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Arial Narrow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LoO4hm0oRGejFWP6C9e1Tbr72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regular.fntdata"/><Relationship Id="rId10" Type="http://schemas.openxmlformats.org/officeDocument/2006/relationships/slide" Target="slides/slide6.xml"/><Relationship Id="rId13" Type="http://schemas.openxmlformats.org/officeDocument/2006/relationships/font" Target="fonts/ArialNarrow-italic.fntdata"/><Relationship Id="rId12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What type of cheese does</a:t>
            </a:r>
            <a:r>
              <a:rPr b="0" i="0" lang="fr-CA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Boursin belong to?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Boursin® cheese </a:t>
            </a:r>
            <a:r>
              <a:rPr lang="fr-CA"/>
              <a:t>bears the name of its European founder, François Boursin, and has been produced in 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</a:t>
            </a:r>
            <a:r>
              <a:rPr lang="fr-CA"/>
              <a:t>e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 </a:t>
            </a:r>
            <a:r>
              <a:rPr lang="fr-CA"/>
              <a:t>since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2011, </a:t>
            </a:r>
            <a:r>
              <a:rPr lang="fr-CA"/>
              <a:t>by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Fromageries Bel Canada inc. </a:t>
            </a:r>
            <a:r>
              <a:rPr lang="fr-CA"/>
              <a:t>in partnership with</a:t>
            </a:r>
            <a:r>
              <a:rPr b="0" i="0" lang="fr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Agropur.</a:t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268c9c8e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d268c9c8e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d268c9c8e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/>
              <a:t>Boursin® cheese bears the name of its European founder, François Boursin, and has been produced in Quebec since 2011 by Fromageries Bel Canada inc. in partnership with Agropur.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16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www.bufalamaciocia.ca/fr/nos-produits/" TargetMode="External"/><Relationship Id="rId5" Type="http://schemas.openxmlformats.org/officeDocument/2006/relationships/hyperlink" Target="https://www.boursin.ca/en/products/" TargetMode="External"/><Relationship Id="rId6" Type="http://schemas.openxmlformats.org/officeDocument/2006/relationships/hyperlink" Target="https://www.fromagesdici.com/fr/fromages/296/boursin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bufalamaciocia.ca/fr/nos-produits/" TargetMode="External"/><Relationship Id="rId5" Type="http://schemas.openxmlformats.org/officeDocument/2006/relationships/hyperlink" Target="https://www.boursin.ca/en/produit/garlic-fine-herbs/" TargetMode="External"/><Relationship Id="rId6" Type="http://schemas.openxmlformats.org/officeDocument/2006/relationships/hyperlink" Target="https://www.fromagesdici.com/fr/fromages/296/boursin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3426135" y="2316163"/>
            <a:ext cx="57329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Boursin type cheese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2270" y="-74972"/>
            <a:ext cx="27432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11" y="3529880"/>
            <a:ext cx="27813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9994" y="881063"/>
            <a:ext cx="282892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6251" y="661988"/>
            <a:ext cx="27051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96400" y="3509963"/>
            <a:ext cx="274320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336439" y="3476713"/>
            <a:ext cx="2810530" cy="2801217"/>
          </a:xfrm>
          <a:prstGeom prst="ellipse">
            <a:avLst/>
          </a:prstGeom>
          <a:solidFill>
            <a:schemeClr val="accent2">
              <a:alpha val="32156"/>
            </a:schemeClr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 rot="-473934">
            <a:off x="2291662" y="2822254"/>
            <a:ext cx="1030376" cy="4000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Soft cheese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 rot="-474193">
            <a:off x="1318351" y="5449596"/>
            <a:ext cx="1199998" cy="4000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Fresh cheese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 rot="-195722">
            <a:off x="5456626" y="1814278"/>
            <a:ext cx="1507843" cy="4002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Semi-firm cheese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 rot="-195079">
            <a:off x="9250812" y="2822495"/>
            <a:ext cx="1227175" cy="4002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Firm cheese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 rot="-195079">
            <a:off x="10222237" y="5560220"/>
            <a:ext cx="1227175" cy="4002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Strong cheese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96412" y="-918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Boursin type cheese is…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869194" y="5337663"/>
            <a:ext cx="10515600" cy="1160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CA"/>
              <a:t>What most sets one cheese apart from another is the </a:t>
            </a:r>
            <a:r>
              <a:rPr b="1" lang="fr-CA"/>
              <a:t>ripening</a:t>
            </a:r>
            <a:r>
              <a:rPr lang="fr-CA"/>
              <a:t>, that is the maturation process, and the </a:t>
            </a:r>
            <a:r>
              <a:rPr b="1" lang="fr-CA"/>
              <a:t>type of cheese.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123159" y="2286124"/>
            <a:ext cx="1250689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-CA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13820" r="15464" t="0"/>
          <a:stretch/>
        </p:blipFill>
        <p:spPr>
          <a:xfrm>
            <a:off x="254807" y="888740"/>
            <a:ext cx="2127738" cy="300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16678" r="18424" t="0"/>
          <a:stretch/>
        </p:blipFill>
        <p:spPr>
          <a:xfrm>
            <a:off x="3340322" y="1157070"/>
            <a:ext cx="1751400" cy="269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 b="12017" l="12057" r="14844" t="12339"/>
          <a:stretch/>
        </p:blipFill>
        <p:spPr>
          <a:xfrm>
            <a:off x="6134662" y="2348395"/>
            <a:ext cx="2095972" cy="144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4982121" y="2283014"/>
            <a:ext cx="1250689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-CA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85125" y="3771750"/>
            <a:ext cx="2231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Pasteurized </a:t>
            </a:r>
            <a:b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milk and cream 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265900" y="3771750"/>
            <a:ext cx="198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Bacterial culture 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6285675" y="3855775"/>
            <a:ext cx="180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Salt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874609" y="2254988"/>
            <a:ext cx="1250689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-CA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125300" y="3855788"/>
            <a:ext cx="254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Seasoning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36539" y="2597309"/>
            <a:ext cx="1550946" cy="103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0916" y="2575596"/>
            <a:ext cx="1546182" cy="121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752" y="-65837"/>
            <a:ext cx="1983853" cy="1983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3"/>
          <p:cNvGrpSpPr/>
          <p:nvPr/>
        </p:nvGrpSpPr>
        <p:grpSpPr>
          <a:xfrm>
            <a:off x="5096051" y="1162860"/>
            <a:ext cx="3299804" cy="4983956"/>
            <a:chOff x="2099734" y="1627859"/>
            <a:chExt cx="4517135" cy="4983956"/>
          </a:xfrm>
        </p:grpSpPr>
        <p:sp>
          <p:nvSpPr>
            <p:cNvPr id="127" name="Google Shape;127;p3"/>
            <p:cNvSpPr/>
            <p:nvPr/>
          </p:nvSpPr>
          <p:spPr>
            <a:xfrm>
              <a:off x="2099734" y="1627859"/>
              <a:ext cx="4517135" cy="4983956"/>
            </a:xfrm>
            <a:prstGeom prst="roundRect">
              <a:avLst>
                <a:gd fmla="val 6958" name="adj"/>
              </a:avLst>
            </a:prstGeom>
            <a:solidFill>
              <a:schemeClr val="lt1"/>
            </a:solidFill>
            <a:ln cap="flat" cmpd="sng" w="635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226735" y="1787197"/>
              <a:ext cx="4220658" cy="4683941"/>
            </a:xfrm>
            <a:prstGeom prst="roundRect">
              <a:avLst>
                <a:gd fmla="val 4876" name="adj"/>
              </a:avLst>
            </a:prstGeom>
            <a:noFill/>
            <a:ln cap="flat" cmpd="dbl" w="5715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29" name="Google Shape;129;p3"/>
          <p:cNvSpPr txBox="1"/>
          <p:nvPr/>
        </p:nvSpPr>
        <p:spPr>
          <a:xfrm flipH="1">
            <a:off x="4716954" y="1349809"/>
            <a:ext cx="40286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Fresh cheese</a:t>
            </a:r>
            <a:endParaRPr b="1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4755864" y="2145312"/>
            <a:ext cx="3708497" cy="1531529"/>
            <a:chOff x="503866" y="1354485"/>
            <a:chExt cx="1985197" cy="1334487"/>
          </a:xfrm>
        </p:grpSpPr>
        <p:sp>
          <p:nvSpPr>
            <p:cNvPr id="131" name="Google Shape;131;p3"/>
            <p:cNvSpPr txBox="1"/>
            <p:nvPr/>
          </p:nvSpPr>
          <p:spPr>
            <a:xfrm>
              <a:off x="503866" y="1942540"/>
              <a:ext cx="1967245" cy="74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Cheese dairy: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030A0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7030A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b="1" i="0" lang="fr-CA" sz="2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Bel Canada</a:t>
              </a:r>
              <a:endParaRPr b="0" i="0" sz="2400" u="none" cap="none" strike="noStrike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630563" y="1354485"/>
              <a:ext cx="1858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Boursin Basil and chive</a:t>
              </a:r>
              <a:endParaRPr b="1" i="0" sz="2400" u="none" cap="none" strike="noStrike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33" name="Google Shape;133;p3"/>
          <p:cNvSpPr txBox="1"/>
          <p:nvPr/>
        </p:nvSpPr>
        <p:spPr>
          <a:xfrm>
            <a:off x="0" y="6531298"/>
            <a:ext cx="1162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r>
              <a:rPr b="0" i="0" lang="fr-CA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fr-CA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https://www.boursin.ca/en/products/</a:t>
            </a:r>
            <a:r>
              <a:rPr b="0" i="0" lang="fr-CA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0" i="0" lang="fr-CA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https://www.fromagesdici.com/fr/fromages/296/boursin</a:t>
            </a:r>
            <a:endParaRPr b="0" i="0" sz="1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8893733" y="1429151"/>
            <a:ext cx="31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Milk: 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pasteurized, cow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Colour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white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183152" y="1834575"/>
            <a:ext cx="2968851" cy="326791"/>
            <a:chOff x="1237669" y="2477843"/>
            <a:chExt cx="3734068" cy="312014"/>
          </a:xfrm>
        </p:grpSpPr>
        <p:sp>
          <p:nvSpPr>
            <p:cNvPr id="136" name="Google Shape;136;p3"/>
            <p:cNvSpPr/>
            <p:nvPr/>
          </p:nvSpPr>
          <p:spPr>
            <a:xfrm>
              <a:off x="2601377" y="2485642"/>
              <a:ext cx="968224" cy="304215"/>
            </a:xfrm>
            <a:custGeom>
              <a:rect b="b" l="l" r="r" t="t"/>
              <a:pathLst>
                <a:path extrusionOk="0" h="210665" w="421330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lt1"/>
            </a:solidFill>
            <a:ln cap="flat" cmpd="sng" w="3175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</a:t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37" name="Google Shape;137;p3"/>
            <p:cNvCxnSpPr/>
            <p:nvPr/>
          </p:nvCxnSpPr>
          <p:spPr>
            <a:xfrm>
              <a:off x="3569601" y="2516737"/>
              <a:ext cx="1402136" cy="0"/>
            </a:xfrm>
            <a:prstGeom prst="straightConnector1">
              <a:avLst/>
            </a:prstGeom>
            <a:noFill/>
            <a:ln cap="sq" cmpd="sng" w="31750">
              <a:solidFill>
                <a:srgbClr val="C55A11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138" name="Google Shape;138;p3"/>
            <p:cNvCxnSpPr/>
            <p:nvPr/>
          </p:nvCxnSpPr>
          <p:spPr>
            <a:xfrm>
              <a:off x="1237669" y="2477843"/>
              <a:ext cx="1402136" cy="0"/>
            </a:xfrm>
            <a:prstGeom prst="straightConnector1">
              <a:avLst/>
            </a:prstGeom>
            <a:noFill/>
            <a:ln cap="sq" cmpd="sng" w="31750">
              <a:solidFill>
                <a:srgbClr val="C55A11"/>
              </a:solidFill>
              <a:prstDash val="solid"/>
              <a:bevel/>
              <a:headEnd len="sm" w="sm" type="none"/>
              <a:tailEnd len="sm" w="sm" type="none"/>
            </a:ln>
          </p:spPr>
        </p:cxnSp>
      </p:grpSp>
      <p:sp>
        <p:nvSpPr>
          <p:cNvPr id="139" name="Google Shape;139;p3"/>
          <p:cNvSpPr txBox="1"/>
          <p:nvPr/>
        </p:nvSpPr>
        <p:spPr>
          <a:xfrm>
            <a:off x="8745605" y="3373974"/>
            <a:ext cx="3148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Aroma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 basil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Texture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creamy, crumbly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Taste/flavour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lactic, cream, basil 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8663522" y="1249138"/>
            <a:ext cx="3415831" cy="4983900"/>
            <a:chOff x="-2687431" y="3837909"/>
            <a:chExt cx="4517100" cy="4983900"/>
          </a:xfrm>
        </p:grpSpPr>
        <p:sp>
          <p:nvSpPr>
            <p:cNvPr id="141" name="Google Shape;141;p3"/>
            <p:cNvSpPr/>
            <p:nvPr/>
          </p:nvSpPr>
          <p:spPr>
            <a:xfrm>
              <a:off x="-2687431" y="3837909"/>
              <a:ext cx="4517100" cy="4983900"/>
            </a:xfrm>
            <a:prstGeom prst="roundRect">
              <a:avLst>
                <a:gd fmla="val 6958" name="adj"/>
              </a:avLst>
            </a:prstGeom>
            <a:noFill/>
            <a:ln cap="flat" cmpd="sng" w="635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-2535315" y="3987922"/>
              <a:ext cx="4220700" cy="4683900"/>
            </a:xfrm>
            <a:prstGeom prst="roundRect">
              <a:avLst>
                <a:gd fmla="val 4876" name="adj"/>
              </a:avLst>
            </a:prstGeom>
            <a:noFill/>
            <a:ln cap="flat" cmpd="dbl" w="5715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43" name="Google Shape;143;p3"/>
          <p:cNvSpPr txBox="1"/>
          <p:nvPr>
            <p:ph type="title"/>
          </p:nvPr>
        </p:nvSpPr>
        <p:spPr>
          <a:xfrm>
            <a:off x="4873776" y="-105646"/>
            <a:ext cx="3557048" cy="998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Fresh cheese </a:t>
            </a:r>
            <a:endParaRPr/>
          </a:p>
        </p:txBody>
      </p:sp>
      <p:grpSp>
        <p:nvGrpSpPr>
          <p:cNvPr id="144" name="Google Shape;144;p3"/>
          <p:cNvGrpSpPr/>
          <p:nvPr/>
        </p:nvGrpSpPr>
        <p:grpSpPr>
          <a:xfrm>
            <a:off x="1805282" y="1162860"/>
            <a:ext cx="3016346" cy="4957116"/>
            <a:chOff x="2074123" y="1627859"/>
            <a:chExt cx="4517135" cy="4983956"/>
          </a:xfrm>
        </p:grpSpPr>
        <p:sp>
          <p:nvSpPr>
            <p:cNvPr id="145" name="Google Shape;145;p3"/>
            <p:cNvSpPr/>
            <p:nvPr/>
          </p:nvSpPr>
          <p:spPr>
            <a:xfrm>
              <a:off x="2074123" y="1627859"/>
              <a:ext cx="4517135" cy="4983956"/>
            </a:xfrm>
            <a:prstGeom prst="roundRect">
              <a:avLst>
                <a:gd fmla="val 6958" name="adj"/>
              </a:avLst>
            </a:prstGeom>
            <a:noFill/>
            <a:ln cap="flat" cmpd="sng" w="635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226735" y="1787197"/>
              <a:ext cx="4220658" cy="4683941"/>
            </a:xfrm>
            <a:prstGeom prst="roundRect">
              <a:avLst>
                <a:gd fmla="val 4876" name="adj"/>
              </a:avLst>
            </a:prstGeom>
            <a:noFill/>
            <a:ln cap="flat" cmpd="dbl" w="5715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147" name="Google Shape;14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54129" y="3901140"/>
            <a:ext cx="1910206" cy="19817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3"/>
          <p:cNvGrpSpPr/>
          <p:nvPr/>
        </p:nvGrpSpPr>
        <p:grpSpPr>
          <a:xfrm>
            <a:off x="2067016" y="1306663"/>
            <a:ext cx="2489749" cy="4562476"/>
            <a:chOff x="2067016" y="1306663"/>
            <a:chExt cx="2489749" cy="4562476"/>
          </a:xfrm>
        </p:grpSpPr>
        <p:pic>
          <p:nvPicPr>
            <p:cNvPr id="149" name="Google Shape;149;p3"/>
            <p:cNvPicPr preferRelativeResize="0"/>
            <p:nvPr/>
          </p:nvPicPr>
          <p:blipFill rotWithShape="1">
            <a:blip r:embed="rId8">
              <a:alphaModFix/>
            </a:blip>
            <a:srcRect b="0" l="0" r="63655" t="0"/>
            <a:stretch/>
          </p:blipFill>
          <p:spPr>
            <a:xfrm>
              <a:off x="2067016" y="1306663"/>
              <a:ext cx="1187430" cy="456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3"/>
            <p:cNvPicPr preferRelativeResize="0"/>
            <p:nvPr/>
          </p:nvPicPr>
          <p:blipFill rotWithShape="1">
            <a:blip r:embed="rId8">
              <a:alphaModFix/>
            </a:blip>
            <a:srcRect b="0" l="59321" r="0" t="0"/>
            <a:stretch/>
          </p:blipFill>
          <p:spPr>
            <a:xfrm>
              <a:off x="3227757" y="1306664"/>
              <a:ext cx="1329008" cy="4562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3"/>
          <p:cNvSpPr txBox="1"/>
          <p:nvPr/>
        </p:nvSpPr>
        <p:spPr>
          <a:xfrm rot="-474578">
            <a:off x="510162" y="1166648"/>
            <a:ext cx="959226" cy="3540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CA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Fresh cheese</a:t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268c9c8e4_0_1"/>
          <p:cNvSpPr txBox="1"/>
          <p:nvPr>
            <p:ph type="title"/>
          </p:nvPr>
        </p:nvSpPr>
        <p:spPr>
          <a:xfrm>
            <a:off x="196412" y="-9187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Boursin type cheese is…</a:t>
            </a:r>
            <a:endParaRPr/>
          </a:p>
        </p:txBody>
      </p:sp>
      <p:sp>
        <p:nvSpPr>
          <p:cNvPr id="158" name="Google Shape;158;gd268c9c8e4_0_1"/>
          <p:cNvSpPr txBox="1"/>
          <p:nvPr>
            <p:ph idx="1" type="body"/>
          </p:nvPr>
        </p:nvSpPr>
        <p:spPr>
          <a:xfrm>
            <a:off x="869194" y="5337663"/>
            <a:ext cx="105156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CA"/>
              <a:t>What most sets one cheese apart from another is the </a:t>
            </a:r>
            <a:r>
              <a:rPr b="1" lang="fr-CA"/>
              <a:t>ripening</a:t>
            </a:r>
            <a:r>
              <a:rPr lang="fr-CA"/>
              <a:t>, that is the maturation process, and the </a:t>
            </a:r>
            <a:r>
              <a:rPr b="1" lang="fr-CA"/>
              <a:t>type of cheese.</a:t>
            </a:r>
            <a:endParaRPr/>
          </a:p>
        </p:txBody>
      </p:sp>
      <p:sp>
        <p:nvSpPr>
          <p:cNvPr id="159" name="Google Shape;159;gd268c9c8e4_0_1"/>
          <p:cNvSpPr/>
          <p:nvPr/>
        </p:nvSpPr>
        <p:spPr>
          <a:xfrm>
            <a:off x="2123159" y="2286124"/>
            <a:ext cx="1250700" cy="1569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-CA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d268c9c8e4_0_1"/>
          <p:cNvPicPr preferRelativeResize="0"/>
          <p:nvPr/>
        </p:nvPicPr>
        <p:blipFill rotWithShape="1">
          <a:blip r:embed="rId3">
            <a:alphaModFix/>
          </a:blip>
          <a:srcRect b="0" l="13817" r="15465" t="0"/>
          <a:stretch/>
        </p:blipFill>
        <p:spPr>
          <a:xfrm>
            <a:off x="254807" y="888740"/>
            <a:ext cx="2127738" cy="300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d268c9c8e4_0_1"/>
          <p:cNvPicPr preferRelativeResize="0"/>
          <p:nvPr/>
        </p:nvPicPr>
        <p:blipFill rotWithShape="1">
          <a:blip r:embed="rId4">
            <a:alphaModFix/>
          </a:blip>
          <a:srcRect b="0" l="16678" r="18424" t="0"/>
          <a:stretch/>
        </p:blipFill>
        <p:spPr>
          <a:xfrm>
            <a:off x="3340322" y="1157070"/>
            <a:ext cx="1751400" cy="269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d268c9c8e4_0_1"/>
          <p:cNvPicPr preferRelativeResize="0"/>
          <p:nvPr/>
        </p:nvPicPr>
        <p:blipFill rotWithShape="1">
          <a:blip r:embed="rId5">
            <a:alphaModFix/>
          </a:blip>
          <a:srcRect b="12019" l="12054" r="14846" t="12337"/>
          <a:stretch/>
        </p:blipFill>
        <p:spPr>
          <a:xfrm>
            <a:off x="6134662" y="2348395"/>
            <a:ext cx="2095972" cy="144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d268c9c8e4_0_1"/>
          <p:cNvSpPr/>
          <p:nvPr/>
        </p:nvSpPr>
        <p:spPr>
          <a:xfrm>
            <a:off x="4982121" y="2283014"/>
            <a:ext cx="1250700" cy="1569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-CA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d268c9c8e4_0_1"/>
          <p:cNvSpPr txBox="1"/>
          <p:nvPr/>
        </p:nvSpPr>
        <p:spPr>
          <a:xfrm>
            <a:off x="285125" y="3771750"/>
            <a:ext cx="2231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Pasteurized </a:t>
            </a:r>
            <a:b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milk and cream 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5" name="Google Shape;165;gd268c9c8e4_0_1"/>
          <p:cNvSpPr txBox="1"/>
          <p:nvPr/>
        </p:nvSpPr>
        <p:spPr>
          <a:xfrm>
            <a:off x="3265900" y="3771750"/>
            <a:ext cx="1985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Bacterial culture 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d268c9c8e4_0_1"/>
          <p:cNvSpPr txBox="1"/>
          <p:nvPr/>
        </p:nvSpPr>
        <p:spPr>
          <a:xfrm>
            <a:off x="6285675" y="3855775"/>
            <a:ext cx="180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Salt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7" name="Google Shape;167;gd268c9c8e4_0_1"/>
          <p:cNvSpPr/>
          <p:nvPr/>
        </p:nvSpPr>
        <p:spPr>
          <a:xfrm>
            <a:off x="7874609" y="2254988"/>
            <a:ext cx="1250700" cy="1569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fr-CA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d268c9c8e4_0_1"/>
          <p:cNvSpPr txBox="1"/>
          <p:nvPr/>
        </p:nvSpPr>
        <p:spPr>
          <a:xfrm>
            <a:off x="9125300" y="3855788"/>
            <a:ext cx="254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Seasoning</a:t>
            </a:r>
            <a:endParaRPr b="1" i="0" sz="2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69" name="Google Shape;169;gd268c9c8e4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33444" y="2086559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d268c9c8e4_0_1"/>
          <p:cNvPicPr preferRelativeResize="0"/>
          <p:nvPr/>
        </p:nvPicPr>
        <p:blipFill rotWithShape="1">
          <a:blip r:embed="rId7">
            <a:alphaModFix/>
          </a:blip>
          <a:srcRect b="0" l="23330" r="0" t="0"/>
          <a:stretch/>
        </p:blipFill>
        <p:spPr>
          <a:xfrm>
            <a:off x="10201615" y="2133836"/>
            <a:ext cx="1322779" cy="115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d268c9c8e4_0_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18342" y="2828269"/>
            <a:ext cx="1134125" cy="8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d268c9c8e4_0_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95636" y="2820646"/>
            <a:ext cx="775473" cy="90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752" y="-65837"/>
            <a:ext cx="1983853" cy="1983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5"/>
          <p:cNvGrpSpPr/>
          <p:nvPr/>
        </p:nvGrpSpPr>
        <p:grpSpPr>
          <a:xfrm>
            <a:off x="5096051" y="1162860"/>
            <a:ext cx="3299804" cy="4983956"/>
            <a:chOff x="2099734" y="1627859"/>
            <a:chExt cx="4517135" cy="4983956"/>
          </a:xfrm>
        </p:grpSpPr>
        <p:sp>
          <p:nvSpPr>
            <p:cNvPr id="180" name="Google Shape;180;p5"/>
            <p:cNvSpPr/>
            <p:nvPr/>
          </p:nvSpPr>
          <p:spPr>
            <a:xfrm>
              <a:off x="2099734" y="1627859"/>
              <a:ext cx="4517135" cy="4983956"/>
            </a:xfrm>
            <a:prstGeom prst="roundRect">
              <a:avLst>
                <a:gd fmla="val 6958" name="adj"/>
              </a:avLst>
            </a:prstGeom>
            <a:solidFill>
              <a:schemeClr val="lt1"/>
            </a:solidFill>
            <a:ln cap="flat" cmpd="sng" w="635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226735" y="1787197"/>
              <a:ext cx="4220658" cy="4683941"/>
            </a:xfrm>
            <a:prstGeom prst="roundRect">
              <a:avLst>
                <a:gd fmla="val 4876" name="adj"/>
              </a:avLst>
            </a:prstGeom>
            <a:noFill/>
            <a:ln cap="flat" cmpd="dbl" w="5715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82" name="Google Shape;182;p5"/>
          <p:cNvSpPr txBox="1"/>
          <p:nvPr/>
        </p:nvSpPr>
        <p:spPr>
          <a:xfrm flipH="1">
            <a:off x="4716954" y="1349809"/>
            <a:ext cx="40286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Fresh cheese</a:t>
            </a:r>
            <a:endParaRPr b="1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755864" y="2145312"/>
            <a:ext cx="3708497" cy="1531529"/>
            <a:chOff x="503866" y="1354485"/>
            <a:chExt cx="1985197" cy="1334487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503866" y="1942540"/>
              <a:ext cx="1967245" cy="746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Cheese dairy: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7030A0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7030A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b="1" i="0" lang="fr-CA" sz="2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Bel Canada</a:t>
              </a:r>
              <a:endParaRPr b="0" i="0" sz="2400" u="none" cap="none" strike="noStrike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630563" y="1354485"/>
              <a:ext cx="1858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Garlic and fine herbs</a:t>
              </a:r>
              <a:endParaRPr b="1" i="0" sz="2400" u="none" cap="none" strike="noStrike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86" name="Google Shape;186;p5"/>
          <p:cNvSpPr txBox="1"/>
          <p:nvPr/>
        </p:nvSpPr>
        <p:spPr>
          <a:xfrm>
            <a:off x="0" y="6416823"/>
            <a:ext cx="1162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CA" sz="16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r>
              <a:rPr b="0" i="0" lang="fr-CA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b="0" i="0" lang="fr-CA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Garlic &amp; Fine Herbs | Inspiration | Boursin</a:t>
            </a:r>
            <a:r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CA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https://www.fromagesdici.com/fr/fromages/296/boursin</a:t>
            </a:r>
            <a:endParaRPr b="0" i="0" sz="1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8893733" y="1429151"/>
            <a:ext cx="311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Milk: 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pasteurized, cow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Colour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white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5"/>
          <p:cNvGrpSpPr/>
          <p:nvPr/>
        </p:nvGrpSpPr>
        <p:grpSpPr>
          <a:xfrm>
            <a:off x="5183152" y="1834575"/>
            <a:ext cx="2968851" cy="326791"/>
            <a:chOff x="1237669" y="2477843"/>
            <a:chExt cx="3734068" cy="312014"/>
          </a:xfrm>
        </p:grpSpPr>
        <p:sp>
          <p:nvSpPr>
            <p:cNvPr id="189" name="Google Shape;189;p5"/>
            <p:cNvSpPr/>
            <p:nvPr/>
          </p:nvSpPr>
          <p:spPr>
            <a:xfrm>
              <a:off x="2601377" y="2485642"/>
              <a:ext cx="968224" cy="304215"/>
            </a:xfrm>
            <a:custGeom>
              <a:rect b="b" l="l" r="r" t="t"/>
              <a:pathLst>
                <a:path extrusionOk="0" h="210665" w="421330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lt1"/>
            </a:solidFill>
            <a:ln cap="flat" cmpd="sng" w="3175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 Narrow"/>
                <a:buNone/>
              </a:pPr>
              <a:r>
                <a:rPr b="0" i="0" lang="fr-CA" sz="2400" u="none" cap="none" strike="noStrik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</a:t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90" name="Google Shape;190;p5"/>
            <p:cNvCxnSpPr/>
            <p:nvPr/>
          </p:nvCxnSpPr>
          <p:spPr>
            <a:xfrm>
              <a:off x="3569601" y="2516737"/>
              <a:ext cx="1402136" cy="0"/>
            </a:xfrm>
            <a:prstGeom prst="straightConnector1">
              <a:avLst/>
            </a:prstGeom>
            <a:noFill/>
            <a:ln cap="sq" cmpd="sng" w="31750">
              <a:solidFill>
                <a:srgbClr val="C55A11"/>
              </a:solidFill>
              <a:prstDash val="solid"/>
              <a:bevel/>
              <a:headEnd len="sm" w="sm" type="none"/>
              <a:tailEnd len="sm" w="sm" type="none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1237669" y="2477843"/>
              <a:ext cx="1402136" cy="0"/>
            </a:xfrm>
            <a:prstGeom prst="straightConnector1">
              <a:avLst/>
            </a:prstGeom>
            <a:noFill/>
            <a:ln cap="sq" cmpd="sng" w="31750">
              <a:solidFill>
                <a:srgbClr val="C55A11"/>
              </a:solidFill>
              <a:prstDash val="solid"/>
              <a:bevel/>
              <a:headEnd len="sm" w="sm" type="none"/>
              <a:tailEnd len="sm" w="sm" type="none"/>
            </a:ln>
          </p:spPr>
        </p:cxnSp>
      </p:grpSp>
      <p:sp>
        <p:nvSpPr>
          <p:cNvPr id="192" name="Google Shape;192;p5"/>
          <p:cNvSpPr txBox="1"/>
          <p:nvPr/>
        </p:nvSpPr>
        <p:spPr>
          <a:xfrm>
            <a:off x="8745605" y="3373974"/>
            <a:ext cx="3148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Aroma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garlic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Texture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creamy, crumbly 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1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Taste/flavour</a:t>
            </a:r>
            <a:r>
              <a:rPr b="0" i="0" lang="fr-CA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lactic, cream, garlic, parsley</a:t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8634985" y="1149376"/>
            <a:ext cx="3415858" cy="4983956"/>
            <a:chOff x="2074123" y="1627859"/>
            <a:chExt cx="4517135" cy="4983956"/>
          </a:xfrm>
        </p:grpSpPr>
        <p:sp>
          <p:nvSpPr>
            <p:cNvPr id="194" name="Google Shape;194;p5"/>
            <p:cNvSpPr/>
            <p:nvPr/>
          </p:nvSpPr>
          <p:spPr>
            <a:xfrm>
              <a:off x="2074123" y="1627859"/>
              <a:ext cx="4517135" cy="4983956"/>
            </a:xfrm>
            <a:prstGeom prst="roundRect">
              <a:avLst>
                <a:gd fmla="val 6958" name="adj"/>
              </a:avLst>
            </a:prstGeom>
            <a:noFill/>
            <a:ln cap="flat" cmpd="sng" w="635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226735" y="1787197"/>
              <a:ext cx="4220658" cy="4683941"/>
            </a:xfrm>
            <a:prstGeom prst="roundRect">
              <a:avLst>
                <a:gd fmla="val 4876" name="adj"/>
              </a:avLst>
            </a:prstGeom>
            <a:noFill/>
            <a:ln cap="flat" cmpd="dbl" w="5715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96" name="Google Shape;196;p5"/>
          <p:cNvSpPr txBox="1"/>
          <p:nvPr>
            <p:ph type="title"/>
          </p:nvPr>
        </p:nvSpPr>
        <p:spPr>
          <a:xfrm>
            <a:off x="4873776" y="-105646"/>
            <a:ext cx="3557048" cy="998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/>
              <a:t>Fresh cheese</a:t>
            </a: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>
            <a:off x="1805282" y="1162860"/>
            <a:ext cx="3016346" cy="4957116"/>
            <a:chOff x="2074123" y="1627859"/>
            <a:chExt cx="4517135" cy="4983956"/>
          </a:xfrm>
        </p:grpSpPr>
        <p:sp>
          <p:nvSpPr>
            <p:cNvPr id="198" name="Google Shape;198;p5"/>
            <p:cNvSpPr/>
            <p:nvPr/>
          </p:nvSpPr>
          <p:spPr>
            <a:xfrm>
              <a:off x="2074123" y="1627859"/>
              <a:ext cx="4517135" cy="4983956"/>
            </a:xfrm>
            <a:prstGeom prst="roundRect">
              <a:avLst>
                <a:gd fmla="val 6958" name="adj"/>
              </a:avLst>
            </a:prstGeom>
            <a:noFill/>
            <a:ln cap="flat" cmpd="sng" w="635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2226735" y="1787197"/>
              <a:ext cx="4220658" cy="4683941"/>
            </a:xfrm>
            <a:prstGeom prst="roundRect">
              <a:avLst>
                <a:gd fmla="val 4876" name="adj"/>
              </a:avLst>
            </a:prstGeom>
            <a:noFill/>
            <a:ln cap="flat" cmpd="dbl" w="5715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200" name="Google Shape;20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63525" y="3673784"/>
            <a:ext cx="2129856" cy="2253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5"/>
          <p:cNvGrpSpPr/>
          <p:nvPr/>
        </p:nvGrpSpPr>
        <p:grpSpPr>
          <a:xfrm>
            <a:off x="2044229" y="1388754"/>
            <a:ext cx="2337742" cy="4505326"/>
            <a:chOff x="2044229" y="1388754"/>
            <a:chExt cx="2337742" cy="4505326"/>
          </a:xfrm>
        </p:grpSpPr>
        <p:pic>
          <p:nvPicPr>
            <p:cNvPr id="202" name="Google Shape;202;p5"/>
            <p:cNvPicPr preferRelativeResize="0"/>
            <p:nvPr/>
          </p:nvPicPr>
          <p:blipFill rotWithShape="1">
            <a:blip r:embed="rId8">
              <a:alphaModFix/>
            </a:blip>
            <a:srcRect b="0" l="61092" r="0" t="0"/>
            <a:stretch/>
          </p:blipFill>
          <p:spPr>
            <a:xfrm>
              <a:off x="3121950" y="1388754"/>
              <a:ext cx="1260021" cy="450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5"/>
            <p:cNvPicPr preferRelativeResize="0"/>
            <p:nvPr/>
          </p:nvPicPr>
          <p:blipFill rotWithShape="1">
            <a:blip r:embed="rId8">
              <a:alphaModFix/>
            </a:blip>
            <a:srcRect b="0" l="0" r="66135" t="0"/>
            <a:stretch/>
          </p:blipFill>
          <p:spPr>
            <a:xfrm>
              <a:off x="2044229" y="1388755"/>
              <a:ext cx="1096736" cy="4505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5"/>
          <p:cNvSpPr txBox="1"/>
          <p:nvPr/>
        </p:nvSpPr>
        <p:spPr>
          <a:xfrm rot="-474578">
            <a:off x="510162" y="1166648"/>
            <a:ext cx="959226" cy="3540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CA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Fresh cheese</a:t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>
            <p:ph type="title"/>
          </p:nvPr>
        </p:nvSpPr>
        <p:spPr>
          <a:xfrm>
            <a:off x="2226734" y="365124"/>
            <a:ext cx="84412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Fresh cheeses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6"/>
          <p:cNvSpPr txBox="1"/>
          <p:nvPr>
            <p:ph idx="1" type="body"/>
          </p:nvPr>
        </p:nvSpPr>
        <p:spPr>
          <a:xfrm>
            <a:off x="1312200" y="2236305"/>
            <a:ext cx="105156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Fresh cheeses contain over 80% humidity.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They have not been ripened and have a limited shelf life.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Their texture varies from liquid to unctuous.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They have a light, subtle taste.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>
                <a:latin typeface="Arial Narrow"/>
                <a:ea typeface="Arial Narrow"/>
                <a:cs typeface="Arial Narrow"/>
                <a:sym typeface="Arial Narrow"/>
              </a:rPr>
              <a:t>They are always pure white.</a:t>
            </a: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7752" y="-65837"/>
            <a:ext cx="2187486" cy="2187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1828274" y="5166105"/>
            <a:ext cx="8706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CA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Ricotta, Boursin, cottage cheese, cream cheese, white cheese, mascarpone, quark, etc.</a:t>
            </a:r>
            <a:endParaRPr b="0" i="0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3" name="Google Shape;213;p6"/>
          <p:cNvSpPr txBox="1"/>
          <p:nvPr/>
        </p:nvSpPr>
        <p:spPr>
          <a:xfrm rot="-474578">
            <a:off x="606912" y="1360123"/>
            <a:ext cx="959226" cy="3540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CA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Fresh cheese</a:t>
            </a:r>
            <a:endParaRPr b="1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2020-07-03T20:06:23Z</dcterms:created>
  <dc:creator>%username%</dc:creator>
</cp:coreProperties>
</file>