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embeddedFontLst>
    <p:embeddedFont>
      <p:font typeface="Arial Narrow"/>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jqPupXxnf2Zhd4yyHUoi+EY38y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ArialNarrow-italic.fntdata"/><Relationship Id="rId10" Type="http://schemas.openxmlformats.org/officeDocument/2006/relationships/font" Target="fonts/ArialNarrow-bold.fntdata"/><Relationship Id="rId13" Type="http://customschemas.google.com/relationships/presentationmetadata" Target="metadata"/><Relationship Id="rId12" Type="http://schemas.openxmlformats.org/officeDocument/2006/relationships/font" Target="fonts/ArialNarrow-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ArialNarrow-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fabriquetonfromage.com/" TargetMode="External"/><Relationship Id="rId3" Type="http://schemas.openxmlformats.org/officeDocument/2006/relationships/hyperlink" Target="https://fabriquetonfromage.com/"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
              <a:t>Cheese is the result of a complete or partial coagulation of milk thanks to an appropriate coagulant and draining</a:t>
            </a:r>
            <a:endParaRPr/>
          </a:p>
          <a:p>
            <a:pPr indent="0" lvl="0" marL="0" rtl="0" algn="l">
              <a:lnSpc>
                <a:spcPct val="100000"/>
              </a:lnSpc>
              <a:spcBef>
                <a:spcPts val="0"/>
              </a:spcBef>
              <a:spcAft>
                <a:spcPts val="0"/>
              </a:spcAft>
              <a:buSzPts val="1400"/>
              <a:buNone/>
            </a:pPr>
            <a:r>
              <a:t/>
            </a:r>
            <a:endParaRPr u="sng">
              <a:solidFill>
                <a:schemeClr val="dk1"/>
              </a:solidFill>
              <a:hlinkClick r:id="rId2">
                <a:extLst>
                  <a:ext uri="{A12FA001-AC4F-418D-AE19-62706E023703}">
                    <ahyp:hlinkClr val="tx"/>
                  </a:ext>
                </a:extLst>
              </a:hlinkClick>
            </a:endParaRPr>
          </a:p>
          <a:p>
            <a:pPr indent="0" lvl="0" marL="0" rtl="0" algn="l">
              <a:lnSpc>
                <a:spcPct val="100000"/>
              </a:lnSpc>
              <a:spcBef>
                <a:spcPts val="0"/>
              </a:spcBef>
              <a:spcAft>
                <a:spcPts val="0"/>
              </a:spcAft>
              <a:buSzPts val="1400"/>
              <a:buNone/>
            </a:pPr>
            <a:r>
              <a:rPr lang="en" u="sng">
                <a:solidFill>
                  <a:schemeClr val="hlink"/>
                </a:solidFill>
                <a:hlinkClick r:id="rId3"/>
              </a:rPr>
              <a:t>https://fabriquetonfromage.com/</a:t>
            </a:r>
            <a:r>
              <a:rPr lang="en"/>
              <a:t>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
                <a:latin typeface="Arial Narrow"/>
                <a:ea typeface="Arial Narrow"/>
                <a:cs typeface="Arial Narrow"/>
                <a:sym typeface="Arial Narrow"/>
              </a:rPr>
              <a:t>Present the video on the components of cheese. </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rPr b="1" lang="en">
                <a:latin typeface="Arial Narrow"/>
                <a:ea typeface="Arial Narrow"/>
                <a:cs typeface="Arial Narrow"/>
                <a:sym typeface="Arial Narrow"/>
              </a:rPr>
              <a:t>WATER</a:t>
            </a:r>
            <a:endParaRPr b="1">
              <a:latin typeface="Arial Narrow"/>
              <a:ea typeface="Arial Narrow"/>
              <a:cs typeface="Arial Narrow"/>
              <a:sym typeface="Arial Narrow"/>
            </a:endParaRPr>
          </a:p>
          <a:p>
            <a:pPr indent="-317500" lvl="0" marL="457200" rtl="0" algn="l">
              <a:lnSpc>
                <a:spcPct val="100000"/>
              </a:lnSpc>
              <a:spcBef>
                <a:spcPts val="0"/>
              </a:spcBef>
              <a:spcAft>
                <a:spcPts val="0"/>
              </a:spcAft>
              <a:buSzPts val="1400"/>
              <a:buFont typeface="Arial Narrow"/>
              <a:buChar char="-"/>
            </a:pPr>
            <a:r>
              <a:rPr lang="en">
                <a:latin typeface="Arial Narrow"/>
                <a:ea typeface="Arial Narrow"/>
                <a:cs typeface="Arial Narrow"/>
                <a:sym typeface="Arial Narrow"/>
              </a:rPr>
              <a:t>Means of classification: Soft cheese: 50%; Semi-firm cheese: 45% to 50%; Firm cheese 35% to 45%.</a:t>
            </a:r>
            <a:endParaRPr>
              <a:latin typeface="Arial Narrow"/>
              <a:ea typeface="Arial Narrow"/>
              <a:cs typeface="Arial Narrow"/>
              <a:sym typeface="Arial Narrow"/>
            </a:endParaRPr>
          </a:p>
          <a:p>
            <a:pPr indent="-317500" lvl="0" marL="457200" rtl="0" algn="l">
              <a:lnSpc>
                <a:spcPct val="100000"/>
              </a:lnSpc>
              <a:spcBef>
                <a:spcPts val="0"/>
              </a:spcBef>
              <a:spcAft>
                <a:spcPts val="0"/>
              </a:spcAft>
              <a:buSzPts val="1400"/>
              <a:buFont typeface="Arial Narrow"/>
              <a:buChar char="-"/>
            </a:pPr>
            <a:r>
              <a:rPr lang="en">
                <a:latin typeface="Arial Narrow"/>
                <a:ea typeface="Arial Narrow"/>
                <a:cs typeface="Arial Narrow"/>
                <a:sym typeface="Arial Narrow"/>
              </a:rPr>
              <a:t>The higher the water content, the faster the hydrolysis of casein, fat and lactose by enzymes, which has a direct effect on the flavour of the cheese.</a:t>
            </a:r>
            <a:endParaRPr>
              <a:latin typeface="Arial Narrow"/>
              <a:ea typeface="Arial Narrow"/>
              <a:cs typeface="Arial Narrow"/>
              <a:sym typeface="Arial Narrow"/>
            </a:endParaRPr>
          </a:p>
          <a:p>
            <a:pPr indent="-317500" lvl="0" marL="457200" rtl="0" algn="l">
              <a:lnSpc>
                <a:spcPct val="100000"/>
              </a:lnSpc>
              <a:spcBef>
                <a:spcPts val="0"/>
              </a:spcBef>
              <a:spcAft>
                <a:spcPts val="0"/>
              </a:spcAft>
              <a:buSzPts val="1400"/>
              <a:buFont typeface="Arial Narrow"/>
              <a:buChar char="-"/>
            </a:pPr>
            <a:r>
              <a:rPr lang="en">
                <a:latin typeface="Arial Narrow"/>
                <a:ea typeface="Arial Narrow"/>
                <a:cs typeface="Arial Narrow"/>
                <a:sym typeface="Arial Narrow"/>
              </a:rPr>
              <a:t>The higher the water content, the higher the yield.</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rPr b="1" lang="en">
                <a:latin typeface="Arial Narrow"/>
                <a:ea typeface="Arial Narrow"/>
                <a:cs typeface="Arial Narrow"/>
                <a:sym typeface="Arial Narrow"/>
              </a:rPr>
              <a:t>FAT</a:t>
            </a:r>
            <a:r>
              <a:rPr lang="en">
                <a:latin typeface="Arial Narrow"/>
                <a:ea typeface="Arial Narrow"/>
                <a:cs typeface="Arial Narrow"/>
                <a:sym typeface="Arial Narrow"/>
              </a:rPr>
              <a:t>: triglyceride and fatty acids</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rPr lang="en">
                <a:latin typeface="Arial Narrow"/>
                <a:ea typeface="Arial Narrow"/>
                <a:cs typeface="Arial Narrow"/>
                <a:sym typeface="Arial Narrow"/>
              </a:rPr>
              <a:t>- During the ripening process, lipolytic enzymes (lipases) hydrolyze the triglycerides and release fatty acids that can be transformed into aromatic compounds and contribute to the development of flavours.</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rPr lang="en">
                <a:latin typeface="Arial Narrow"/>
                <a:ea typeface="Arial Narrow"/>
                <a:cs typeface="Arial Narrow"/>
                <a:sym typeface="Arial Narrow"/>
              </a:rPr>
              <a:t>- When the fat melts, it releases aromatic compounds in the mouth, which contribute to the sensory quality.</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rPr lang="en">
                <a:latin typeface="Arial Narrow"/>
                <a:ea typeface="Arial Narrow"/>
                <a:cs typeface="Arial Narrow"/>
                <a:sym typeface="Arial Narrow"/>
              </a:rPr>
              <a:t>-The cheese consists of a matrix composed of casein and minerals inside which the fat (visible in the form of holes) is held captive. The % of fat influences the number of holes, they decrease with the decrease of the % of fat, which increases the firmness. Therefore, the less fat there is, the more rigid and firm the structure.</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rPr lang="en">
                <a:latin typeface="Arial Narrow"/>
                <a:ea typeface="Arial Narrow"/>
                <a:cs typeface="Arial Narrow"/>
                <a:sym typeface="Arial Narrow"/>
              </a:rPr>
              <a:t>- For an optimum yield, it is necessary to keep as much fat as possible in the curd. However, for a quality cheese, it is necessary to aim for an optimum casein to fat ratio. If this ratio is too high, draining is difficult, which leads to loss of fat in the whey. This affects the texture and flavour.</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100"/>
              <a:buFont typeface="Arial"/>
              <a:buNone/>
            </a:pPr>
            <a:r>
              <a:t/>
            </a:r>
            <a:endParaRPr>
              <a:latin typeface="Arial Narrow"/>
              <a:ea typeface="Arial Narrow"/>
              <a:cs typeface="Arial Narrow"/>
              <a:sym typeface="Arial Narrow"/>
            </a:endParaRPr>
          </a:p>
          <a:p>
            <a:pPr indent="0" lvl="0" marL="0" rtl="0" algn="l">
              <a:lnSpc>
                <a:spcPct val="100000"/>
              </a:lnSpc>
              <a:spcBef>
                <a:spcPts val="0"/>
              </a:spcBef>
              <a:spcAft>
                <a:spcPts val="0"/>
              </a:spcAft>
              <a:buSzPts val="1400"/>
              <a:buNone/>
            </a:pPr>
            <a:r>
              <a:t/>
            </a:r>
            <a:endParaRPr>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p:txBody>
      </p:sp>
      <p:sp>
        <p:nvSpPr>
          <p:cNvPr id="93" name="Google Shape;9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Narrow"/>
              <a:buNone/>
            </a:pPr>
            <a:r>
              <a:rPr b="1" lang="en">
                <a:latin typeface="Arial Narrow"/>
                <a:ea typeface="Arial Narrow"/>
                <a:cs typeface="Arial Narrow"/>
                <a:sym typeface="Arial Narrow"/>
              </a:rPr>
              <a:t>PROTEINS</a:t>
            </a:r>
            <a:br>
              <a:rPr lang="en">
                <a:latin typeface="Arial Narrow"/>
                <a:ea typeface="Arial Narrow"/>
                <a:cs typeface="Arial Narrow"/>
                <a:sym typeface="Arial Narrow"/>
              </a:rPr>
            </a:br>
            <a:r>
              <a:rPr lang="en">
                <a:latin typeface="Arial Narrow"/>
                <a:ea typeface="Arial Narrow"/>
                <a:cs typeface="Arial Narrow"/>
                <a:sym typeface="Arial Narrow"/>
              </a:rPr>
              <a:t>-  Changes in temperature, pH or salt alter the formation of micelles. The modifications lead to decalcify (demineralize) the casein micelles, which causes coagulation. There are 2 types of coagulation: 1. lactic coagulation caused by the action of lactic bacteria which decrease the pH by transforming lactose into lactic acid. 2. A pressure type of curdling caused by the addition of rennet which hydrolyzes the casein -K which is responsible for the stability of micelles.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So cheese is a reorganization of the caseins in the milk.</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The protein content is the most important factor on the cheese yield; 1 g of protein for 0.8 to 0.9 g of water for a pressed cheese and up to 3 g for a fresh cheese - in comparison, 1 gram of fat for 0 to 0.2 g of water</a:t>
            </a:r>
            <a:r>
              <a:rPr b="0" lang="en">
                <a:latin typeface="Arial Narrow"/>
                <a:ea typeface="Arial Narrow"/>
                <a:cs typeface="Arial Narrow"/>
                <a:sym typeface="Arial Narrow"/>
              </a:rPr>
              <a:t>.</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During ripening, caseins are hydrolyzed into small fragments (polypeptides, peptides and amino acids) by proteolytic enzymes (e.g., chymosin), bacterial enzymes and enzymes naturally present in milk. These enzymes are responsible for the appearance of fruit, floral or bitter flavours. The ammonia smell of some varieties is caused by the action of surface fungus enzymes.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Whey proteins do not coagulate in the presence of chymosin (enzyme). They remain in the whey but can coagulate under the influence of the temperature. The temperature denatures part of the proteins which will allow the retention in the matrix. The whey proteins have the property of retaining water, which can affect the cheese’s texture and flavour. </a:t>
            </a:r>
            <a:r>
              <a:rPr b="1" lang="en">
                <a:latin typeface="Arial Narrow"/>
                <a:ea typeface="Arial Narrow"/>
                <a:cs typeface="Arial Narrow"/>
                <a:sym typeface="Arial Narrow"/>
              </a:rPr>
              <a:t>N.B. Ricotta cheese is made from whey proteins.</a:t>
            </a:r>
            <a:endParaRPr b="1"/>
          </a:p>
          <a:p>
            <a:pPr indent="0" lvl="0" marL="0" rtl="0" algn="l">
              <a:lnSpc>
                <a:spcPct val="100000"/>
              </a:lnSpc>
              <a:spcBef>
                <a:spcPts val="0"/>
              </a:spcBef>
              <a:spcAft>
                <a:spcPts val="0"/>
              </a:spcAft>
              <a:buClr>
                <a:schemeClr val="dk1"/>
              </a:buClr>
              <a:buSzPts val="1200"/>
              <a:buFont typeface="Arial Narrow"/>
              <a:buNone/>
            </a:pPr>
            <a:r>
              <a:rPr b="1" lang="en">
                <a:latin typeface="Arial Narrow"/>
                <a:ea typeface="Arial Narrow"/>
                <a:cs typeface="Arial Narrow"/>
                <a:sym typeface="Arial Narrow"/>
              </a:rPr>
              <a:t>LACTOSE</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The gradual transformation of lactose contributes to the decrease of pH, favours coagulation, forces the demineralization of casein micelles, favours the formation of curds, and inhibits the growth of certain microorganisms.</a:t>
            </a:r>
            <a:endParaRPr/>
          </a:p>
          <a:p>
            <a:pPr indent="-171450" lvl="0" marL="171450" rtl="0" algn="l">
              <a:lnSpc>
                <a:spcPct val="100000"/>
              </a:lnSpc>
              <a:spcBef>
                <a:spcPts val="0"/>
              </a:spcBef>
              <a:spcAft>
                <a:spcPts val="0"/>
              </a:spcAft>
              <a:buClr>
                <a:schemeClr val="dk1"/>
              </a:buClr>
              <a:buSzPts val="1200"/>
              <a:buFont typeface="Arial Narrow"/>
              <a:buChar char="-"/>
            </a:pPr>
            <a:r>
              <a:rPr lang="en">
                <a:latin typeface="Arial Narrow"/>
                <a:ea typeface="Arial Narrow"/>
                <a:cs typeface="Arial Narrow"/>
                <a:sym typeface="Arial Narrow"/>
              </a:rPr>
              <a:t>Note: lactose is mostly eliminated during the draining period.  The remaining lactose is transformed into lactic acid. Lactose can cause browning of the cheese when subjected to heat (Maillard reaction).</a:t>
            </a:r>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0">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95250" lvl="0" marL="171450" rtl="0" algn="l">
              <a:lnSpc>
                <a:spcPct val="100000"/>
              </a:lnSpc>
              <a:spcBef>
                <a:spcPts val="0"/>
              </a:spcBef>
              <a:spcAft>
                <a:spcPts val="0"/>
              </a:spcAft>
              <a:buClr>
                <a:schemeClr val="dk1"/>
              </a:buClr>
              <a:buSzPts val="1200"/>
              <a:buFont typeface="Calibri"/>
              <a:buNone/>
            </a:pPr>
            <a:r>
              <a:t/>
            </a:r>
            <a:endParaRPr b="1">
              <a:latin typeface="Arial Narrow"/>
              <a:ea typeface="Arial Narrow"/>
              <a:cs typeface="Arial Narrow"/>
              <a:sym typeface="Arial Narrow"/>
            </a:endParaRPr>
          </a:p>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p:txBody>
      </p:sp>
      <p:sp>
        <p:nvSpPr>
          <p:cNvPr id="101" name="Google Shape;10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latin typeface="Arial Narrow"/>
              <a:ea typeface="Arial Narrow"/>
              <a:cs typeface="Arial Narrow"/>
              <a:sym typeface="Arial Narrow"/>
            </a:endParaRPr>
          </a:p>
        </p:txBody>
      </p:sp>
      <p:sp>
        <p:nvSpPr>
          <p:cNvPr id="109" name="Google Shape;109;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2" name="Shape 72"/>
        <p:cNvGrpSpPr/>
        <p:nvPr/>
      </p:nvGrpSpPr>
      <p:grpSpPr>
        <a:xfrm>
          <a:off x="0" y="0"/>
          <a:ext cx="0" cy="0"/>
          <a:chOff x="0" y="0"/>
          <a:chExt cx="0" cy="0"/>
        </a:xfrm>
      </p:grpSpPr>
      <p:sp>
        <p:nvSpPr>
          <p:cNvPr id="73" name="Google Shape;73;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8" name="Shape 78"/>
        <p:cNvGrpSpPr/>
        <p:nvPr/>
      </p:nvGrpSpPr>
      <p:grpSpPr>
        <a:xfrm>
          <a:off x="0" y="0"/>
          <a:ext cx="0" cy="0"/>
          <a:chOff x="0" y="0"/>
          <a:chExt cx="0" cy="0"/>
        </a:xfrm>
      </p:grpSpPr>
      <p:sp>
        <p:nvSpPr>
          <p:cNvPr id="79" name="Google Shape;79;p1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4" name="Shape 54"/>
        <p:cNvGrpSpPr/>
        <p:nvPr/>
      </p:nvGrpSpPr>
      <p:grpSpPr>
        <a:xfrm>
          <a:off x="0" y="0"/>
          <a:ext cx="0" cy="0"/>
          <a:chOff x="0" y="0"/>
          <a:chExt cx="0" cy="0"/>
        </a:xfrm>
      </p:grpSpPr>
      <p:sp>
        <p:nvSpPr>
          <p:cNvPr id="55" name="Google Shape;5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8" name="Shape 58"/>
        <p:cNvGrpSpPr/>
        <p:nvPr/>
      </p:nvGrpSpPr>
      <p:grpSpPr>
        <a:xfrm>
          <a:off x="0" y="0"/>
          <a:ext cx="0" cy="0"/>
          <a:chOff x="0" y="0"/>
          <a:chExt cx="0" cy="0"/>
        </a:xfrm>
      </p:grpSpPr>
      <p:sp>
        <p:nvSpPr>
          <p:cNvPr id="59" name="Google Shape;59;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5" name="Shape 65"/>
        <p:cNvGrpSpPr/>
        <p:nvPr/>
      </p:nvGrpSpPr>
      <p:grpSpPr>
        <a:xfrm>
          <a:off x="0" y="0"/>
          <a:ext cx="0" cy="0"/>
          <a:chOff x="0" y="0"/>
          <a:chExt cx="0" cy="0"/>
        </a:xfrm>
      </p:grpSpPr>
      <p:sp>
        <p:nvSpPr>
          <p:cNvPr id="66" name="Google Shape;66;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12000"/>
          </a:blip>
          <a:stretch>
            <a:fillRect/>
          </a:stretch>
        </a:blip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mt="87000"/>
          </a:blip>
          <a:stretch>
            <a:fillRect/>
          </a:stretch>
        </a:blipFill>
      </p:bgPr>
    </p:bg>
    <p:spTree>
      <p:nvGrpSpPr>
        <p:cNvPr id="88" name="Shape 88"/>
        <p:cNvGrpSpPr/>
        <p:nvPr/>
      </p:nvGrpSpPr>
      <p:grpSpPr>
        <a:xfrm>
          <a:off x="0" y="0"/>
          <a:ext cx="0" cy="0"/>
          <a:chOff x="0" y="0"/>
          <a:chExt cx="0" cy="0"/>
        </a:xfrm>
      </p:grpSpPr>
      <p:sp>
        <p:nvSpPr>
          <p:cNvPr id="89" name="Google Shape;89;p1"/>
          <p:cNvSpPr txBox="1"/>
          <p:nvPr>
            <p:ph type="ctrTitle"/>
          </p:nvPr>
        </p:nvSpPr>
        <p:spPr>
          <a:xfrm>
            <a:off x="1524000" y="4944125"/>
            <a:ext cx="9144000" cy="1169100"/>
          </a:xfrm>
          <a:prstGeom prst="rect">
            <a:avLst/>
          </a:prstGeom>
          <a:solidFill>
            <a:srgbClr val="CCCCCC"/>
          </a:solidFill>
          <a:ln>
            <a:noFill/>
          </a:ln>
          <a:effectLst>
            <a:outerShdw blurRad="757238" rotWithShape="0" algn="bl" dir="5400000" dist="666750">
              <a:srgbClr val="666666">
                <a:alpha val="43529"/>
              </a:srgbClr>
            </a:outerShdw>
            <a:reflection blurRad="0" dir="5400000" dist="38100" endA="0" endPos="30000" fadeDir="5400012" kx="0" rotWithShape="0" algn="bl" stPos="0" sy="-100000" ky="0"/>
          </a:effectLst>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FFFFFF"/>
              </a:buClr>
              <a:buSzPct val="100000"/>
              <a:buFont typeface="Calibri"/>
              <a:buNone/>
            </a:pPr>
            <a:r>
              <a:rPr b="1" lang="en" sz="8000">
                <a:solidFill>
                  <a:srgbClr val="FFFFFF"/>
                </a:solidFill>
              </a:rPr>
              <a:t>Cheese is…</a:t>
            </a:r>
            <a:endParaRPr b="1" sz="80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381000" y="212725"/>
            <a:ext cx="10515600" cy="9112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
              <a:t>Role of the components </a:t>
            </a:r>
            <a:endParaRPr/>
          </a:p>
        </p:txBody>
      </p:sp>
      <p:sp>
        <p:nvSpPr>
          <p:cNvPr id="96" name="Google Shape;96;p2"/>
          <p:cNvSpPr txBox="1"/>
          <p:nvPr>
            <p:ph idx="1" type="body"/>
          </p:nvPr>
        </p:nvSpPr>
        <p:spPr>
          <a:xfrm>
            <a:off x="381000" y="1501776"/>
            <a:ext cx="5369560" cy="4729162"/>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800"/>
              <a:buNone/>
            </a:pPr>
            <a:r>
              <a:rPr b="1" lang="en"/>
              <a:t>                         </a:t>
            </a:r>
            <a:r>
              <a:rPr b="1" lang="en" sz="3200"/>
              <a:t>Water</a:t>
            </a:r>
            <a:endParaRPr/>
          </a:p>
          <a:p>
            <a:pPr indent="0" lvl="0" marL="0" rtl="0" algn="l">
              <a:lnSpc>
                <a:spcPct val="80000"/>
              </a:lnSpc>
              <a:spcBef>
                <a:spcPts val="1000"/>
              </a:spcBef>
              <a:spcAft>
                <a:spcPts val="0"/>
              </a:spcAft>
              <a:buClr>
                <a:schemeClr val="dk1"/>
              </a:buClr>
              <a:buSzPts val="2800"/>
              <a:buNone/>
            </a:pPr>
            <a:r>
              <a:t/>
            </a:r>
            <a:endParaRPr b="1"/>
          </a:p>
          <a:p>
            <a:pPr indent="-228600" lvl="0" marL="228600" rtl="0" algn="l">
              <a:lnSpc>
                <a:spcPct val="80000"/>
              </a:lnSpc>
              <a:spcBef>
                <a:spcPts val="1000"/>
              </a:spcBef>
              <a:spcAft>
                <a:spcPts val="0"/>
              </a:spcAft>
              <a:buClr>
                <a:schemeClr val="dk1"/>
              </a:buClr>
              <a:buSzPts val="2800"/>
              <a:buFont typeface="Arial Narrow"/>
              <a:buChar char="-"/>
            </a:pPr>
            <a:r>
              <a:rPr lang="en">
                <a:latin typeface="Arial Narrow"/>
                <a:ea typeface="Arial Narrow"/>
                <a:cs typeface="Arial Narrow"/>
                <a:sym typeface="Arial Narrow"/>
              </a:rPr>
              <a:t>Direct impact on firmness</a:t>
            </a:r>
            <a:endParaRPr/>
          </a:p>
          <a:p>
            <a:pPr indent="-228600" lvl="0" marL="228600" rtl="0" algn="l">
              <a:lnSpc>
                <a:spcPct val="80000"/>
              </a:lnSpc>
              <a:spcBef>
                <a:spcPts val="1000"/>
              </a:spcBef>
              <a:spcAft>
                <a:spcPts val="0"/>
              </a:spcAft>
              <a:buClr>
                <a:schemeClr val="dk1"/>
              </a:buClr>
              <a:buSzPts val="2800"/>
              <a:buFont typeface="Arial Narrow"/>
              <a:buChar char="-"/>
            </a:pPr>
            <a:r>
              <a:rPr lang="en">
                <a:latin typeface="Arial Narrow"/>
                <a:ea typeface="Arial Narrow"/>
                <a:cs typeface="Arial Narrow"/>
                <a:sym typeface="Arial Narrow"/>
              </a:rPr>
              <a:t>Means of classification</a:t>
            </a:r>
            <a:endParaRPr/>
          </a:p>
          <a:p>
            <a:pPr indent="-228600" lvl="0" marL="228600" rtl="0" algn="l">
              <a:lnSpc>
                <a:spcPct val="80000"/>
              </a:lnSpc>
              <a:spcBef>
                <a:spcPts val="1000"/>
              </a:spcBef>
              <a:spcAft>
                <a:spcPts val="0"/>
              </a:spcAft>
              <a:buClr>
                <a:schemeClr val="dk1"/>
              </a:buClr>
              <a:buSzPts val="2800"/>
              <a:buFont typeface="Arial Narrow"/>
              <a:buChar char="-"/>
            </a:pPr>
            <a:r>
              <a:rPr lang="en">
                <a:latin typeface="Arial Narrow"/>
                <a:ea typeface="Arial Narrow"/>
                <a:cs typeface="Arial Narrow"/>
                <a:sym typeface="Arial Narrow"/>
              </a:rPr>
              <a:t>Necessary for enzymatic activity and microorganisms</a:t>
            </a:r>
            <a:endParaRPr/>
          </a:p>
          <a:p>
            <a:pPr indent="-228600" lvl="0" marL="228600" rtl="0" algn="l">
              <a:lnSpc>
                <a:spcPct val="80000"/>
              </a:lnSpc>
              <a:spcBef>
                <a:spcPts val="1000"/>
              </a:spcBef>
              <a:spcAft>
                <a:spcPts val="0"/>
              </a:spcAft>
              <a:buClr>
                <a:schemeClr val="dk1"/>
              </a:buClr>
              <a:buSzPts val="2800"/>
              <a:buFont typeface="Arial Narrow"/>
              <a:buChar char="-"/>
            </a:pPr>
            <a:r>
              <a:rPr lang="en">
                <a:latin typeface="Arial Narrow"/>
                <a:ea typeface="Arial Narrow"/>
                <a:cs typeface="Arial Narrow"/>
                <a:sym typeface="Arial Narrow"/>
              </a:rPr>
              <a:t>Influence on ripening speed</a:t>
            </a:r>
            <a:endParaRPr/>
          </a:p>
          <a:p>
            <a:pPr indent="-228600" lvl="0" marL="228600" rtl="0" algn="l">
              <a:lnSpc>
                <a:spcPct val="80000"/>
              </a:lnSpc>
              <a:spcBef>
                <a:spcPts val="1000"/>
              </a:spcBef>
              <a:spcAft>
                <a:spcPts val="0"/>
              </a:spcAft>
              <a:buClr>
                <a:schemeClr val="dk1"/>
              </a:buClr>
              <a:buSzPts val="2800"/>
              <a:buFont typeface="Arial Narrow"/>
              <a:buChar char="-"/>
            </a:pPr>
            <a:r>
              <a:rPr lang="en">
                <a:latin typeface="Arial Narrow"/>
                <a:ea typeface="Arial Narrow"/>
                <a:cs typeface="Arial Narrow"/>
                <a:sym typeface="Arial Narrow"/>
              </a:rPr>
              <a:t>Determines the shelf life</a:t>
            </a:r>
            <a:endParaRPr/>
          </a:p>
          <a:p>
            <a:pPr indent="-228600" lvl="0" marL="228600" rtl="0" algn="l">
              <a:lnSpc>
                <a:spcPct val="80000"/>
              </a:lnSpc>
              <a:spcBef>
                <a:spcPts val="1000"/>
              </a:spcBef>
              <a:spcAft>
                <a:spcPts val="0"/>
              </a:spcAft>
              <a:buClr>
                <a:schemeClr val="dk1"/>
              </a:buClr>
              <a:buSzPts val="2800"/>
              <a:buFont typeface="Arial Narrow"/>
              <a:buChar char="-"/>
            </a:pPr>
            <a:r>
              <a:rPr lang="en">
                <a:latin typeface="Arial Narrow"/>
                <a:ea typeface="Arial Narrow"/>
                <a:cs typeface="Arial Narrow"/>
                <a:sym typeface="Arial Narrow"/>
              </a:rPr>
              <a:t>Cheese yield</a:t>
            </a:r>
            <a:endParaRPr>
              <a:latin typeface="Arial Narrow"/>
              <a:ea typeface="Arial Narrow"/>
              <a:cs typeface="Arial Narrow"/>
              <a:sym typeface="Arial Narrow"/>
            </a:endParaRPr>
          </a:p>
        </p:txBody>
      </p:sp>
      <p:sp>
        <p:nvSpPr>
          <p:cNvPr id="97" name="Google Shape;97;p2"/>
          <p:cNvSpPr txBox="1"/>
          <p:nvPr/>
        </p:nvSpPr>
        <p:spPr>
          <a:xfrm>
            <a:off x="6258560" y="1501776"/>
            <a:ext cx="5161280" cy="4729162"/>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fontScale="92500" lnSpcReduction="20000"/>
          </a:bodyPr>
          <a:lstStyle/>
          <a:p>
            <a:pPr indent="0" lvl="0" marL="0" marR="0" rtl="0" algn="l">
              <a:lnSpc>
                <a:spcPct val="90000"/>
              </a:lnSpc>
              <a:spcBef>
                <a:spcPts val="0"/>
              </a:spcBef>
              <a:spcAft>
                <a:spcPts val="0"/>
              </a:spcAft>
              <a:buClr>
                <a:schemeClr val="dk1"/>
              </a:buClr>
              <a:buSzPct val="100000"/>
              <a:buFont typeface="Arial"/>
              <a:buNone/>
            </a:pPr>
            <a:r>
              <a:rPr b="1" i="0" lang="en" sz="2800" u="none" cap="none" strike="noStrike">
                <a:solidFill>
                  <a:schemeClr val="dk1"/>
                </a:solidFill>
                <a:latin typeface="Calibri"/>
                <a:ea typeface="Calibri"/>
                <a:cs typeface="Calibri"/>
                <a:sym typeface="Calibri"/>
              </a:rPr>
              <a:t>                        </a:t>
            </a:r>
            <a:r>
              <a:rPr b="1" i="0" lang="en" sz="3200" u="none" cap="none" strike="noStrike">
                <a:solidFill>
                  <a:schemeClr val="dk1"/>
                </a:solidFill>
                <a:latin typeface="Calibri"/>
                <a:ea typeface="Calibri"/>
                <a:cs typeface="Calibri"/>
                <a:sym typeface="Calibri"/>
              </a:rPr>
              <a:t>Lipid</a:t>
            </a:r>
            <a:endParaRPr b="1" i="0" sz="32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ct val="100000"/>
              <a:buFont typeface="Arial"/>
              <a:buNone/>
            </a:pPr>
            <a:r>
              <a:t/>
            </a:r>
            <a:endParaRPr b="1" i="0" sz="3200" u="none" cap="none" strike="noStrike">
              <a:solidFill>
                <a:schemeClr val="dk1"/>
              </a:solidFill>
              <a:latin typeface="Calibri"/>
              <a:ea typeface="Calibri"/>
              <a:cs typeface="Calibri"/>
              <a:sym typeface="Calibri"/>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Contributes to the development of aromas and flavour</a:t>
            </a:r>
            <a:endParaRPr b="0" i="0" sz="1400" u="none" cap="none" strike="noStrike">
              <a:solidFill>
                <a:srgbClr val="000000"/>
              </a:solidFill>
              <a:latin typeface="Arial"/>
              <a:ea typeface="Arial"/>
              <a:cs typeface="Arial"/>
              <a:sym typeface="Arial"/>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Carrier of fat-soluble aromatic compounds and fat-soluble vitamins (A,D,E,K)</a:t>
            </a:r>
            <a:endParaRPr b="0" i="0" sz="1400" u="none" cap="none" strike="noStrike">
              <a:solidFill>
                <a:srgbClr val="000000"/>
              </a:solidFill>
              <a:latin typeface="Arial"/>
              <a:ea typeface="Arial"/>
              <a:cs typeface="Arial"/>
              <a:sym typeface="Arial"/>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Gives the cheese structure </a:t>
            </a:r>
            <a:endParaRPr b="0" i="0" sz="1400" u="none" cap="none" strike="noStrike">
              <a:solidFill>
                <a:srgbClr val="000000"/>
              </a:solidFill>
              <a:latin typeface="Arial"/>
              <a:ea typeface="Arial"/>
              <a:cs typeface="Arial"/>
              <a:sym typeface="Arial"/>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Cheese yield</a:t>
            </a:r>
            <a:endParaRPr b="0" i="0" sz="1400" u="none" cap="none" strike="noStrike">
              <a:solidFill>
                <a:srgbClr val="000000"/>
              </a:solidFill>
              <a:latin typeface="Arial"/>
              <a:ea typeface="Arial"/>
              <a:cs typeface="Arial"/>
              <a:sym typeface="Arial"/>
            </a:endParaRPr>
          </a:p>
          <a:p>
            <a:pPr indent="-50800" lvl="0" marL="228600" marR="0" rtl="0" algn="l">
              <a:lnSpc>
                <a:spcPct val="9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Narrow"/>
              <a:ea typeface="Arial Narrow"/>
              <a:cs typeface="Arial Narrow"/>
              <a:sym typeface="Arial Narrow"/>
            </a:endParaRPr>
          </a:p>
          <a:p>
            <a:pPr indent="-50800" lvl="0" marL="228600" marR="0" rtl="0" algn="l">
              <a:lnSpc>
                <a:spcPct val="9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Narrow"/>
              <a:ea typeface="Arial Narrow"/>
              <a:cs typeface="Arial Narrow"/>
              <a:sym typeface="Arial Narrow"/>
            </a:endParaRPr>
          </a:p>
          <a:p>
            <a:pPr indent="-25400" lvl="0" marL="228600" marR="0" rtl="0" algn="l">
              <a:lnSpc>
                <a:spcPct val="90000"/>
              </a:lnSpc>
              <a:spcBef>
                <a:spcPts val="1000"/>
              </a:spcBef>
              <a:spcAft>
                <a:spcPts val="0"/>
              </a:spcAft>
              <a:buClr>
                <a:schemeClr val="dk1"/>
              </a:buClr>
              <a:buSzPct val="100000"/>
              <a:buFont typeface="Arial"/>
              <a:buNone/>
            </a:pPr>
            <a:r>
              <a:t/>
            </a:r>
            <a:endParaRPr b="1" i="0" sz="3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ph type="title"/>
          </p:nvPr>
        </p:nvSpPr>
        <p:spPr>
          <a:xfrm>
            <a:off x="381000" y="212725"/>
            <a:ext cx="10515600" cy="9112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
              <a:t>Role of the components</a:t>
            </a:r>
            <a:endParaRPr/>
          </a:p>
        </p:txBody>
      </p:sp>
      <p:sp>
        <p:nvSpPr>
          <p:cNvPr id="104" name="Google Shape;104;p3"/>
          <p:cNvSpPr txBox="1"/>
          <p:nvPr/>
        </p:nvSpPr>
        <p:spPr>
          <a:xfrm>
            <a:off x="609600" y="1173125"/>
            <a:ext cx="4991100" cy="56088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lnSpcReduction="10000"/>
          </a:bodyPr>
          <a:lstStyle/>
          <a:p>
            <a:pPr indent="0" lvl="0" marL="0" marR="0" rtl="0" algn="l">
              <a:lnSpc>
                <a:spcPct val="70000"/>
              </a:lnSpc>
              <a:spcBef>
                <a:spcPts val="0"/>
              </a:spcBef>
              <a:spcAft>
                <a:spcPts val="0"/>
              </a:spcAft>
              <a:buClr>
                <a:schemeClr val="dk1"/>
              </a:buClr>
              <a:buSzPts val="2170"/>
              <a:buFont typeface="Arial"/>
              <a:buNone/>
            </a:pPr>
            <a:r>
              <a:rPr b="1" i="0" lang="en" sz="2170" u="none" cap="none" strike="noStrike">
                <a:solidFill>
                  <a:schemeClr val="dk1"/>
                </a:solidFill>
                <a:latin typeface="Calibri"/>
                <a:ea typeface="Calibri"/>
                <a:cs typeface="Calibri"/>
                <a:sym typeface="Calibri"/>
              </a:rPr>
              <a:t>                   </a:t>
            </a:r>
            <a:r>
              <a:rPr b="1" i="0" lang="en" sz="2790" u="none" cap="none" strike="noStrike">
                <a:solidFill>
                  <a:schemeClr val="dk1"/>
                </a:solidFill>
                <a:latin typeface="Calibri"/>
                <a:ea typeface="Calibri"/>
                <a:cs typeface="Calibri"/>
                <a:sym typeface="Calibri"/>
              </a:rPr>
              <a:t>Proteins</a:t>
            </a:r>
            <a:endParaRPr b="0" i="0" sz="1400" u="none" cap="none" strike="noStrike">
              <a:solidFill>
                <a:srgbClr val="000000"/>
              </a:solidFill>
              <a:latin typeface="Arial"/>
              <a:ea typeface="Arial"/>
              <a:cs typeface="Arial"/>
              <a:sym typeface="Arial"/>
            </a:endParaRPr>
          </a:p>
          <a:p>
            <a:pPr indent="0" lvl="0" marL="0" marR="0" rtl="0" algn="l">
              <a:lnSpc>
                <a:spcPct val="70000"/>
              </a:lnSpc>
              <a:spcBef>
                <a:spcPts val="1000"/>
              </a:spcBef>
              <a:spcAft>
                <a:spcPts val="0"/>
              </a:spcAft>
              <a:buClr>
                <a:schemeClr val="dk1"/>
              </a:buClr>
              <a:buSzPts val="2170"/>
              <a:buFont typeface="Arial"/>
              <a:buNone/>
            </a:pPr>
            <a:r>
              <a:rPr b="1" i="0" lang="en" sz="2570" u="none" cap="none" strike="noStrike">
                <a:solidFill>
                  <a:schemeClr val="dk1"/>
                </a:solidFill>
                <a:latin typeface="Calibri"/>
                <a:ea typeface="Calibri"/>
                <a:cs typeface="Calibri"/>
                <a:sym typeface="Calibri"/>
              </a:rPr>
              <a:t>1. Casein</a:t>
            </a:r>
            <a:endParaRPr b="0" i="0" sz="18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Accounts for 78 to 82% of the protein</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Creates the structure of the cheese </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Allows the formation of stable micelles</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Cheese yield</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Contributes to the development of flavour during ripening</a:t>
            </a:r>
            <a:endParaRPr b="0" i="0" sz="2170" u="none" cap="none" strike="noStrike">
              <a:solidFill>
                <a:schemeClr val="dk1"/>
              </a:solidFill>
              <a:latin typeface="Arial Narrow"/>
              <a:ea typeface="Arial Narrow"/>
              <a:cs typeface="Arial Narrow"/>
              <a:sym typeface="Arial Narrow"/>
            </a:endParaRPr>
          </a:p>
          <a:p>
            <a:pPr indent="0" lvl="0" marL="457200" marR="0" rtl="0" algn="l">
              <a:lnSpc>
                <a:spcPct val="70000"/>
              </a:lnSpc>
              <a:spcBef>
                <a:spcPts val="1000"/>
              </a:spcBef>
              <a:spcAft>
                <a:spcPts val="0"/>
              </a:spcAft>
              <a:buClr>
                <a:srgbClr val="000000"/>
              </a:buClr>
              <a:buSzPts val="2170"/>
              <a:buFont typeface="Arial"/>
              <a:buNone/>
            </a:pPr>
            <a:r>
              <a:t/>
            </a:r>
            <a:endParaRPr b="0" i="0" sz="2170" u="none" cap="none" strike="noStrike">
              <a:solidFill>
                <a:schemeClr val="dk1"/>
              </a:solidFill>
              <a:latin typeface="Arial Narrow"/>
              <a:ea typeface="Arial Narrow"/>
              <a:cs typeface="Arial Narrow"/>
              <a:sym typeface="Arial Narrow"/>
            </a:endParaRPr>
          </a:p>
          <a:p>
            <a:pPr indent="0" lvl="0" marL="0" marR="0" rtl="0" algn="l">
              <a:lnSpc>
                <a:spcPct val="70000"/>
              </a:lnSpc>
              <a:spcBef>
                <a:spcPts val="1000"/>
              </a:spcBef>
              <a:spcAft>
                <a:spcPts val="0"/>
              </a:spcAft>
              <a:buClr>
                <a:schemeClr val="dk1"/>
              </a:buClr>
              <a:buSzPts val="2170"/>
              <a:buFont typeface="Arial"/>
              <a:buNone/>
            </a:pPr>
            <a:r>
              <a:rPr b="1" i="0" lang="en" sz="2570" u="none" cap="none" strike="noStrike">
                <a:solidFill>
                  <a:schemeClr val="dk1"/>
                </a:solidFill>
                <a:latin typeface="Calibri"/>
                <a:ea typeface="Calibri"/>
                <a:cs typeface="Calibri"/>
                <a:sym typeface="Calibri"/>
              </a:rPr>
              <a:t>2. Lactoserum proteins</a:t>
            </a:r>
            <a:endParaRPr b="0" i="0" sz="18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Account for 18 to 22% of the protein</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Have little impact on the cheese’s structure and flavour</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Heat-sensitive proteins </a:t>
            </a:r>
            <a:endParaRPr b="0" i="0" sz="1400" u="none" cap="none" strike="noStrike">
              <a:solidFill>
                <a:srgbClr val="000000"/>
              </a:solidFill>
              <a:latin typeface="Arial"/>
              <a:ea typeface="Arial"/>
              <a:cs typeface="Arial"/>
              <a:sym typeface="Arial"/>
            </a:endParaRPr>
          </a:p>
          <a:p>
            <a:pPr indent="-228600" lvl="0" marL="228600" marR="0" rtl="0" algn="l">
              <a:lnSpc>
                <a:spcPct val="70000"/>
              </a:lnSpc>
              <a:spcBef>
                <a:spcPts val="1000"/>
              </a:spcBef>
              <a:spcAft>
                <a:spcPts val="0"/>
              </a:spcAft>
              <a:buClr>
                <a:schemeClr val="dk1"/>
              </a:buClr>
              <a:buSzPts val="2170"/>
              <a:buFont typeface="Arial"/>
              <a:buChar char="-"/>
            </a:pPr>
            <a:r>
              <a:rPr b="0" i="0" lang="en" sz="2170" u="none" cap="none" strike="noStrike">
                <a:solidFill>
                  <a:schemeClr val="dk1"/>
                </a:solidFill>
                <a:latin typeface="Arial Narrow"/>
                <a:ea typeface="Arial Narrow"/>
                <a:cs typeface="Arial Narrow"/>
                <a:sym typeface="Arial Narrow"/>
              </a:rPr>
              <a:t>Insensitive to the action of chymosin</a:t>
            </a:r>
            <a:endParaRPr b="0" i="0" sz="2170" u="none" cap="none" strike="noStrike">
              <a:solidFill>
                <a:schemeClr val="dk1"/>
              </a:solidFill>
              <a:latin typeface="Arial Narrow"/>
              <a:ea typeface="Arial Narrow"/>
              <a:cs typeface="Arial Narrow"/>
              <a:sym typeface="Arial Narrow"/>
            </a:endParaRPr>
          </a:p>
          <a:p>
            <a:pPr indent="-90804" lvl="0" marL="228600" marR="0" rtl="0" algn="l">
              <a:lnSpc>
                <a:spcPct val="70000"/>
              </a:lnSpc>
              <a:spcBef>
                <a:spcPts val="1000"/>
              </a:spcBef>
              <a:spcAft>
                <a:spcPts val="0"/>
              </a:spcAft>
              <a:buClr>
                <a:schemeClr val="dk1"/>
              </a:buClr>
              <a:buSzPts val="2170"/>
              <a:buFont typeface="Arial"/>
              <a:buNone/>
            </a:pPr>
            <a:r>
              <a:t/>
            </a:r>
            <a:endParaRPr b="0" i="0" sz="2170" u="none" cap="none" strike="noStrike">
              <a:solidFill>
                <a:schemeClr val="dk1"/>
              </a:solidFill>
              <a:latin typeface="Arial Narrow"/>
              <a:ea typeface="Arial Narrow"/>
              <a:cs typeface="Arial Narrow"/>
              <a:sym typeface="Arial Narrow"/>
            </a:endParaRPr>
          </a:p>
          <a:p>
            <a:pPr indent="-90804" lvl="0" marL="228600" marR="0" rtl="0" algn="l">
              <a:lnSpc>
                <a:spcPct val="70000"/>
              </a:lnSpc>
              <a:spcBef>
                <a:spcPts val="1000"/>
              </a:spcBef>
              <a:spcAft>
                <a:spcPts val="0"/>
              </a:spcAft>
              <a:buClr>
                <a:schemeClr val="dk1"/>
              </a:buClr>
              <a:buSzPts val="2170"/>
              <a:buFont typeface="Arial"/>
              <a:buNone/>
            </a:pPr>
            <a:r>
              <a:t/>
            </a:r>
            <a:endParaRPr b="0" i="0" sz="2170" u="none" cap="none" strike="noStrike">
              <a:solidFill>
                <a:schemeClr val="dk1"/>
              </a:solidFill>
              <a:latin typeface="Arial Narrow"/>
              <a:ea typeface="Arial Narrow"/>
              <a:cs typeface="Arial Narrow"/>
              <a:sym typeface="Arial Narrow"/>
            </a:endParaRPr>
          </a:p>
        </p:txBody>
      </p:sp>
      <p:sp>
        <p:nvSpPr>
          <p:cNvPr id="105" name="Google Shape;105;p3"/>
          <p:cNvSpPr txBox="1"/>
          <p:nvPr/>
        </p:nvSpPr>
        <p:spPr>
          <a:xfrm>
            <a:off x="6381125" y="1173200"/>
            <a:ext cx="5003100" cy="56088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0" lvl="0" marL="0" marR="0" rtl="0" algn="l">
              <a:lnSpc>
                <a:spcPct val="90000"/>
              </a:lnSpc>
              <a:spcBef>
                <a:spcPts val="0"/>
              </a:spcBef>
              <a:spcAft>
                <a:spcPts val="0"/>
              </a:spcAft>
              <a:buClr>
                <a:schemeClr val="dk1"/>
              </a:buClr>
              <a:buSzPct val="100000"/>
              <a:buFont typeface="Arial"/>
              <a:buNone/>
            </a:pPr>
            <a:r>
              <a:rPr b="1" i="0" lang="en" sz="2800" u="none" cap="none" strike="noStrike">
                <a:solidFill>
                  <a:schemeClr val="dk1"/>
                </a:solidFill>
                <a:latin typeface="Calibri"/>
                <a:ea typeface="Calibri"/>
                <a:cs typeface="Calibri"/>
                <a:sym typeface="Calibri"/>
              </a:rPr>
              <a:t>                       Lactose</a:t>
            </a:r>
            <a:endParaRPr b="0" i="0" sz="1400" u="none" cap="none" strike="noStrike">
              <a:solidFill>
                <a:srgbClr val="000000"/>
              </a:solidFill>
              <a:latin typeface="Arial"/>
              <a:ea typeface="Arial"/>
              <a:cs typeface="Arial"/>
              <a:sym typeface="Arial"/>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Carbon source for lactic acid bacteria</a:t>
            </a:r>
            <a:endParaRPr b="0" i="0" sz="1400" u="none" cap="none" strike="noStrike">
              <a:solidFill>
                <a:srgbClr val="000000"/>
              </a:solidFill>
              <a:latin typeface="Arial"/>
              <a:ea typeface="Arial"/>
              <a:cs typeface="Arial"/>
              <a:sym typeface="Arial"/>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Hydrolyzed into glucose and galactose</a:t>
            </a:r>
            <a:endParaRPr b="0" i="0" sz="1400" u="none" cap="none" strike="noStrike">
              <a:solidFill>
                <a:srgbClr val="000000"/>
              </a:solidFill>
              <a:latin typeface="Arial"/>
              <a:ea typeface="Arial"/>
              <a:cs typeface="Arial"/>
              <a:sym typeface="Arial"/>
            </a:endParaRPr>
          </a:p>
          <a:p>
            <a:pPr indent="-215265" lvl="0" marL="228600" marR="0" rtl="0" algn="l">
              <a:lnSpc>
                <a:spcPct val="90000"/>
              </a:lnSpc>
              <a:spcBef>
                <a:spcPts val="1000"/>
              </a:spcBef>
              <a:spcAft>
                <a:spcPts val="0"/>
              </a:spcAft>
              <a:buClr>
                <a:schemeClr val="dk1"/>
              </a:buClr>
              <a:buSzPct val="100000"/>
              <a:buFont typeface="Arial"/>
              <a:buChar char="-"/>
            </a:pPr>
            <a:r>
              <a:rPr b="0" i="0" lang="en" sz="2800" u="none" cap="none" strike="noStrike">
                <a:solidFill>
                  <a:schemeClr val="dk1"/>
                </a:solidFill>
                <a:latin typeface="Arial Narrow"/>
                <a:ea typeface="Arial Narrow"/>
                <a:cs typeface="Arial Narrow"/>
                <a:sym typeface="Arial Narrow"/>
              </a:rPr>
              <a:t>Hydrolysis:</a:t>
            </a:r>
            <a:endParaRPr b="0" i="0" sz="1400" u="none" cap="none" strike="noStrike">
              <a:solidFill>
                <a:srgbClr val="000000"/>
              </a:solidFill>
              <a:latin typeface="Arial"/>
              <a:ea typeface="Arial"/>
              <a:cs typeface="Arial"/>
              <a:sym typeface="Arial"/>
            </a:endParaRPr>
          </a:p>
          <a:p>
            <a:pPr indent="-217169" lvl="1" marL="685800" marR="0" rtl="0" algn="l">
              <a:lnSpc>
                <a:spcPct val="90000"/>
              </a:lnSpc>
              <a:spcBef>
                <a:spcPts val="500"/>
              </a:spcBef>
              <a:spcAft>
                <a:spcPts val="0"/>
              </a:spcAft>
              <a:buClr>
                <a:schemeClr val="dk1"/>
              </a:buClr>
              <a:buSzPct val="100000"/>
              <a:buFont typeface="Arial"/>
              <a:buChar char="-"/>
            </a:pPr>
            <a:r>
              <a:rPr b="0" i="0" lang="en" sz="2400" u="none" cap="none" strike="noStrike">
                <a:solidFill>
                  <a:schemeClr val="dk1"/>
                </a:solidFill>
                <a:latin typeface="Arial Narrow"/>
                <a:ea typeface="Arial Narrow"/>
                <a:cs typeface="Arial Narrow"/>
                <a:sym typeface="Arial Narrow"/>
              </a:rPr>
              <a:t>Decreases</a:t>
            </a:r>
            <a:r>
              <a:rPr b="0" i="0" lang="en" sz="1200" u="none" cap="none" strike="noStrike">
                <a:solidFill>
                  <a:schemeClr val="dk1"/>
                </a:solidFill>
                <a:latin typeface="Arial Narrow"/>
                <a:ea typeface="Arial Narrow"/>
                <a:cs typeface="Arial Narrow"/>
                <a:sym typeface="Arial Narrow"/>
              </a:rPr>
              <a:t> </a:t>
            </a:r>
            <a:r>
              <a:rPr b="0" i="0" lang="en" sz="2400" u="none" cap="none" strike="noStrike">
                <a:solidFill>
                  <a:schemeClr val="dk1"/>
                </a:solidFill>
                <a:latin typeface="Arial Narrow"/>
                <a:ea typeface="Arial Narrow"/>
                <a:cs typeface="Arial Narrow"/>
                <a:sym typeface="Arial Narrow"/>
              </a:rPr>
              <a:t>pH</a:t>
            </a:r>
            <a:endParaRPr b="0" i="0" sz="1400" u="none" cap="none" strike="noStrike">
              <a:solidFill>
                <a:srgbClr val="000000"/>
              </a:solidFill>
              <a:latin typeface="Arial"/>
              <a:ea typeface="Arial"/>
              <a:cs typeface="Arial"/>
              <a:sym typeface="Arial"/>
            </a:endParaRPr>
          </a:p>
          <a:p>
            <a:pPr indent="-217169" lvl="1" marL="685800" marR="0" rtl="0" algn="l">
              <a:lnSpc>
                <a:spcPct val="90000"/>
              </a:lnSpc>
              <a:spcBef>
                <a:spcPts val="500"/>
              </a:spcBef>
              <a:spcAft>
                <a:spcPts val="0"/>
              </a:spcAft>
              <a:buClr>
                <a:schemeClr val="dk1"/>
              </a:buClr>
              <a:buSzPct val="100000"/>
              <a:buFont typeface="Arial"/>
              <a:buChar char="-"/>
            </a:pPr>
            <a:r>
              <a:rPr b="0" i="0" lang="en" sz="2400" u="none" cap="none" strike="noStrike">
                <a:solidFill>
                  <a:schemeClr val="dk1"/>
                </a:solidFill>
                <a:latin typeface="Arial Narrow"/>
                <a:ea typeface="Arial Narrow"/>
                <a:cs typeface="Arial Narrow"/>
                <a:sym typeface="Arial Narrow"/>
              </a:rPr>
              <a:t>Favours coagulation</a:t>
            </a:r>
            <a:endParaRPr b="0" i="0" sz="1400" u="none" cap="none" strike="noStrike">
              <a:solidFill>
                <a:srgbClr val="000000"/>
              </a:solidFill>
              <a:latin typeface="Arial"/>
              <a:ea typeface="Arial"/>
              <a:cs typeface="Arial"/>
              <a:sym typeface="Arial"/>
            </a:endParaRPr>
          </a:p>
          <a:p>
            <a:pPr indent="-217169" lvl="1" marL="685800" marR="0" rtl="0" algn="l">
              <a:lnSpc>
                <a:spcPct val="90000"/>
              </a:lnSpc>
              <a:spcBef>
                <a:spcPts val="500"/>
              </a:spcBef>
              <a:spcAft>
                <a:spcPts val="0"/>
              </a:spcAft>
              <a:buClr>
                <a:schemeClr val="dk1"/>
              </a:buClr>
              <a:buSzPct val="100000"/>
              <a:buFont typeface="Arial"/>
              <a:buChar char="-"/>
            </a:pPr>
            <a:r>
              <a:rPr b="0" i="0" lang="en" sz="2400" u="none" cap="none" strike="noStrike">
                <a:solidFill>
                  <a:schemeClr val="dk1"/>
                </a:solidFill>
                <a:latin typeface="Arial Narrow"/>
                <a:ea typeface="Arial Narrow"/>
                <a:cs typeface="Arial Narrow"/>
                <a:sym typeface="Arial Narrow"/>
              </a:rPr>
              <a:t>Forces the demineralization of the micelles</a:t>
            </a:r>
            <a:endParaRPr b="0" i="0" sz="1400" u="none" cap="none" strike="noStrike">
              <a:solidFill>
                <a:srgbClr val="000000"/>
              </a:solidFill>
              <a:latin typeface="Arial"/>
              <a:ea typeface="Arial"/>
              <a:cs typeface="Arial"/>
              <a:sym typeface="Arial"/>
            </a:endParaRPr>
          </a:p>
          <a:p>
            <a:pPr indent="-217169" lvl="1" marL="685800" marR="0" rtl="0" algn="l">
              <a:lnSpc>
                <a:spcPct val="90000"/>
              </a:lnSpc>
              <a:spcBef>
                <a:spcPts val="500"/>
              </a:spcBef>
              <a:spcAft>
                <a:spcPts val="0"/>
              </a:spcAft>
              <a:buClr>
                <a:schemeClr val="dk1"/>
              </a:buClr>
              <a:buSzPct val="100000"/>
              <a:buFont typeface="Arial"/>
              <a:buChar char="-"/>
            </a:pPr>
            <a:r>
              <a:rPr b="0" i="0" lang="en" sz="2400" u="none" cap="none" strike="noStrike">
                <a:solidFill>
                  <a:schemeClr val="dk1"/>
                </a:solidFill>
                <a:latin typeface="Arial Narrow"/>
                <a:ea typeface="Arial Narrow"/>
                <a:cs typeface="Arial Narrow"/>
                <a:sym typeface="Arial Narrow"/>
              </a:rPr>
              <a:t>Creates the curd </a:t>
            </a:r>
            <a:endParaRPr b="0" i="0" sz="1400" u="none" cap="none" strike="noStrike">
              <a:solidFill>
                <a:srgbClr val="000000"/>
              </a:solidFill>
              <a:latin typeface="Arial"/>
              <a:ea typeface="Arial"/>
              <a:cs typeface="Arial"/>
              <a:sym typeface="Arial"/>
            </a:endParaRPr>
          </a:p>
          <a:p>
            <a:pPr indent="-217169" lvl="1" marL="685800" marR="0" rtl="0" algn="l">
              <a:lnSpc>
                <a:spcPct val="90000"/>
              </a:lnSpc>
              <a:spcBef>
                <a:spcPts val="500"/>
              </a:spcBef>
              <a:spcAft>
                <a:spcPts val="0"/>
              </a:spcAft>
              <a:buClr>
                <a:schemeClr val="dk1"/>
              </a:buClr>
              <a:buSzPct val="100000"/>
              <a:buFont typeface="Arial"/>
              <a:buChar char="-"/>
            </a:pPr>
            <a:r>
              <a:rPr b="0" i="0" lang="en" sz="2400" u="none" cap="none" strike="noStrike">
                <a:solidFill>
                  <a:schemeClr val="dk1"/>
                </a:solidFill>
                <a:latin typeface="Arial Narrow"/>
                <a:ea typeface="Arial Narrow"/>
                <a:cs typeface="Arial Narrow"/>
                <a:sym typeface="Arial Narrow"/>
              </a:rPr>
              <a:t>Inhibits the growth of certain microorganisms</a:t>
            </a:r>
            <a:endParaRPr b="0" i="0" sz="1400" u="none" cap="none" strike="noStrike">
              <a:solidFill>
                <a:srgbClr val="000000"/>
              </a:solidFill>
              <a:latin typeface="Arial"/>
              <a:ea typeface="Arial"/>
              <a:cs typeface="Arial"/>
              <a:sym typeface="Arial"/>
            </a:endParaRPr>
          </a:p>
          <a:p>
            <a:pPr indent="-50800" lvl="0" marL="228600" marR="0" rtl="0" algn="l">
              <a:lnSpc>
                <a:spcPct val="9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Narrow"/>
              <a:ea typeface="Arial Narrow"/>
              <a:cs typeface="Arial Narrow"/>
              <a:sym typeface="Arial Narrow"/>
            </a:endParaRPr>
          </a:p>
          <a:p>
            <a:pPr indent="-50800" lvl="0" marL="228600" marR="0" rtl="0" algn="l">
              <a:lnSpc>
                <a:spcPct val="9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Narrow"/>
              <a:ea typeface="Arial Narrow"/>
              <a:cs typeface="Arial Narrow"/>
              <a:sym typeface="Arial Narrow"/>
            </a:endParaRPr>
          </a:p>
          <a:p>
            <a:pPr indent="-50800" lvl="0" marL="228600" marR="0" rtl="0" algn="l">
              <a:lnSpc>
                <a:spcPct val="90000"/>
              </a:lnSpc>
              <a:spcBef>
                <a:spcPts val="1000"/>
              </a:spcBef>
              <a:spcAft>
                <a:spcPts val="0"/>
              </a:spcAft>
              <a:buClr>
                <a:schemeClr val="dk1"/>
              </a:buClr>
              <a:buSzPct val="100000"/>
              <a:buFont typeface="Arial"/>
              <a:buNone/>
            </a:pPr>
            <a:r>
              <a:t/>
            </a:r>
            <a:endParaRPr b="0" i="0" sz="2800" u="none" cap="none" strike="noStrike">
              <a:solidFill>
                <a:schemeClr val="dk1"/>
              </a:solidFill>
              <a:latin typeface="Arial Narrow"/>
              <a:ea typeface="Arial Narrow"/>
              <a:cs typeface="Arial Narrow"/>
              <a:sym typeface="Arial Narro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title"/>
          </p:nvPr>
        </p:nvSpPr>
        <p:spPr>
          <a:xfrm>
            <a:off x="381000" y="212725"/>
            <a:ext cx="10515600" cy="91122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
              <a:t>Role of the components</a:t>
            </a:r>
            <a:endParaRPr/>
          </a:p>
        </p:txBody>
      </p:sp>
      <p:sp>
        <p:nvSpPr>
          <p:cNvPr id="112" name="Google Shape;112;p4"/>
          <p:cNvSpPr txBox="1"/>
          <p:nvPr/>
        </p:nvSpPr>
        <p:spPr>
          <a:xfrm>
            <a:off x="792480" y="1497712"/>
            <a:ext cx="4410600" cy="3202200"/>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lnSpcReduction="20000"/>
          </a:bodyPr>
          <a:lstStyle/>
          <a:p>
            <a:pPr indent="0" lvl="0" marL="0" marR="0" rtl="0" algn="l">
              <a:lnSpc>
                <a:spcPct val="90000"/>
              </a:lnSpc>
              <a:spcBef>
                <a:spcPts val="0"/>
              </a:spcBef>
              <a:spcAft>
                <a:spcPts val="0"/>
              </a:spcAft>
              <a:buClr>
                <a:schemeClr val="dk1"/>
              </a:buClr>
              <a:buSzPts val="2800"/>
              <a:buFont typeface="Arial"/>
              <a:buNone/>
            </a:pPr>
            <a:r>
              <a:rPr b="1" i="0" lang="en" sz="2800" u="none" cap="none" strike="noStrike">
                <a:solidFill>
                  <a:schemeClr val="dk1"/>
                </a:solidFill>
                <a:latin typeface="Calibri"/>
                <a:ea typeface="Calibri"/>
                <a:cs typeface="Calibri"/>
                <a:sym typeface="Calibri"/>
              </a:rPr>
              <a:t>                 Minerals</a:t>
            </a:r>
            <a:endParaRPr b="1"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 sz="2800" u="none" cap="none" strike="noStrike">
                <a:solidFill>
                  <a:schemeClr val="dk1"/>
                </a:solidFill>
                <a:latin typeface="Calibri"/>
                <a:ea typeface="Calibri"/>
                <a:cs typeface="Calibri"/>
                <a:sym typeface="Calibri"/>
              </a:rPr>
              <a:t>Calcium</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chemeClr val="dk1"/>
              </a:buClr>
              <a:buSzPts val="2800"/>
              <a:buFont typeface="Arial"/>
              <a:buChar char="-"/>
            </a:pPr>
            <a:r>
              <a:rPr b="0" i="0" lang="en" sz="2800" u="none" cap="none" strike="noStrike">
                <a:solidFill>
                  <a:schemeClr val="dk1"/>
                </a:solidFill>
                <a:latin typeface="Calibri"/>
                <a:ea typeface="Calibri"/>
                <a:cs typeface="Calibri"/>
                <a:sym typeface="Calibri"/>
              </a:rPr>
              <a:t>Potassium</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chemeClr val="dk1"/>
              </a:buClr>
              <a:buSzPts val="2800"/>
              <a:buFont typeface="Arial"/>
              <a:buChar char="-"/>
            </a:pPr>
            <a:r>
              <a:rPr b="0" i="0" lang="en" sz="2800" u="none" cap="none" strike="noStrike">
                <a:solidFill>
                  <a:schemeClr val="dk1"/>
                </a:solidFill>
                <a:latin typeface="Calibri"/>
                <a:ea typeface="Calibri"/>
                <a:cs typeface="Calibri"/>
                <a:sym typeface="Calibri"/>
              </a:rPr>
              <a:t>Magnesium</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chemeClr val="dk1"/>
              </a:buClr>
              <a:buSzPts val="2800"/>
              <a:buFont typeface="Arial"/>
              <a:buChar char="-"/>
            </a:pPr>
            <a:r>
              <a:rPr b="0" i="0" lang="en" sz="2800" u="none" cap="none" strike="noStrike">
                <a:solidFill>
                  <a:schemeClr val="dk1"/>
                </a:solidFill>
                <a:latin typeface="Calibri"/>
                <a:ea typeface="Calibri"/>
                <a:cs typeface="Calibri"/>
                <a:sym typeface="Calibri"/>
              </a:rPr>
              <a:t>Sodium</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Arial Narrow"/>
              <a:ea typeface="Arial Narrow"/>
              <a:cs typeface="Arial Narrow"/>
              <a:sym typeface="Arial Narrow"/>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Arial Narrow"/>
              <a:ea typeface="Arial Narrow"/>
              <a:cs typeface="Arial Narrow"/>
              <a:sym typeface="Arial Narrow"/>
            </a:endParaRPr>
          </a:p>
        </p:txBody>
      </p:sp>
      <p:sp>
        <p:nvSpPr>
          <p:cNvPr id="113" name="Google Shape;113;p4"/>
          <p:cNvSpPr txBox="1"/>
          <p:nvPr/>
        </p:nvSpPr>
        <p:spPr>
          <a:xfrm>
            <a:off x="6693408" y="1507808"/>
            <a:ext cx="4645152" cy="3192208"/>
          </a:xfrm>
          <a:prstGeom prst="rect">
            <a:avLst/>
          </a:prstGeom>
          <a:noFill/>
          <a:ln cap="flat" cmpd="sng" w="38100">
            <a:solidFill>
              <a:srgbClr val="F4B73C"/>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1" i="0" lang="en" sz="2800" u="none" cap="none" strike="noStrike">
                <a:solidFill>
                  <a:schemeClr val="dk1"/>
                </a:solidFill>
                <a:latin typeface="Calibri"/>
                <a:ea typeface="Calibri"/>
                <a:cs typeface="Calibri"/>
                <a:sym typeface="Calibri"/>
              </a:rPr>
              <a:t>                  Vitamins</a:t>
            </a:r>
            <a:endParaRPr b="1"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 sz="2800" u="none" cap="none" strike="noStrike">
                <a:solidFill>
                  <a:schemeClr val="dk1"/>
                </a:solidFill>
                <a:latin typeface="Calibri"/>
                <a:ea typeface="Calibri"/>
                <a:cs typeface="Calibri"/>
                <a:sym typeface="Calibri"/>
              </a:rPr>
              <a:t>Vitamin A</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chemeClr val="dk1"/>
              </a:buClr>
              <a:buSzPts val="2800"/>
              <a:buFont typeface="Arial"/>
              <a:buChar char="-"/>
            </a:pPr>
            <a:r>
              <a:rPr b="0" i="0" lang="en" sz="2800" u="none" cap="none" strike="noStrike">
                <a:solidFill>
                  <a:schemeClr val="dk1"/>
                </a:solidFill>
                <a:latin typeface="Calibri"/>
                <a:ea typeface="Calibri"/>
                <a:cs typeface="Calibri"/>
                <a:sym typeface="Calibri"/>
              </a:rPr>
              <a:t>Vitamin  C</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Arial Narrow"/>
              <a:ea typeface="Arial Narrow"/>
              <a:cs typeface="Arial Narrow"/>
              <a:sym typeface="Arial Narrow"/>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Arial Narrow"/>
              <a:ea typeface="Arial Narrow"/>
              <a:cs typeface="Arial Narrow"/>
              <a:sym typeface="Arial Narrow"/>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2020-03-19T00:27:52Z</dcterms:created>
  <dc:creator>%username%</dc:creator>
</cp:coreProperties>
</file>