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CPduQ9CW+zenhRVNg5OCQSBPA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7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6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1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fromagerie-montebello.ca/tap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rmstrongcheese.ca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fromagerieancetre.com/fr/fromage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ourcheeses.com/directory/le-ciel-de-charlevoix" TargetMode="External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hyperlink" Target="https://www.fromagesdici.com/fr/fromages/145/le-grand-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rmstrongcheese.ca/" TargetMode="External"/><Relationship Id="rId4" Type="http://schemas.openxmlformats.org/officeDocument/2006/relationships/hyperlink" Target="https://missiska.com/fr/nos-produits/jersey-royal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://fromagesduquebec.qc.ca/fr/fromages/lait-de-vache/ferme-phylum/lignee-la" TargetMode="External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laboitedufromager.com/fromage/carre-mirabell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s://riviera1920.com/fr/produit/fromage-blanc-natur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fromagesbergeron.com/fromages/produits-fromages-fins-louis-cy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linkedin.com/pulse/l%25C3%25A9rable-et-les-fromages-traversent-le-temps-sans-perdre-proulx/" TargetMode="External"/><Relationship Id="rId6" Type="http://schemas.openxmlformats.org/officeDocument/2006/relationships/hyperlink" Target="https://terroirsquebec.com/products/epices-boreales-les-belles-du-la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terroirsquebec.com/products/epices-boreales-les-belles-du-la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lapresse.ca/affaires/tetes-d-affiche/2020-04-27/du-fromage-pour-la-covid-19" TargetMode="Externa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072500" y="127075"/>
            <a:ext cx="100470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</a:pPr>
            <a:r>
              <a:rPr lang="en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Cheese that stands out </a:t>
            </a: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16926" y="513675"/>
            <a:ext cx="7192500" cy="1325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Narrow"/>
              <a:buNone/>
            </a:pPr>
            <a:r>
              <a:rPr b="1" lang="en" sz="5400">
                <a:latin typeface="Arial Narrow"/>
                <a:ea typeface="Arial Narrow"/>
                <a:cs typeface="Arial Narrow"/>
                <a:sym typeface="Arial Narrow"/>
              </a:rPr>
              <a:t>A memorable name </a:t>
            </a:r>
            <a:endParaRPr b="1"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8" name="Google Shape;168;p10"/>
          <p:cNvSpPr txBox="1"/>
          <p:nvPr>
            <p:ph idx="1" type="body"/>
          </p:nvPr>
        </p:nvSpPr>
        <p:spPr>
          <a:xfrm>
            <a:off x="166150" y="2078050"/>
            <a:ext cx="67167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Tête à Papineau 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is a reference to a popular expression in Quebec: “Ça ne prend pas la tête à Papineau!” (You don’t need Papineau’s brains!), which is itself a reference to a brilliant, gifted speaker, Louis-Joseph Papineau.</a:t>
            </a:r>
            <a:br>
              <a:rPr lang="en">
                <a:latin typeface="Arial Narrow"/>
                <a:ea typeface="Arial Narrow"/>
                <a:cs typeface="Arial Narrow"/>
                <a:sym typeface="Arial Narrow"/>
              </a:rPr>
            </a:b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5114930"/>
            <a:ext cx="31623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341" y="468146"/>
            <a:ext cx="4619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7852362" y="6488659"/>
            <a:ext cx="43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https://fromagerie-montebello.ca/tap.html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7387325" y="3700725"/>
            <a:ext cx="4619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cheese label features the manor Louis-Joseph Papineau had built in Montebello in 1850.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-36925" y="346675"/>
            <a:ext cx="7005600" cy="132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Different kinds of production 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713500" y="1994525"/>
            <a:ext cx="42870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Production focused on the animal’s well-being.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8454242" y="6488671"/>
            <a:ext cx="373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Source:  https://www.armstrongcheese.ca/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8604" y="252236"/>
            <a:ext cx="42481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" y="3447975"/>
            <a:ext cx="71437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7418600" y="2956925"/>
            <a:ext cx="47733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Production which gives back to the community by supporting local groups.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1529925" y="2294788"/>
            <a:ext cx="70902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</a:pPr>
            <a:r>
              <a:rPr lang="en" sz="3600">
                <a:latin typeface="Arial Narrow"/>
                <a:ea typeface="Arial Narrow"/>
                <a:cs typeface="Arial Narrow"/>
                <a:sym typeface="Arial Narrow"/>
              </a:rPr>
              <a:t>Environmentally friendly cheese </a:t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>
            <a:off x="8211800" y="3708425"/>
            <a:ext cx="38655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Offers healthy, tasty, organic cheeses produced in Quebec using environmentally friendly agricultural practices. </a:t>
            </a:r>
            <a:endParaRPr/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7263" y="191676"/>
            <a:ext cx="27336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3803001"/>
            <a:ext cx="79343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7716101" y="6488672"/>
            <a:ext cx="447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b="0" i="0" lang="en" sz="17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https://fromagerieancetre.com/fr/fromages/</a:t>
            </a:r>
            <a:endParaRPr b="0" i="0" sz="17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-5" y="748017"/>
            <a:ext cx="6702900" cy="132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Different kinds of production </a:t>
            </a:r>
            <a:endParaRPr b="1" i="0" sz="4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7297800" y="463150"/>
            <a:ext cx="48942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Maison d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’</a:t>
            </a: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affinage Maurice Dufour</a:t>
            </a:r>
            <a:endParaRPr sz="4200"/>
          </a:p>
        </p:txBody>
      </p:sp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147675" y="1851175"/>
            <a:ext cx="74520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Ciel de Charlevoix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, a cheese made from raw cow’s milk dotted with Penicillium roqueforti. Its spotted appearance brings to mind the Charlevoix skies.</a:t>
            </a:r>
            <a:endParaRPr/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2489" y="1320799"/>
            <a:ext cx="3849511" cy="3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 txBox="1"/>
          <p:nvPr/>
        </p:nvSpPr>
        <p:spPr>
          <a:xfrm>
            <a:off x="0" y="537975"/>
            <a:ext cx="5468700" cy="1152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Narrow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poetic name </a:t>
            </a:r>
            <a:endParaRPr b="1" i="0" sz="5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6897900" y="6488700"/>
            <a:ext cx="529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b="0" i="0" lang="en" sz="16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https://www.ourcheeses.com/directory/le-ciel-de-charlevoix</a:t>
            </a:r>
            <a:endParaRPr b="0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4800" y="1690563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type="title"/>
          </p:nvPr>
        </p:nvSpPr>
        <p:spPr>
          <a:xfrm>
            <a:off x="0" y="473000"/>
            <a:ext cx="5780400" cy="1005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A meaningful name 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8" name="Google Shape;208;p14"/>
          <p:cNvSpPr txBox="1"/>
          <p:nvPr>
            <p:ph idx="1" type="body"/>
          </p:nvPr>
        </p:nvSpPr>
        <p:spPr>
          <a:xfrm>
            <a:off x="231575" y="1709525"/>
            <a:ext cx="8193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Its name, Le Grand 2, has a double meaning. It’s a reference to both the two types of milk it is made from, as well as the cheese dairy’s address, Rang 2 in Grondines. </a:t>
            </a:r>
            <a:endParaRPr/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b="14155" l="8113" r="7209" t="13052"/>
          <a:stretch/>
        </p:blipFill>
        <p:spPr>
          <a:xfrm>
            <a:off x="7580427" y="2074009"/>
            <a:ext cx="4611577" cy="39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/>
          <p:nvPr/>
        </p:nvSpPr>
        <p:spPr>
          <a:xfrm>
            <a:off x="7229342" y="6488659"/>
            <a:ext cx="498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https://www.fromagesdici.com/fr/fromages/145/le-grand-2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2552200" y="4850050"/>
            <a:ext cx="59496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drawing on the label represents “milking time”, and was created by </a:t>
            </a:r>
            <a:b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Robert Julien, a local artist.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1" type="body"/>
          </p:nvPr>
        </p:nvSpPr>
        <p:spPr>
          <a:xfrm>
            <a:off x="178100" y="4373500"/>
            <a:ext cx="8176800" cy="24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Milk from Jersey cows, labelled as A2 milk, has different characteristics: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“Some people who are lactose-intolerant have tried it and can eat products made from Jersey milk”.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7212375" y="6488700"/>
            <a:ext cx="49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Source: </a:t>
            </a:r>
            <a:r>
              <a:rPr b="0" i="0" lang="en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https://missiska.com/fr/nos-produits/jersey-royal</a:t>
            </a:r>
            <a:endParaRPr b="0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505700" y="787775"/>
            <a:ext cx="4257300" cy="769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Target clientele </a:t>
            </a:r>
            <a:endParaRPr b="0" i="0" sz="4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290625" y="1672675"/>
            <a:ext cx="753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Spreadable cheese for athletes and active people  </a:t>
            </a:r>
            <a:endParaRPr b="0" i="0" sz="2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7" y="3303438"/>
            <a:ext cx="6708000" cy="769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different milk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687" y="1003700"/>
            <a:ext cx="22764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47171" y="4177555"/>
            <a:ext cx="3353065" cy="209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 b="20553" l="12202" r="11511" t="8897"/>
          <a:stretch/>
        </p:blipFill>
        <p:spPr>
          <a:xfrm>
            <a:off x="8763006" y="3"/>
            <a:ext cx="3509682" cy="216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151575" y="3657675"/>
            <a:ext cx="8384700" cy="2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A2 milk is the result of traditional animal genetic selection, not genetic modification. Some studies have shown it is more easily digested by people who are lactose-intolerant.  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2296" l="18495" r="21478" t="1534"/>
          <a:stretch/>
        </p:blipFill>
        <p:spPr>
          <a:xfrm>
            <a:off x="7877205" y="3091969"/>
            <a:ext cx="3544711" cy="3206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5710199" y="6488700"/>
            <a:ext cx="64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b="0" i="0" lang="en" sz="15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http://fromagesduquebec.qc.ca/fr/fromages/lait-de-vache/ferme-phylum/lignee-la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2534825"/>
            <a:ext cx="6592500" cy="7695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 different milk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 b="13507" l="16810" r="16630" t="12987"/>
          <a:stretch/>
        </p:blipFill>
        <p:spPr>
          <a:xfrm>
            <a:off x="7022600" y="0"/>
            <a:ext cx="2129049" cy="29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607875" y="2223850"/>
            <a:ext cx="64194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Most cheeses are round. </a:t>
            </a:r>
            <a:br>
              <a:rPr lang="en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Changing the shapes makes the product instantly recognizable.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8221" y="2496254"/>
            <a:ext cx="4315629" cy="389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0" y="1072050"/>
            <a:ext cx="8278200" cy="769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different shape: square </a:t>
            </a:r>
            <a:endParaRPr b="0" i="0" sz="4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838200" y="6396022"/>
            <a:ext cx="5958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https://www.laboitedufromager.com/fromage/carre-mirabelle/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0" y="658900"/>
            <a:ext cx="5219100" cy="1107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>
                <a:latin typeface="Arial Narrow"/>
                <a:ea typeface="Arial Narrow"/>
                <a:cs typeface="Arial Narrow"/>
                <a:sym typeface="Arial Narrow"/>
              </a:rPr>
              <a:t>A different product 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051200" y="2332075"/>
            <a:ext cx="27609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Cheese that is eaten like yogurt.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025" y="506500"/>
            <a:ext cx="5147349" cy="45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125" y="4969000"/>
            <a:ext cx="4737450" cy="15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8375" y="2645425"/>
            <a:ext cx="3395950" cy="3859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23" name="Google Shape;123;p5"/>
          <p:cNvSpPr txBox="1"/>
          <p:nvPr/>
        </p:nvSpPr>
        <p:spPr>
          <a:xfrm>
            <a:off x="7766700" y="6395400"/>
            <a:ext cx="44253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https://riviera1920.com/fr/produit/fromage-blanc-nature/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7" y="1222321"/>
            <a:ext cx="6906000" cy="1001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lang="en" sz="4800">
                <a:latin typeface="Arial Narrow"/>
                <a:ea typeface="Arial Narrow"/>
                <a:cs typeface="Arial Narrow"/>
                <a:sym typeface="Arial Narrow"/>
              </a:rPr>
              <a:t>A name with history</a:t>
            </a:r>
            <a:endParaRPr b="1" sz="4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714025" y="2248400"/>
            <a:ext cx="81390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Louis Cyr: a strong cheese worthy of a strong name!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073" y="2454603"/>
            <a:ext cx="4818800" cy="38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3753" y="225116"/>
            <a:ext cx="3003668" cy="142857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32" name="Google Shape;132;p6"/>
          <p:cNvSpPr/>
          <p:nvPr/>
        </p:nvSpPr>
        <p:spPr>
          <a:xfrm>
            <a:off x="2661325" y="4263400"/>
            <a:ext cx="42444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202122"/>
                </a:solidFill>
                <a:latin typeface="Arial Narrow"/>
                <a:ea typeface="Arial Narrow"/>
                <a:cs typeface="Arial Narrow"/>
                <a:sym typeface="Arial Narrow"/>
              </a:rPr>
              <a:t>Louis Cyr was a famous French-Canadian strongman. </a:t>
            </a:r>
            <a:endParaRPr b="0" i="0" sz="3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286002" y="6488700"/>
            <a:ext cx="690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b="0" i="0" lang="en" sz="15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https://fromagesbergeron.com/fromages/produits-fromages-fins-louis-cyr/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8061199" y="977535"/>
            <a:ext cx="4357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lang="en" sz="2400">
                <a:latin typeface="Arial Narrow"/>
                <a:ea typeface="Arial Narrow"/>
                <a:cs typeface="Arial Narrow"/>
                <a:sym typeface="Arial Narrow"/>
              </a:rPr>
              <a:t>Fromagerie au gré des champs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285025" y="3985825"/>
            <a:ext cx="11435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790">
                <a:latin typeface="Arial Narrow"/>
                <a:ea typeface="Arial Narrow"/>
                <a:cs typeface="Arial Narrow"/>
                <a:sym typeface="Arial Narrow"/>
              </a:rPr>
              <a:t>It’s a semi-firm, semi-cooked cheese whose rind is washed with maple and spices from the Boreal Forest.  </a:t>
            </a:r>
            <a:endParaRPr sz="3000"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619" y="1547488"/>
            <a:ext cx="4955371" cy="266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>
            <a:off x="4986900" y="6478800"/>
            <a:ext cx="7205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https://www.linkedin.com/pulse/l%25C3%25A9rable-et-les-fromages-traversent-le-temps-sans-perdre-proulx/</a:t>
            </a:r>
            <a:endParaRPr b="0" i="0" sz="13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 </a:t>
            </a:r>
            <a:endParaRPr b="0" i="0" sz="13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0" y="183126"/>
            <a:ext cx="6906000" cy="794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name with history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897900" y="1183450"/>
            <a:ext cx="65907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0"/>
              <a:buFont typeface="Arial"/>
              <a:buNone/>
            </a:pPr>
            <a:r>
              <a:rPr b="1" i="0" lang="en" sz="289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Mishtan</a:t>
            </a:r>
            <a:r>
              <a:rPr b="0" i="0" lang="en" sz="289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 word which means 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b="0" i="0" lang="en" sz="289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maple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”</a:t>
            </a:r>
            <a:r>
              <a:rPr b="0" i="0" lang="en" sz="289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in Algonquin, is the latest cheese product from Suzanne Dufresne and Daniel Gosselin.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0" y="947452"/>
            <a:ext cx="10498800" cy="84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 Narrow"/>
              <a:buNone/>
            </a:pPr>
            <a:r>
              <a:rPr b="1" i="0" lang="en" sz="407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Cheese that highlights local products </a:t>
            </a:r>
            <a:endParaRPr b="1" i="0" sz="407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122225" y="1959425"/>
            <a:ext cx="75555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Putting the spotlight on local products. “It’s only natural to use maple syrup and spices from the Boreal Forest to develop this recipe honouring Quebec’s maple syrup producers.”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11042" l="20184" r="23639" t="13003"/>
          <a:stretch/>
        </p:blipFill>
        <p:spPr>
          <a:xfrm>
            <a:off x="8891397" y="1959424"/>
            <a:ext cx="1821150" cy="246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0672" y="3473653"/>
            <a:ext cx="2621325" cy="2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7073800" y="6534825"/>
            <a:ext cx="497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https://terroirsquebec.com/products/epices-boreales-les-belles-du-lac</a:t>
            </a:r>
            <a:endParaRPr b="0" i="0" sz="13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178050" y="1020600"/>
            <a:ext cx="81753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Fromagerie Bel: Boursin and The Laughing Cow</a:t>
            </a:r>
            <a:endParaRPr b="1"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419575" y="1987203"/>
            <a:ext cx="10891800" cy="4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>
                <a:latin typeface="Arial Narrow"/>
                <a:ea typeface="Arial Narrow"/>
                <a:cs typeface="Arial Narrow"/>
                <a:sym typeface="Arial Narrow"/>
              </a:rPr>
              <a:t>The brand upholds the values of generosity and positivity, along with the fundamental belief in sharing with those who need it most.  </a:t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>
                <a:latin typeface="Arial Narrow"/>
                <a:ea typeface="Arial Narrow"/>
                <a:cs typeface="Arial Narrow"/>
                <a:sym typeface="Arial Narrow"/>
              </a:rPr>
              <a:t>Solidarity day: Throughout the year, Bel Canada donates products to its partners, including 6 million portions in 2019.</a:t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marR="53560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>
                <a:latin typeface="Arial Narrow"/>
                <a:ea typeface="Arial Narrow"/>
                <a:cs typeface="Arial Narrow"/>
                <a:sym typeface="Arial Narrow"/>
              </a:rPr>
              <a:t>20 million portions of The Laughing Cow were produced on that day, which allowed the countries involved to form a chain of international solidarity </a:t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53560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marR="98560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>
                <a:latin typeface="Arial Narrow"/>
                <a:ea typeface="Arial Narrow"/>
                <a:cs typeface="Arial Narrow"/>
                <a:sym typeface="Arial Narrow"/>
              </a:rPr>
              <a:t>The company supports its food bank partners more than ever with a $75,000 donation. </a:t>
            </a:r>
            <a:endParaRPr/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20612" l="15526" r="44453" t="26532"/>
          <a:stretch/>
        </p:blipFill>
        <p:spPr>
          <a:xfrm>
            <a:off x="10083576" y="4738293"/>
            <a:ext cx="1988004" cy="175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/>
          <p:nvPr/>
        </p:nvSpPr>
        <p:spPr>
          <a:xfrm>
            <a:off x="5300697" y="6488700"/>
            <a:ext cx="68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b="0" i="0" lang="en" sz="15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https://www.lapresse.ca/affaires/tetes-d-affiche/2020-04-27/du-fromage-pour-la-covid-19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-54077" y="101380"/>
            <a:ext cx="9976500" cy="1001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Cheese that gives back to the community</a:t>
            </a:r>
            <a:endParaRPr b="1" i="0" sz="4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91745" y="76203"/>
            <a:ext cx="17716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