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Lst>
  <p:sldSz cy="6858000" cx="12192000"/>
  <p:notesSz cx="6858000" cy="9144000"/>
  <p:embeddedFontLst>
    <p:embeddedFont>
      <p:font typeface="Arial Narrow"/>
      <p:regular r:id="rId40"/>
      <p:bold r:id="rId41"/>
      <p:italic r:id="rId42"/>
      <p:boldItalic r:id="rId43"/>
    </p:embeddedFont>
    <p:embeddedFont>
      <p:font typeface="Kaushan Script"/>
      <p:regular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5" roundtripDataSignature="AMtx7mg09I0eqvmC/2aYqKNgLji8aXClQ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28A7669-DA9C-4427-846D-F5584D60C0A0}">
  <a:tblStyle styleId="{428A7669-DA9C-4427-846D-F5584D60C0A0}"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ArialNarrow-regular.fntdata"/><Relationship Id="rId20" Type="http://schemas.openxmlformats.org/officeDocument/2006/relationships/slide" Target="slides/slide15.xml"/><Relationship Id="rId42" Type="http://schemas.openxmlformats.org/officeDocument/2006/relationships/font" Target="fonts/ArialNarrow-italic.fntdata"/><Relationship Id="rId41" Type="http://schemas.openxmlformats.org/officeDocument/2006/relationships/font" Target="fonts/ArialNarrow-bold.fntdata"/><Relationship Id="rId22" Type="http://schemas.openxmlformats.org/officeDocument/2006/relationships/slide" Target="slides/slide17.xml"/><Relationship Id="rId44" Type="http://schemas.openxmlformats.org/officeDocument/2006/relationships/font" Target="fonts/KaushanScript-regular.fntdata"/><Relationship Id="rId21" Type="http://schemas.openxmlformats.org/officeDocument/2006/relationships/slide" Target="slides/slide16.xml"/><Relationship Id="rId43" Type="http://schemas.openxmlformats.org/officeDocument/2006/relationships/font" Target="fonts/ArialNarrow-boldItalic.fntdata"/><Relationship Id="rId24" Type="http://schemas.openxmlformats.org/officeDocument/2006/relationships/slide" Target="slides/slide19.xml"/><Relationship Id="rId23" Type="http://schemas.openxmlformats.org/officeDocument/2006/relationships/slide" Target="slides/slide18.xml"/><Relationship Id="rId45" Type="http://customschemas.google.com/relationships/presentationmetadata" Target="meta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CA"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ci.radio-canada.ca/tele/la-semaine-verte/site/segments/reportage/86898/capsule-chiffree-origine-fromage-canadien"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nstagram.com/williebrothers/?utm_source=ig_embed" TargetMode="External"/><Relationship Id="rId3" Type="http://schemas.openxmlformats.org/officeDocument/2006/relationships/hyperlink" Target="https://sobusygirls.fr/2018/06/19/mozzarella-noire-charbon-actif-venom-cheese/"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eteomedia.com/nouvelles/articles/un-fromage-dorignal-a-1400--/113351"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atista.com/statistics/868231/global-annual-consumption-of-cheese-by-country/"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atista.com/statistics/195809/cheese-production-in-selected-countries-2009/"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ogle.com/maps/d/u/0/viewer?mid=1z0QU5pitlBJHYkg21FmtP6hYPyY&amp;ll=45.37103755563601,-81.951206&amp;z=6"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roducteurslaitiersducanada.ca/fr/lait-au-canada/rapport-annuel" TargetMode="External"/><Relationship Id="rId3" Type="http://schemas.openxmlformats.org/officeDocument/2006/relationships/hyperlink" Target="https://www.producteurslaitiers.ca/rapportannuel/"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restaurant-formaticus.fr/10-choses-ne-saviez-fromage/"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opnminded.com/2017/07/11/10-infos-ignorez-etre-fromage.html"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afamilledulait.com/fr/fermes/industrie-en-sante" TargetMode="External"/><Relationship Id="rId3" Type="http://schemas.openxmlformats.org/officeDocument/2006/relationships/hyperlink" Target="https://producteurslaitiersducanada.ca/fr/plaisirs-laitiers/une-histoire-de-fromage"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heesemarketnews.com/articlearch/passport/canada.html" TargetMode="External"/><Relationship Id="rId3" Type="http://schemas.openxmlformats.org/officeDocument/2006/relationships/hyperlink" Target="https://www.cheesemarketnews.com/articlearch/passport/canada.html" TargetMode="External"/><Relationship Id="rId4" Type="http://schemas.openxmlformats.org/officeDocument/2006/relationships/hyperlink" Target="https://www.cheesemarketnews.com/articlearch/passport/canada.html" TargetMode="External"/><Relationship Id="rId5" Type="http://schemas.openxmlformats.org/officeDocument/2006/relationships/hyperlink" Target="https://www.cheesemarketnews.com/articlearch/passport/canada.html" TargetMode="External"/><Relationship Id="rId6" Type="http://schemas.openxmlformats.org/officeDocument/2006/relationships/hyperlink" Target="https://www.cheesemarketnews.com/articlearch/passport/canada.html"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ci.radio-canada.ca/nouvelle/1247163/guinness-poutine-fromagerie-presbytere-victoria"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hrimag.com/Le-grilled-cheese-represente-une-menace-pour-les-plus-vulnerables" TargetMode="External"/><Relationship Id="rId3" Type="http://schemas.openxmlformats.org/officeDocument/2006/relationships/hyperlink" Target="https://www.lapresse.ca/actualites/justice-et-faits-divers/2019-07-29/des-aines-morts-etouffes-par-leur-grilled-cheese?fbclid=IwAR3j9j5W7N1zMVTT0Myaduqe7dpr9H_Of6Nx8F7IRCKzptoN36HL7RAmaq8"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quiveutdufromage.com/ac-les-records-insolites"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ci.radio-canada.ca/tele/la-semaine-verte/site/segments/reportage/86898/capsule-chiffree-origine-fromage-canadien"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acebook.com/RubanBleu/posts/le-plus-gros-fromage-au-mondeun-gigantesque-bloc-de-cheddar-de-26-tonnes-fabriqu/565180880164899/"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bfmtv.com/economie/economie-social/union-europeenne/non-la-france-n-est-pas-le-plus-gros-producteur-de-fromage-en-europe_AN-201901250092.html"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 name="Google Shape;9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CA"/>
              <a:t>Get the rights for La semaine verte segment </a:t>
            </a:r>
            <a:r>
              <a:rPr lang="fr-CA" u="sng">
                <a:solidFill>
                  <a:schemeClr val="hlink"/>
                </a:solidFill>
                <a:hlinkClick r:id="rId2"/>
              </a:rPr>
              <a:t>https://ici.radio-canada.ca/tele/la-semaine-verte/site/segments/reportage/86898/capsule-chiffree-origine-fromage-canadien</a:t>
            </a:r>
            <a:r>
              <a:rPr lang="fr-CA"/>
              <a:t> </a:t>
            </a:r>
            <a:endParaRPr/>
          </a:p>
        </p:txBody>
      </p:sp>
      <p:sp>
        <p:nvSpPr>
          <p:cNvPr id="92" name="Google Shape;92;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0" name="Google Shape;210;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 name="Google Shape;224;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CA"/>
              <a:t>Both methods involve heating the milk. Pasteurization requires high heat for a short period of time, whereas thermization involves lower heat over a longer period of time.</a:t>
            </a:r>
            <a:endParaRPr/>
          </a:p>
        </p:txBody>
      </p:sp>
      <p:sp>
        <p:nvSpPr>
          <p:cNvPr id="225" name="Google Shape;225;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 name="Google Shape;237;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CA"/>
              <a:t>Fresh cheese doesn’t have a ripening period. For other cheeses, ripening can range from a few days to several years. </a:t>
            </a:r>
            <a:endParaRPr/>
          </a:p>
          <a:p>
            <a:pPr indent="0" lvl="0" marL="0" rtl="0" algn="l">
              <a:lnSpc>
                <a:spcPct val="100000"/>
              </a:lnSpc>
              <a:spcBef>
                <a:spcPts val="0"/>
              </a:spcBef>
              <a:spcAft>
                <a:spcPts val="0"/>
              </a:spcAft>
              <a:buSzPts val="1400"/>
              <a:buNone/>
            </a:pPr>
            <a:r>
              <a:rPr lang="fr-CA"/>
              <a:t>The duration of the ripening determines not only the taste, but also the aromas and texture. The shorter the maturing, the softer the cheese. Old, ripened cheeses are aged longer and have a stronger taste.  </a:t>
            </a:r>
            <a:endParaRPr/>
          </a:p>
          <a:p>
            <a:pPr indent="0" lvl="0" marL="0" rtl="0" algn="l">
              <a:lnSpc>
                <a:spcPct val="100000"/>
              </a:lnSpc>
              <a:spcBef>
                <a:spcPts val="0"/>
              </a:spcBef>
              <a:spcAft>
                <a:spcPts val="0"/>
              </a:spcAft>
              <a:buSzPts val="1400"/>
              <a:buNone/>
            </a:pPr>
            <a:r>
              <a:rPr b="0" i="0" lang="fr-CA" sz="1200">
                <a:solidFill>
                  <a:schemeClr val="dk1"/>
                </a:solidFill>
                <a:latin typeface="Calibri"/>
                <a:ea typeface="Calibri"/>
                <a:cs typeface="Calibri"/>
                <a:sym typeface="Calibri"/>
              </a:rPr>
              <a:t>Fresh cheese: 1 day</a:t>
            </a:r>
            <a:br>
              <a:rPr lang="fr-CA"/>
            </a:br>
            <a:r>
              <a:rPr b="0" i="0" lang="fr-CA" sz="1200">
                <a:solidFill>
                  <a:schemeClr val="dk1"/>
                </a:solidFill>
                <a:latin typeface="Calibri"/>
                <a:ea typeface="Calibri"/>
                <a:cs typeface="Calibri"/>
                <a:sym typeface="Calibri"/>
              </a:rPr>
              <a:t>• Young cheese: 4-6 weeks</a:t>
            </a:r>
            <a:br>
              <a:rPr lang="fr-CA"/>
            </a:br>
            <a:r>
              <a:rPr b="0" i="0" lang="fr-CA" sz="1200">
                <a:solidFill>
                  <a:schemeClr val="dk1"/>
                </a:solidFill>
                <a:latin typeface="Calibri"/>
                <a:ea typeface="Calibri"/>
                <a:cs typeface="Calibri"/>
                <a:sym typeface="Calibri"/>
              </a:rPr>
              <a:t>• </a:t>
            </a:r>
            <a:r>
              <a:rPr lang="fr-CA"/>
              <a:t>Young ripened cheese</a:t>
            </a:r>
            <a:r>
              <a:rPr b="0" i="0" lang="fr-CA" sz="1200">
                <a:solidFill>
                  <a:schemeClr val="dk1"/>
                </a:solidFill>
                <a:latin typeface="Calibri"/>
                <a:ea typeface="Calibri"/>
                <a:cs typeface="Calibri"/>
                <a:sym typeface="Calibri"/>
              </a:rPr>
              <a:t>: 8 weeks</a:t>
            </a:r>
            <a:br>
              <a:rPr lang="fr-CA"/>
            </a:br>
            <a:r>
              <a:rPr b="0" i="0" lang="fr-CA" sz="1200">
                <a:solidFill>
                  <a:schemeClr val="dk1"/>
                </a:solidFill>
                <a:latin typeface="Calibri"/>
                <a:ea typeface="Calibri"/>
                <a:cs typeface="Calibri"/>
                <a:sym typeface="Calibri"/>
              </a:rPr>
              <a:t>• Semi-ripened cheese: 3 months</a:t>
            </a:r>
            <a:br>
              <a:rPr lang="fr-CA"/>
            </a:br>
            <a:r>
              <a:rPr b="0" i="0" lang="fr-CA" sz="1200">
                <a:solidFill>
                  <a:schemeClr val="dk1"/>
                </a:solidFill>
                <a:latin typeface="Calibri"/>
                <a:ea typeface="Calibri"/>
                <a:cs typeface="Calibri"/>
                <a:sym typeface="Calibri"/>
              </a:rPr>
              <a:t>• R</a:t>
            </a:r>
            <a:r>
              <a:rPr lang="fr-CA"/>
              <a:t>ipened cheese</a:t>
            </a:r>
            <a:r>
              <a:rPr b="0" i="0" lang="fr-CA" sz="1200">
                <a:solidFill>
                  <a:schemeClr val="dk1"/>
                </a:solidFill>
                <a:latin typeface="Calibri"/>
                <a:ea typeface="Calibri"/>
                <a:cs typeface="Calibri"/>
                <a:sym typeface="Calibri"/>
              </a:rPr>
              <a:t>: 6 </a:t>
            </a:r>
            <a:r>
              <a:rPr lang="fr-CA"/>
              <a:t>months</a:t>
            </a:r>
            <a:br>
              <a:rPr lang="fr-CA"/>
            </a:br>
            <a:r>
              <a:rPr b="0" i="0" lang="fr-CA" sz="1200">
                <a:solidFill>
                  <a:schemeClr val="dk1"/>
                </a:solidFill>
                <a:latin typeface="Calibri"/>
                <a:ea typeface="Calibri"/>
                <a:cs typeface="Calibri"/>
                <a:sym typeface="Calibri"/>
              </a:rPr>
              <a:t>• Old cheese: 10 </a:t>
            </a:r>
            <a:r>
              <a:rPr lang="fr-CA"/>
              <a:t>months </a:t>
            </a:r>
            <a:r>
              <a:rPr b="0" i="0" lang="fr-CA" sz="1200">
                <a:solidFill>
                  <a:schemeClr val="dk1"/>
                </a:solidFill>
                <a:latin typeface="Calibri"/>
                <a:ea typeface="Calibri"/>
                <a:cs typeface="Calibri"/>
                <a:sym typeface="Calibri"/>
              </a:rPr>
              <a:t>or more</a:t>
            </a:r>
            <a:endParaRPr/>
          </a:p>
        </p:txBody>
      </p:sp>
      <p:sp>
        <p:nvSpPr>
          <p:cNvPr id="238" name="Google Shape;238;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9" name="Google Shape;249;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0" name="Google Shape;250;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0" name="Google Shape;260;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1" name="Google Shape;261;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1" name="Google Shape;271;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CA"/>
              <a:t>It’s not Gruyère that has holes, but emmental </a:t>
            </a:r>
            <a:endParaRPr/>
          </a:p>
          <a:p>
            <a:pPr indent="0" lvl="0" marL="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Clr>
                <a:schemeClr val="dk1"/>
              </a:buClr>
              <a:buSzPts val="1200"/>
              <a:buFont typeface="Calibri"/>
              <a:buNone/>
            </a:pPr>
            <a:r>
              <a:rPr lang="fr-CA"/>
              <a:t>During the 45-day ripening period, the wheels are kept in a cool cave, then transferred to warmer caves (25°C). That’s where the </a:t>
            </a:r>
            <a:r>
              <a:rPr b="1" lang="fr-CA"/>
              <a:t>fermentation process begins, allowing bacteria to release carbon dioxide. </a:t>
            </a:r>
            <a:r>
              <a:rPr lang="fr-CA"/>
              <a:t>Since they can’t escape the cheese wheels, these gas bubbles create openings (commonly called “holes”) in the cheese.</a:t>
            </a:r>
            <a:br>
              <a:rPr lang="fr-CA"/>
            </a:br>
            <a:r>
              <a:rPr lang="fr-CA"/>
              <a:t>The holes are a sign of flavour! </a:t>
            </a:r>
            <a:endParaRPr/>
          </a:p>
          <a:p>
            <a:pPr indent="0" lvl="0" marL="0" marR="0" rtl="0" algn="l">
              <a:lnSpc>
                <a:spcPct val="100000"/>
              </a:lnSpc>
              <a:spcBef>
                <a:spcPts val="0"/>
              </a:spcBef>
              <a:spcAft>
                <a:spcPts val="0"/>
              </a:spcAft>
              <a:buClr>
                <a:schemeClr val="dk1"/>
              </a:buClr>
              <a:buSzPts val="1200"/>
              <a:buFont typeface="Calibri"/>
              <a:buNone/>
            </a:pPr>
            <a:r>
              <a:rPr lang="fr-CA"/>
              <a:t>A study conducted in 2015 suggests that the holes in the cheese may be caused by </a:t>
            </a:r>
            <a:r>
              <a:rPr b="1" lang="fr-CA"/>
              <a:t>spots from hay dust </a:t>
            </a:r>
            <a:r>
              <a:rPr lang="fr-CA"/>
              <a:t>that falls into the milk buckets. </a:t>
            </a:r>
            <a:endParaRPr/>
          </a:p>
        </p:txBody>
      </p:sp>
      <p:sp>
        <p:nvSpPr>
          <p:cNvPr id="272" name="Google Shape;272;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Google Shape;282;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CA"/>
              <a:t>Cheese is naturally white. During ripening, bacteria and mould will change the colour, making it slightly more yellowish. </a:t>
            </a:r>
            <a:endParaRPr/>
          </a:p>
          <a:p>
            <a:pPr indent="0" lvl="0" marL="0" rtl="0" algn="l">
              <a:lnSpc>
                <a:spcPct val="100000"/>
              </a:lnSpc>
              <a:spcBef>
                <a:spcPts val="0"/>
              </a:spcBef>
              <a:spcAft>
                <a:spcPts val="0"/>
              </a:spcAft>
              <a:buSzPts val="1400"/>
              <a:buNone/>
            </a:pPr>
            <a:r>
              <a:rPr lang="fr-CA"/>
              <a:t>To get the yellow colour, vegetable colour called annatto is usually used. This practice goes back to the 17th century, when cheese was coloured to give the impression it was made from double cream. </a:t>
            </a:r>
            <a:endParaRPr/>
          </a:p>
          <a:p>
            <a:pPr indent="0" lvl="0" marL="0" rtl="0" algn="l">
              <a:lnSpc>
                <a:spcPct val="100000"/>
              </a:lnSpc>
              <a:spcBef>
                <a:spcPts val="0"/>
              </a:spcBef>
              <a:spcAft>
                <a:spcPts val="0"/>
              </a:spcAft>
              <a:buSzPts val="1400"/>
              <a:buNone/>
            </a:pPr>
            <a:r>
              <a:rPr lang="fr-CA"/>
              <a:t>There’s also black cheese, which gets its colour from activated charcoal. This specialty can be found at the </a:t>
            </a:r>
            <a:r>
              <a:rPr lang="fr-CA" u="sng">
                <a:solidFill>
                  <a:schemeClr val="hlink"/>
                </a:solidFill>
                <a:hlinkClick r:id="rId2"/>
              </a:rPr>
              <a:t>Willie Brothers restaurant</a:t>
            </a:r>
            <a:r>
              <a:rPr lang="fr-CA"/>
              <a:t>, in Indonesia, under the name “venom cheese”.</a:t>
            </a:r>
            <a:endParaRPr/>
          </a:p>
          <a:p>
            <a:pPr indent="0" lvl="0" marL="0" rtl="0" algn="l">
              <a:lnSpc>
                <a:spcPct val="100000"/>
              </a:lnSpc>
              <a:spcBef>
                <a:spcPts val="0"/>
              </a:spcBef>
              <a:spcAft>
                <a:spcPts val="0"/>
              </a:spcAft>
              <a:buSzPts val="1400"/>
              <a:buNone/>
            </a:pPr>
            <a:r>
              <a:rPr lang="fr-CA" u="sng">
                <a:solidFill>
                  <a:schemeClr val="hlink"/>
                </a:solidFill>
                <a:hlinkClick r:id="rId3"/>
              </a:rPr>
              <a:t>https://sobusygirls.fr/2018/06/19/mozzarella-noire-charbon-actif-venom-cheese/</a:t>
            </a:r>
            <a:r>
              <a:rPr lang="fr-CA"/>
              <a:t> </a:t>
            </a:r>
            <a:endParaRPr/>
          </a:p>
        </p:txBody>
      </p:sp>
      <p:sp>
        <p:nvSpPr>
          <p:cNvPr id="283" name="Google Shape;283;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4" name="Google Shape;294;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CA"/>
              <a:t>The most expensive cheese in the world costs $</a:t>
            </a:r>
            <a:r>
              <a:rPr b="1" lang="fr-CA"/>
              <a:t>1400/kg </a:t>
            </a:r>
            <a:r>
              <a:rPr lang="fr-CA"/>
              <a:t>and is made from moose milk at </a:t>
            </a:r>
            <a:r>
              <a:rPr b="1" i="0" lang="fr-CA" sz="1200">
                <a:solidFill>
                  <a:schemeClr val="dk1"/>
                </a:solidFill>
                <a:latin typeface="Calibri"/>
                <a:ea typeface="Calibri"/>
                <a:cs typeface="Calibri"/>
                <a:sym typeface="Calibri"/>
              </a:rPr>
              <a:t>The Elk House farm in Sweden</a:t>
            </a:r>
            <a:endParaRPr/>
          </a:p>
          <a:p>
            <a:pPr indent="0" lvl="0" marL="0" rtl="0" algn="l">
              <a:lnSpc>
                <a:spcPct val="100000"/>
              </a:lnSpc>
              <a:spcBef>
                <a:spcPts val="0"/>
              </a:spcBef>
              <a:spcAft>
                <a:spcPts val="0"/>
              </a:spcAft>
              <a:buSzPts val="1400"/>
              <a:buNone/>
            </a:pPr>
            <a:r>
              <a:rPr lang="fr-CA" u="sng">
                <a:solidFill>
                  <a:schemeClr val="hlink"/>
                </a:solidFill>
                <a:hlinkClick r:id="rId2"/>
              </a:rPr>
              <a:t>https://www.meteomedia.com/nouvelles/articles/un-fromage-dorignal-a-1400--/113351</a:t>
            </a:r>
            <a:r>
              <a:rPr lang="fr-CA"/>
              <a:t> </a:t>
            </a:r>
            <a:endParaRPr/>
          </a:p>
          <a:p>
            <a:pPr indent="0" lvl="0" marL="0" rtl="0" algn="l">
              <a:lnSpc>
                <a:spcPct val="100000"/>
              </a:lnSpc>
              <a:spcBef>
                <a:spcPts val="0"/>
              </a:spcBef>
              <a:spcAft>
                <a:spcPts val="0"/>
              </a:spcAft>
              <a:buSzPts val="1400"/>
              <a:buNone/>
            </a:pPr>
            <a:r>
              <a:rPr lang="fr-CA"/>
              <a:t>In second place is donkey milk cheese at $1200/kg.</a:t>
            </a:r>
            <a:endParaRPr/>
          </a:p>
        </p:txBody>
      </p:sp>
      <p:sp>
        <p:nvSpPr>
          <p:cNvPr id="295" name="Google Shape;295;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0" name="Google Shape;310;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CA"/>
              <a:t>There are over 2000 varieties of cheese in the world, but cheddar and mozzarella account for most of the sales.</a:t>
            </a:r>
            <a:endParaRPr/>
          </a:p>
          <a:p>
            <a:pPr indent="0" lvl="0" marL="0" rtl="0" algn="l">
              <a:lnSpc>
                <a:spcPct val="100000"/>
              </a:lnSpc>
              <a:spcBef>
                <a:spcPts val="0"/>
              </a:spcBef>
              <a:spcAft>
                <a:spcPts val="0"/>
              </a:spcAft>
              <a:buSzPts val="1400"/>
              <a:buNone/>
            </a:pPr>
            <a:r>
              <a:rPr lang="fr-CA"/>
              <a:t>Over 150 000 kg cheddar and over 125 000 kg of mozzarella.</a:t>
            </a:r>
            <a:endParaRPr/>
          </a:p>
          <a:p>
            <a:pPr indent="0" lvl="0" marL="0" marR="0" rtl="0" algn="l">
              <a:lnSpc>
                <a:spcPct val="100000"/>
              </a:lnSpc>
              <a:spcBef>
                <a:spcPts val="0"/>
              </a:spcBef>
              <a:spcAft>
                <a:spcPts val="0"/>
              </a:spcAft>
              <a:buClr>
                <a:schemeClr val="dk1"/>
              </a:buClr>
              <a:buSzPts val="1200"/>
              <a:buFont typeface="Calibri"/>
              <a:buNone/>
            </a:pPr>
            <a:r>
              <a:rPr lang="fr-CA"/>
              <a:t>Worldwide, mozzarella takes first place. That’s because it’s used in most pizzas, which makes it the most consumed cheese on Earth. Pizza Hut alone uses nearly </a:t>
            </a:r>
            <a:r>
              <a:rPr b="1" lang="fr-CA"/>
              <a:t>300 million kilos of mozzarella every year </a:t>
            </a:r>
            <a:r>
              <a:rPr lang="fr-CA"/>
              <a:t>to make its pizzas. That’s more than any other restaurant.</a:t>
            </a:r>
            <a:endParaRPr/>
          </a:p>
          <a:p>
            <a:pPr indent="0" lvl="0" marL="0" rtl="0" algn="l">
              <a:lnSpc>
                <a:spcPct val="100000"/>
              </a:lnSpc>
              <a:spcBef>
                <a:spcPts val="0"/>
              </a:spcBef>
              <a:spcAft>
                <a:spcPts val="0"/>
              </a:spcAft>
              <a:buSzPts val="1400"/>
              <a:buNone/>
            </a:pPr>
            <a:r>
              <a:t/>
            </a:r>
            <a:endParaRPr/>
          </a:p>
        </p:txBody>
      </p:sp>
      <p:sp>
        <p:nvSpPr>
          <p:cNvPr id="311" name="Google Shape;311;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2" name="Google Shape;332;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fr-CA"/>
              <a:t> La Vache Qui Rit is the best-selling cheese in the world, with nearly 4 billion portions eaten each year.</a:t>
            </a:r>
            <a:endParaRPr/>
          </a:p>
          <a:p>
            <a:pPr indent="0" lvl="0" marL="0" rtl="0" algn="l">
              <a:lnSpc>
                <a:spcPct val="100000"/>
              </a:lnSpc>
              <a:spcBef>
                <a:spcPts val="0"/>
              </a:spcBef>
              <a:spcAft>
                <a:spcPts val="0"/>
              </a:spcAft>
              <a:buSzPts val="1400"/>
              <a:buNone/>
            </a:pPr>
            <a:r>
              <a:t/>
            </a:r>
            <a:endParaRPr/>
          </a:p>
        </p:txBody>
      </p:sp>
      <p:sp>
        <p:nvSpPr>
          <p:cNvPr id="333" name="Google Shape;333;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5" name="Google Shape;10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3" name="Google Shape;343;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CA"/>
              <a:t>Average cheese consumption has been on a steady rise since 2004.</a:t>
            </a:r>
            <a:endParaRPr/>
          </a:p>
          <a:p>
            <a:pPr indent="0" lvl="0" marL="0" rtl="0" algn="l">
              <a:lnSpc>
                <a:spcPct val="100000"/>
              </a:lnSpc>
              <a:spcBef>
                <a:spcPts val="0"/>
              </a:spcBef>
              <a:spcAft>
                <a:spcPts val="0"/>
              </a:spcAft>
              <a:buSzPts val="1400"/>
              <a:buNone/>
            </a:pPr>
            <a:r>
              <a:rPr lang="fr-CA"/>
              <a:t>Other dairy products are also on the rise.</a:t>
            </a:r>
            <a:endParaRPr/>
          </a:p>
          <a:p>
            <a:pPr indent="0" lvl="0" marL="0" rtl="0" algn="l">
              <a:lnSpc>
                <a:spcPct val="100000"/>
              </a:lnSpc>
              <a:spcBef>
                <a:spcPts val="0"/>
              </a:spcBef>
              <a:spcAft>
                <a:spcPts val="0"/>
              </a:spcAft>
              <a:buSzPts val="1400"/>
              <a:buNone/>
            </a:pPr>
            <a:r>
              <a:rPr lang="fr-CA"/>
              <a:t>	Milk (65,85 litres)</a:t>
            </a:r>
            <a:br>
              <a:rPr lang="fr-CA"/>
            </a:br>
            <a:r>
              <a:rPr lang="fr-CA"/>
              <a:t>               </a:t>
            </a:r>
            <a:r>
              <a:rPr b="1" lang="fr-CA"/>
              <a:t>Cheese (14,51 kg)</a:t>
            </a:r>
            <a:br>
              <a:rPr b="1" lang="fr-CA"/>
            </a:br>
            <a:r>
              <a:rPr lang="fr-CA"/>
              <a:t>              Cream (10,70 litres)</a:t>
            </a:r>
            <a:br>
              <a:rPr lang="fr-CA"/>
            </a:br>
            <a:r>
              <a:rPr lang="fr-CA"/>
              <a:t>              Yogurt (10,22kg)</a:t>
            </a:r>
            <a:br>
              <a:rPr lang="fr-CA"/>
            </a:br>
            <a:r>
              <a:rPr lang="fr-CA"/>
              <a:t>              Butter (3,33kg)</a:t>
            </a:r>
            <a:endParaRPr/>
          </a:p>
          <a:p>
            <a:pPr indent="0" lvl="0" marL="0" marR="0" rtl="0" algn="l">
              <a:lnSpc>
                <a:spcPct val="100000"/>
              </a:lnSpc>
              <a:spcBef>
                <a:spcPts val="0"/>
              </a:spcBef>
              <a:spcAft>
                <a:spcPts val="0"/>
              </a:spcAft>
              <a:buClr>
                <a:schemeClr val="dk1"/>
              </a:buClr>
              <a:buSzPts val="1200"/>
              <a:buFont typeface="Calibri"/>
              <a:buNone/>
            </a:pPr>
            <a:r>
              <a:rPr lang="fr-CA" u="sng">
                <a:solidFill>
                  <a:schemeClr val="hlink"/>
                </a:solidFill>
                <a:hlinkClick r:id="rId2"/>
              </a:rPr>
              <a:t>https://www.statista.com/statistics/868231/global-annual-consumption-of-cheese-by-country/</a:t>
            </a:r>
            <a:endParaRPr/>
          </a:p>
          <a:p>
            <a:pPr indent="0" lvl="0" marL="0" rtl="0" algn="l">
              <a:lnSpc>
                <a:spcPct val="100000"/>
              </a:lnSpc>
              <a:spcBef>
                <a:spcPts val="0"/>
              </a:spcBef>
              <a:spcAft>
                <a:spcPts val="0"/>
              </a:spcAft>
              <a:buSzPts val="1400"/>
              <a:buNone/>
            </a:pPr>
            <a:r>
              <a:t/>
            </a:r>
            <a:endParaRPr/>
          </a:p>
        </p:txBody>
      </p:sp>
      <p:sp>
        <p:nvSpPr>
          <p:cNvPr id="344" name="Google Shape;344;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7" name="Google Shape;367;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fr-CA" sz="1200">
                <a:latin typeface="Calibri"/>
                <a:ea typeface="Calibri"/>
                <a:cs typeface="Calibri"/>
                <a:sym typeface="Calibri"/>
              </a:rPr>
              <a:t>Over 20 million tons of cheese are produced worldwide each year. That’s 655 kilos/second! </a:t>
            </a:r>
            <a:endParaRPr>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None/>
            </a:pPr>
            <a:r>
              <a:rPr lang="fr-CA"/>
              <a:t>The United States is the leading producer. Canada is one of the leading cheese producing countries in the world and Canadian cheese is internationally recognized for its variety and high quality. In 2019, Canada produced approximately 515 million kilograms of cheese. That same year, the majority of cheese produced in Canada was firm cheese rather than soft or hard cheese, with cheddar and mozzarella being the most produced varieties. Canada also produces many specialty cheeses, the most common varieties being cream cheese, cottage cheese and Parmesan. In terms of per capita consumption, specialty cheese is the most popular type of cheese among Canadians, followed by cheddar.</a:t>
            </a:r>
            <a:endParaRPr/>
          </a:p>
          <a:p>
            <a:pPr indent="0" lvl="0" marL="0" rtl="0" algn="l">
              <a:lnSpc>
                <a:spcPct val="100000"/>
              </a:lnSpc>
              <a:spcBef>
                <a:spcPts val="0"/>
              </a:spcBef>
              <a:spcAft>
                <a:spcPts val="0"/>
              </a:spcAft>
              <a:buSzPts val="1400"/>
              <a:buNone/>
            </a:pPr>
            <a:r>
              <a:rPr b="1" lang="fr-CA"/>
              <a:t>More cheese is produced in the world than cocoa, tea, tobacco and beans combined. </a:t>
            </a:r>
            <a:endParaRPr/>
          </a:p>
          <a:p>
            <a:pPr indent="0" lvl="0" marL="0" rtl="0" algn="l">
              <a:lnSpc>
                <a:spcPct val="100000"/>
              </a:lnSpc>
              <a:spcBef>
                <a:spcPts val="0"/>
              </a:spcBef>
              <a:spcAft>
                <a:spcPts val="0"/>
              </a:spcAft>
              <a:buSzPts val="1400"/>
              <a:buNone/>
            </a:pPr>
            <a:r>
              <a:rPr lang="fr-CA" u="sng">
                <a:solidFill>
                  <a:schemeClr val="hlink"/>
                </a:solidFill>
                <a:hlinkClick r:id="rId2"/>
              </a:rPr>
              <a:t>https://www.statista.com/statistics/195809/cheese-production-in-selected-countries-2009/</a:t>
            </a:r>
            <a:endParaRPr/>
          </a:p>
          <a:p>
            <a:pPr indent="0" lvl="0" marL="0" rtl="0" algn="l">
              <a:lnSpc>
                <a:spcPct val="100000"/>
              </a:lnSpc>
              <a:spcBef>
                <a:spcPts val="0"/>
              </a:spcBef>
              <a:spcAft>
                <a:spcPts val="0"/>
              </a:spcAft>
              <a:buSzPts val="1400"/>
              <a:buNone/>
            </a:pPr>
            <a:br>
              <a:rPr b="1" lang="fr-CA"/>
            </a:br>
            <a:endParaRPr/>
          </a:p>
        </p:txBody>
      </p:sp>
      <p:sp>
        <p:nvSpPr>
          <p:cNvPr id="368" name="Google Shape;368;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8" name="Google Shape;378;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fr-CA"/>
              <a:t>There are currently 55 cheesemakers in Ontario. Here’s where you can find them: </a:t>
            </a:r>
            <a:endParaRPr/>
          </a:p>
          <a:p>
            <a:pPr indent="0" lvl="0" marL="0" marR="0" rtl="0" algn="l">
              <a:lnSpc>
                <a:spcPct val="100000"/>
              </a:lnSpc>
              <a:spcBef>
                <a:spcPts val="0"/>
              </a:spcBef>
              <a:spcAft>
                <a:spcPts val="0"/>
              </a:spcAft>
              <a:buClr>
                <a:schemeClr val="dk1"/>
              </a:buClr>
              <a:buSzPts val="1200"/>
              <a:buFont typeface="Calibri"/>
              <a:buNone/>
            </a:pPr>
            <a:r>
              <a:rPr lang="fr-CA"/>
              <a:t>24 in Eastern Ontario</a:t>
            </a:r>
            <a:endParaRPr/>
          </a:p>
          <a:p>
            <a:pPr indent="0" lvl="0" marL="0" marR="0" rtl="0" algn="l">
              <a:lnSpc>
                <a:spcPct val="100000"/>
              </a:lnSpc>
              <a:spcBef>
                <a:spcPts val="0"/>
              </a:spcBef>
              <a:spcAft>
                <a:spcPts val="0"/>
              </a:spcAft>
              <a:buClr>
                <a:schemeClr val="dk1"/>
              </a:buClr>
              <a:buSzPts val="1200"/>
              <a:buFont typeface="Calibri"/>
              <a:buNone/>
            </a:pPr>
            <a:r>
              <a:rPr lang="fr-CA"/>
              <a:t>22 in Southwestern Ontario</a:t>
            </a:r>
            <a:endParaRPr/>
          </a:p>
          <a:p>
            <a:pPr indent="0" lvl="0" marL="0" rtl="0" algn="l">
              <a:lnSpc>
                <a:spcPct val="100000"/>
              </a:lnSpc>
              <a:spcBef>
                <a:spcPts val="0"/>
              </a:spcBef>
              <a:spcAft>
                <a:spcPts val="0"/>
              </a:spcAft>
              <a:buClr>
                <a:schemeClr val="dk1"/>
              </a:buClr>
              <a:buSzPts val="1200"/>
              <a:buNone/>
            </a:pPr>
            <a:r>
              <a:rPr lang="fr-CA"/>
              <a:t>7 in Ontario’s Golden Horseshoe </a:t>
            </a:r>
            <a:endParaRPr/>
          </a:p>
          <a:p>
            <a:pPr indent="0" lvl="0" marL="0" rtl="0" algn="l">
              <a:lnSpc>
                <a:spcPct val="100000"/>
              </a:lnSpc>
              <a:spcBef>
                <a:spcPts val="0"/>
              </a:spcBef>
              <a:spcAft>
                <a:spcPts val="0"/>
              </a:spcAft>
              <a:buClr>
                <a:schemeClr val="dk1"/>
              </a:buClr>
              <a:buSzPts val="1200"/>
              <a:buNone/>
            </a:pPr>
            <a:r>
              <a:rPr lang="fr-CA"/>
              <a:t>2 in Northern Ontario.</a:t>
            </a:r>
            <a:endParaRPr/>
          </a:p>
          <a:p>
            <a:pPr indent="0" lvl="0" marL="0" marR="0" rtl="0" algn="l">
              <a:lnSpc>
                <a:spcPct val="100000"/>
              </a:lnSpc>
              <a:spcBef>
                <a:spcPts val="0"/>
              </a:spcBef>
              <a:spcAft>
                <a:spcPts val="0"/>
              </a:spcAft>
              <a:buClr>
                <a:schemeClr val="dk1"/>
              </a:buClr>
              <a:buSzPts val="1200"/>
              <a:buFont typeface="Calibri"/>
              <a:buNone/>
            </a:pPr>
            <a:r>
              <a:rPr lang="fr-CA"/>
              <a:t>There are over 200 cheese producers in Canada, which represents nearly 20 000 direct jobs.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fr-CA"/>
              <a:t>https://cheeselover.ca/index.php/trail/</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fr-CA" u="sng">
                <a:solidFill>
                  <a:schemeClr val="hlink"/>
                </a:solidFill>
                <a:hlinkClick r:id="rId2"/>
              </a:rPr>
              <a:t>https://www.google.com/maps/d/u/0/viewer?mid=1z0QU5pitlBJHYkg21FmtP6hYPyY&amp;ll=45.37103755563601%2C-81.951206&amp;z=6</a:t>
            </a:r>
            <a:endParaRPr/>
          </a:p>
        </p:txBody>
      </p:sp>
      <p:sp>
        <p:nvSpPr>
          <p:cNvPr id="379" name="Google Shape;379;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0" name="Google Shape;390;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CA"/>
              <a:t>The quantity of milk needed for cheese production varies greatly depending on the type of cheese being made, but on average you need </a:t>
            </a:r>
            <a:r>
              <a:rPr b="1" lang="fr-CA"/>
              <a:t>10 kilos of milk.</a:t>
            </a:r>
            <a:endParaRPr/>
          </a:p>
          <a:p>
            <a:pPr indent="0" lvl="0" marL="0" rtl="0" algn="l">
              <a:lnSpc>
                <a:spcPct val="100000"/>
              </a:lnSpc>
              <a:spcBef>
                <a:spcPts val="0"/>
              </a:spcBef>
              <a:spcAft>
                <a:spcPts val="0"/>
              </a:spcAft>
              <a:buSzPts val="1400"/>
              <a:buNone/>
            </a:pPr>
            <a:r>
              <a:rPr b="0" i="0" lang="fr-CA" sz="1200">
                <a:solidFill>
                  <a:schemeClr val="dk1"/>
                </a:solidFill>
                <a:latin typeface="Calibri"/>
                <a:ea typeface="Calibri"/>
                <a:cs typeface="Calibri"/>
                <a:sym typeface="Calibri"/>
              </a:rPr>
              <a:t>Milk is </a:t>
            </a:r>
            <a:r>
              <a:rPr b="1" i="0" lang="fr-CA" sz="1200">
                <a:solidFill>
                  <a:schemeClr val="dk1"/>
                </a:solidFill>
                <a:latin typeface="Calibri"/>
                <a:ea typeface="Calibri"/>
                <a:cs typeface="Calibri"/>
                <a:sym typeface="Calibri"/>
              </a:rPr>
              <a:t>nearly the sole ingredient in cheese</a:t>
            </a:r>
            <a:r>
              <a:rPr b="0" i="0" lang="fr-CA" sz="1200">
                <a:solidFill>
                  <a:schemeClr val="dk1"/>
                </a:solidFill>
                <a:latin typeface="Calibri"/>
                <a:ea typeface="Calibri"/>
                <a:cs typeface="Calibri"/>
                <a:sym typeface="Calibri"/>
              </a:rPr>
              <a:t>. It plays a major role in the cheese’s taste, aroma and texture. The quantity needed depends on the type of cheese, but concretely, </a:t>
            </a:r>
            <a:r>
              <a:rPr b="1" i="0" lang="fr-CA" sz="1200">
                <a:solidFill>
                  <a:schemeClr val="dk1"/>
                </a:solidFill>
                <a:latin typeface="Calibri"/>
                <a:ea typeface="Calibri"/>
                <a:cs typeface="Calibri"/>
                <a:sym typeface="Calibri"/>
              </a:rPr>
              <a:t>how many litres of milk are needed to make good cheese? </a:t>
            </a:r>
            <a:r>
              <a:rPr b="0" i="0" lang="fr-CA" sz="1200">
                <a:solidFill>
                  <a:schemeClr val="dk1"/>
                </a:solidFill>
                <a:latin typeface="Calibri"/>
                <a:ea typeface="Calibri"/>
                <a:cs typeface="Calibri"/>
                <a:sym typeface="Calibri"/>
              </a:rPr>
              <a:t>For example, you need about:</a:t>
            </a:r>
            <a:endParaRPr/>
          </a:p>
          <a:p>
            <a:pPr indent="0" lvl="0" marL="0" rtl="0" algn="l">
              <a:lnSpc>
                <a:spcPct val="100000"/>
              </a:lnSpc>
              <a:spcBef>
                <a:spcPts val="0"/>
              </a:spcBef>
              <a:spcAft>
                <a:spcPts val="0"/>
              </a:spcAft>
              <a:buSzPts val="1400"/>
              <a:buNone/>
            </a:pPr>
            <a:r>
              <a:rPr b="0" i="0" lang="fr-CA" sz="1200">
                <a:solidFill>
                  <a:schemeClr val="dk1"/>
                </a:solidFill>
                <a:latin typeface="Calibri"/>
                <a:ea typeface="Calibri"/>
                <a:cs typeface="Calibri"/>
                <a:sym typeface="Calibri"/>
              </a:rPr>
              <a:t>10 litres of milk for 1 kilo of Emmental.</a:t>
            </a:r>
            <a:endParaRPr/>
          </a:p>
          <a:p>
            <a:pPr indent="0" lvl="0" marL="0" rtl="0" algn="l">
              <a:lnSpc>
                <a:spcPct val="100000"/>
              </a:lnSpc>
              <a:spcBef>
                <a:spcPts val="0"/>
              </a:spcBef>
              <a:spcAft>
                <a:spcPts val="0"/>
              </a:spcAft>
              <a:buSzPts val="1400"/>
              <a:buNone/>
            </a:pPr>
            <a:r>
              <a:rPr b="0" i="0" lang="fr-CA" sz="1200">
                <a:solidFill>
                  <a:schemeClr val="dk1"/>
                </a:solidFill>
                <a:latin typeface="Calibri"/>
                <a:ea typeface="Calibri"/>
                <a:cs typeface="Calibri"/>
                <a:sym typeface="Calibri"/>
              </a:rPr>
              <a:t>2 litres for a Camembert</a:t>
            </a:r>
            <a:endParaRPr/>
          </a:p>
          <a:p>
            <a:pPr indent="0" lvl="0" marL="0" rtl="0" algn="l">
              <a:lnSpc>
                <a:spcPct val="100000"/>
              </a:lnSpc>
              <a:spcBef>
                <a:spcPts val="0"/>
              </a:spcBef>
              <a:spcAft>
                <a:spcPts val="0"/>
              </a:spcAft>
              <a:buSzPts val="1400"/>
              <a:buNone/>
            </a:pPr>
            <a:r>
              <a:rPr b="0" i="0" lang="fr-CA" sz="1200">
                <a:solidFill>
                  <a:schemeClr val="dk1"/>
                </a:solidFill>
                <a:latin typeface="Calibri"/>
                <a:ea typeface="Calibri"/>
                <a:cs typeface="Calibri"/>
                <a:sym typeface="Calibri"/>
              </a:rPr>
              <a:t>5 litres for a Pont l’évêque</a:t>
            </a:r>
            <a:endParaRPr/>
          </a:p>
          <a:p>
            <a:pPr indent="0" lvl="0" marL="0" rtl="0" algn="l">
              <a:lnSpc>
                <a:spcPct val="100000"/>
              </a:lnSpc>
              <a:spcBef>
                <a:spcPts val="0"/>
              </a:spcBef>
              <a:spcAft>
                <a:spcPts val="0"/>
              </a:spcAft>
              <a:buSzPts val="1400"/>
              <a:buNone/>
            </a:pPr>
            <a:r>
              <a:rPr b="0" i="0" lang="fr-CA" sz="1200">
                <a:solidFill>
                  <a:schemeClr val="dk1"/>
                </a:solidFill>
                <a:latin typeface="Calibri"/>
                <a:ea typeface="Calibri"/>
                <a:cs typeface="Calibri"/>
                <a:sym typeface="Calibri"/>
              </a:rPr>
              <a:t>25 litres for a brie</a:t>
            </a:r>
            <a:endParaRPr/>
          </a:p>
          <a:p>
            <a:pPr indent="0" lvl="0" marL="0" rtl="0" algn="l">
              <a:lnSpc>
                <a:spcPct val="100000"/>
              </a:lnSpc>
              <a:spcBef>
                <a:spcPts val="0"/>
              </a:spcBef>
              <a:spcAft>
                <a:spcPts val="0"/>
              </a:spcAft>
              <a:buSzPts val="1400"/>
              <a:buNone/>
            </a:pPr>
            <a:r>
              <a:rPr b="0" i="0" lang="fr-CA" sz="1200">
                <a:solidFill>
                  <a:schemeClr val="dk1"/>
                </a:solidFill>
                <a:latin typeface="Calibri"/>
                <a:ea typeface="Calibri"/>
                <a:cs typeface="Calibri"/>
                <a:sym typeface="Calibri"/>
              </a:rPr>
              <a:t>400 litres for a wheel of comté</a:t>
            </a:r>
            <a:endParaRPr b="1"/>
          </a:p>
        </p:txBody>
      </p:sp>
      <p:sp>
        <p:nvSpPr>
          <p:cNvPr id="391" name="Google Shape;391;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2" name="Google Shape;432;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CA" u="sng">
                <a:solidFill>
                  <a:schemeClr val="hlink"/>
                </a:solidFill>
              </a:rPr>
              <a:t>The dairy and cheese industry is a growing industry</a:t>
            </a:r>
            <a:endParaRPr/>
          </a:p>
          <a:p>
            <a:pPr indent="0" lvl="0" marL="0" rtl="0" algn="l">
              <a:lnSpc>
                <a:spcPct val="100000"/>
              </a:lnSpc>
              <a:spcBef>
                <a:spcPts val="0"/>
              </a:spcBef>
              <a:spcAft>
                <a:spcPts val="0"/>
              </a:spcAft>
              <a:buSzPts val="1400"/>
              <a:buNone/>
            </a:pPr>
            <a:r>
              <a:rPr lang="fr-CA" u="sng">
                <a:solidFill>
                  <a:schemeClr val="hlink"/>
                </a:solidFill>
                <a:hlinkClick r:id="rId2"/>
              </a:rPr>
              <a:t>https://producteurslaitiersducanada.ca/fr/lait-au-canada/rapport-annuel</a:t>
            </a:r>
            <a:endParaRPr/>
          </a:p>
          <a:p>
            <a:pPr indent="0" lvl="0" marL="0" rtl="0" algn="l">
              <a:lnSpc>
                <a:spcPct val="100000"/>
              </a:lnSpc>
              <a:spcBef>
                <a:spcPts val="0"/>
              </a:spcBef>
              <a:spcAft>
                <a:spcPts val="0"/>
              </a:spcAft>
              <a:buSzPts val="1400"/>
              <a:buNone/>
            </a:pPr>
            <a:r>
              <a:rPr lang="fr-CA" u="sng">
                <a:solidFill>
                  <a:schemeClr val="hlink"/>
                </a:solidFill>
                <a:hlinkClick r:id="rId3"/>
              </a:rPr>
              <a:t>https://www.producteurslaitiers.ca/rapportannuel/</a:t>
            </a:r>
            <a:endParaRPr/>
          </a:p>
        </p:txBody>
      </p:sp>
      <p:sp>
        <p:nvSpPr>
          <p:cNvPr id="433" name="Google Shape;433;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0" name="Google Shape;460;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None/>
            </a:pPr>
            <a:r>
              <a:rPr lang="fr-CA"/>
              <a:t>Cheese possesses a protein called </a:t>
            </a:r>
            <a:r>
              <a:rPr b="1" lang="fr-CA"/>
              <a:t>casein</a:t>
            </a:r>
            <a:r>
              <a:rPr lang="fr-CA"/>
              <a:t>, which secretes </a:t>
            </a:r>
            <a:r>
              <a:rPr b="1" lang="fr-CA"/>
              <a:t>casomorphin </a:t>
            </a:r>
            <a:r>
              <a:rPr lang="fr-CA"/>
              <a:t>during</a:t>
            </a:r>
            <a:r>
              <a:rPr b="1" lang="fr-CA"/>
              <a:t> </a:t>
            </a:r>
            <a:r>
              <a:rPr lang="fr-CA"/>
              <a:t>digestion. In 2015, it was proven that cheese, like tobacco and alcohol, can be highly addictive. The casomorphin found in cheese </a:t>
            </a:r>
            <a:r>
              <a:rPr b="1" lang="fr-CA"/>
              <a:t>activates the reward circuit in the brain, </a:t>
            </a:r>
            <a:r>
              <a:rPr lang="fr-CA"/>
              <a:t>which can lead to a real addiction. Thankfully, our brain has adapted to eating cheese, and the addiction it could cause is nothing like the other two … phew!</a:t>
            </a:r>
            <a:endParaRPr/>
          </a:p>
          <a:p>
            <a:pPr indent="0" lvl="0" marL="0" rtl="0" algn="l">
              <a:lnSpc>
                <a:spcPct val="100000"/>
              </a:lnSpc>
              <a:spcBef>
                <a:spcPts val="0"/>
              </a:spcBef>
              <a:spcAft>
                <a:spcPts val="0"/>
              </a:spcAft>
              <a:buSzPts val="1400"/>
              <a:buNone/>
            </a:pPr>
            <a:r>
              <a:rPr lang="fr-CA" u="sng">
                <a:solidFill>
                  <a:schemeClr val="hlink"/>
                </a:solidFill>
                <a:hlinkClick r:id="rId2"/>
              </a:rPr>
              <a:t>https://www.restaurant-formaticus.fr/10-choses-ne-saviez-fromage/</a:t>
            </a:r>
            <a:endParaRPr/>
          </a:p>
        </p:txBody>
      </p:sp>
      <p:sp>
        <p:nvSpPr>
          <p:cNvPr id="461" name="Google Shape;461;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5" name="Google Shape;475;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CA"/>
              <a:t>Before going to sleep, some people drink herbal tea, others hot chocolate, but those who know eat Camembert. And they’re right! According to a study by the British Cheese Council (yes, there is such a thing), cheese contains a high amount of the amino acid tryptophan, a powerful sleep inducer. Eating one or two pieces of cheese in the evening before going to sleep will help you fall asleep. And that’s nice.</a:t>
            </a:r>
            <a:endParaRPr/>
          </a:p>
          <a:p>
            <a:pPr indent="0" lvl="0" marL="0" rtl="0" algn="l">
              <a:lnSpc>
                <a:spcPct val="100000"/>
              </a:lnSpc>
              <a:spcBef>
                <a:spcPts val="0"/>
              </a:spcBef>
              <a:spcAft>
                <a:spcPts val="0"/>
              </a:spcAft>
              <a:buSzPts val="1400"/>
              <a:buNone/>
            </a:pPr>
            <a:r>
              <a:rPr lang="fr-CA"/>
              <a:t>Cheese also contains </a:t>
            </a:r>
            <a:r>
              <a:rPr b="1" lang="fr-CA"/>
              <a:t>choline</a:t>
            </a:r>
            <a:r>
              <a:rPr lang="fr-CA"/>
              <a:t>, a nutrient essential to the proper functioning of the central nervous system, which is involved in the formation of nerve cells, plays an important role in the transmission of nerve impulses and is known for its soothing properties, among other things.</a:t>
            </a:r>
            <a:endParaRPr/>
          </a:p>
          <a:p>
            <a:pPr indent="0" lvl="0" marL="0" rtl="0" algn="l">
              <a:lnSpc>
                <a:spcPct val="100000"/>
              </a:lnSpc>
              <a:spcBef>
                <a:spcPts val="0"/>
              </a:spcBef>
              <a:spcAft>
                <a:spcPts val="0"/>
              </a:spcAft>
              <a:buSzPts val="1400"/>
              <a:buNone/>
            </a:pPr>
            <a:r>
              <a:rPr lang="fr-CA"/>
              <a:t>Cheese contains tyramine and dairy products in general are an excellent source of tryptophan, both of which are metabolized in the brain as serotonin.</a:t>
            </a:r>
            <a:endParaRPr/>
          </a:p>
          <a:p>
            <a:pPr indent="0" lvl="0" marL="0" rtl="0" algn="l">
              <a:lnSpc>
                <a:spcPct val="100000"/>
              </a:lnSpc>
              <a:spcBef>
                <a:spcPts val="0"/>
              </a:spcBef>
              <a:spcAft>
                <a:spcPts val="0"/>
              </a:spcAft>
              <a:buSzPts val="1400"/>
              <a:buNone/>
            </a:pPr>
            <a:r>
              <a:rPr lang="fr-CA"/>
              <a:t>Serotonin is one of the hormones of well-being: this neurotransmitter allows us to feel happy and to have a good sleep, a regulated appetite and more energy.</a:t>
            </a:r>
            <a:endParaRPr/>
          </a:p>
          <a:p>
            <a:pPr indent="0" lvl="0" marL="0" rtl="0" algn="l">
              <a:lnSpc>
                <a:spcPct val="100000"/>
              </a:lnSpc>
              <a:spcBef>
                <a:spcPts val="0"/>
              </a:spcBef>
              <a:spcAft>
                <a:spcPts val="0"/>
              </a:spcAft>
              <a:buSzPts val="1400"/>
              <a:buNone/>
            </a:pPr>
            <a:r>
              <a:rPr lang="fr-CA"/>
              <a:t>In other words, eating cheese helps you feel good, sleep better, and live your best life.  </a:t>
            </a:r>
            <a:endParaRPr b="1"/>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fr-CA" u="sng">
                <a:solidFill>
                  <a:schemeClr val="hlink"/>
                </a:solidFill>
                <a:hlinkClick r:id="rId2"/>
              </a:rPr>
              <a:t>https://www.opnminded.com/2017/07/11/10-infos-ignorez-etre-fromage.html</a:t>
            </a:r>
            <a:r>
              <a:rPr lang="fr-CA"/>
              <a:t> </a:t>
            </a:r>
            <a:endParaRPr/>
          </a:p>
        </p:txBody>
      </p:sp>
      <p:sp>
        <p:nvSpPr>
          <p:cNvPr id="476" name="Google Shape;476;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9" name="Google Shape;489;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fr-CA"/>
              <a:t>This an old urban legend kept alive by Disney movies. </a:t>
            </a:r>
            <a:r>
              <a:rPr b="1" lang="fr-CA"/>
              <a:t>Mice and other rodents aren’t especially fond of cheese</a:t>
            </a:r>
            <a:r>
              <a:rPr lang="fr-CA"/>
              <a:t>. </a:t>
            </a:r>
            <a:r>
              <a:rPr lang="fr-CA" sz="1200">
                <a:solidFill>
                  <a:schemeClr val="dk1"/>
                </a:solidFill>
                <a:latin typeface="Arial Narrow"/>
                <a:ea typeface="Arial Narrow"/>
                <a:cs typeface="Arial Narrow"/>
                <a:sym typeface="Arial Narrow"/>
              </a:rPr>
              <a:t>In fact, mice prefer seeds, dried fruit and very sweet foods, such as chocolate.</a:t>
            </a:r>
            <a:endParaRPr/>
          </a:p>
          <a:p>
            <a:pPr indent="0" lvl="0" marL="0" rtl="0" algn="l">
              <a:lnSpc>
                <a:spcPct val="100000"/>
              </a:lnSpc>
              <a:spcBef>
                <a:spcPts val="0"/>
              </a:spcBef>
              <a:spcAft>
                <a:spcPts val="0"/>
              </a:spcAft>
              <a:buSzPts val="1400"/>
              <a:buNone/>
            </a:pPr>
            <a:r>
              <a:t/>
            </a:r>
            <a:endParaRPr/>
          </a:p>
        </p:txBody>
      </p:sp>
      <p:sp>
        <p:nvSpPr>
          <p:cNvPr id="490" name="Google Shape;490;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3" name="Google Shape;503;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fr-CA"/>
              <a:t>Rich in calcium, cheese is good for your bones and your teeth! That’s what keeps them solid and rigid. </a:t>
            </a:r>
            <a:r>
              <a:rPr lang="fr-CA" sz="1200">
                <a:solidFill>
                  <a:schemeClr val="dk1"/>
                </a:solidFill>
                <a:latin typeface="Calibri"/>
                <a:ea typeface="Calibri"/>
                <a:cs typeface="Calibri"/>
                <a:sym typeface="Calibri"/>
              </a:rPr>
              <a:t>Certain types of cheese even stimulate the production of saliva, which helps evacuate the sugars and acids from your mouth to protect your teeth. </a:t>
            </a:r>
            <a:endParaRPr/>
          </a:p>
          <a:p>
            <a:pPr indent="0" lvl="0" marL="0" marR="0" rtl="0" algn="l">
              <a:lnSpc>
                <a:spcPct val="100000"/>
              </a:lnSpc>
              <a:spcBef>
                <a:spcPts val="0"/>
              </a:spcBef>
              <a:spcAft>
                <a:spcPts val="0"/>
              </a:spcAft>
              <a:buClr>
                <a:schemeClr val="dk1"/>
              </a:buClr>
              <a:buSzPts val="1200"/>
              <a:buFont typeface="Calibri"/>
              <a:buNone/>
            </a:pPr>
            <a:r>
              <a:rPr lang="fr-CA"/>
              <a:t>In other words: Eat cheese, and kiss your cavities goodbye! </a:t>
            </a:r>
            <a:endParaRPr/>
          </a:p>
          <a:p>
            <a:pPr indent="0" lvl="0" marL="0" rtl="0" algn="l">
              <a:lnSpc>
                <a:spcPct val="100000"/>
              </a:lnSpc>
              <a:spcBef>
                <a:spcPts val="0"/>
              </a:spcBef>
              <a:spcAft>
                <a:spcPts val="0"/>
              </a:spcAft>
              <a:buSzPts val="1400"/>
              <a:buNone/>
            </a:pPr>
            <a:r>
              <a:t/>
            </a:r>
            <a:endParaRPr/>
          </a:p>
        </p:txBody>
      </p:sp>
      <p:sp>
        <p:nvSpPr>
          <p:cNvPr id="504" name="Google Shape;504;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8" name="Google Shape;518;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None/>
            </a:pPr>
            <a:r>
              <a:rPr lang="fr-CA"/>
              <a:t>It’s the hobby of collecting cheese labels! There’s even a club in France with over 2000 members, and the biggest collection holds over 200,000 different labels… Indeed, these labels retrace the history of the various cheeses and countries through their illustrations on various themes.</a:t>
            </a:r>
            <a:endParaRPr/>
          </a:p>
          <a:p>
            <a:pPr indent="0" lvl="0" marL="0" rtl="0" algn="l">
              <a:lnSpc>
                <a:spcPct val="100000"/>
              </a:lnSpc>
              <a:spcBef>
                <a:spcPts val="0"/>
              </a:spcBef>
              <a:spcAft>
                <a:spcPts val="0"/>
              </a:spcAft>
              <a:buSzPts val="1400"/>
              <a:buNone/>
            </a:pPr>
            <a:r>
              <a:t/>
            </a:r>
            <a:endParaRPr/>
          </a:p>
        </p:txBody>
      </p:sp>
      <p:sp>
        <p:nvSpPr>
          <p:cNvPr id="519" name="Google Shape;519;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 name="Google Shape;111;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CA" u="sng">
                <a:solidFill>
                  <a:schemeClr val="hlink"/>
                </a:solidFill>
                <a:hlinkClick r:id="rId2"/>
              </a:rPr>
              <a:t>https://www.lafamilledulait.com/fr/fermes/industrie-en-sante</a:t>
            </a:r>
            <a:endParaRPr/>
          </a:p>
          <a:p>
            <a:pPr indent="0" lvl="0" marL="0" rtl="0" algn="l">
              <a:lnSpc>
                <a:spcPct val="100000"/>
              </a:lnSpc>
              <a:spcBef>
                <a:spcPts val="0"/>
              </a:spcBef>
              <a:spcAft>
                <a:spcPts val="0"/>
              </a:spcAft>
              <a:buSzPts val="1400"/>
              <a:buNone/>
            </a:pPr>
            <a:r>
              <a:rPr lang="fr-CA" u="sng">
                <a:solidFill>
                  <a:schemeClr val="hlink"/>
                </a:solidFill>
                <a:hlinkClick r:id="rId3"/>
              </a:rPr>
              <a:t>https://producteurslaitiersducanada.ca/fr/plaisirs-laitiers/une-histoire-de-fromage</a:t>
            </a:r>
            <a:r>
              <a:rPr lang="fr-CA"/>
              <a:t> </a:t>
            </a:r>
            <a:endParaRPr/>
          </a:p>
          <a:p>
            <a:pPr indent="0" lvl="0" marL="0" rtl="0" algn="l">
              <a:lnSpc>
                <a:spcPct val="100000"/>
              </a:lnSpc>
              <a:spcBef>
                <a:spcPts val="0"/>
              </a:spcBef>
              <a:spcAft>
                <a:spcPts val="0"/>
              </a:spcAft>
              <a:buSzPts val="1400"/>
              <a:buNone/>
            </a:pPr>
            <a:r>
              <a:rPr b="0" i="0" lang="fr-CA" sz="1200">
                <a:solidFill>
                  <a:schemeClr val="dk1"/>
                </a:solidFill>
                <a:latin typeface="Calibri"/>
                <a:ea typeface="Calibri"/>
                <a:cs typeface="Calibri"/>
                <a:sym typeface="Calibri"/>
              </a:rPr>
              <a:t>Between 2011 and 2016, the carbon footprint for every litre of milk has gone down by 7%, water consumption has gone down 6% and the use of land associated with the production of the milk has gone down 11%! </a:t>
            </a:r>
            <a:endParaRPr/>
          </a:p>
        </p:txBody>
      </p:sp>
      <p:sp>
        <p:nvSpPr>
          <p:cNvPr id="112" name="Google Shape;112;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5" name="Google Shape;535;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fr-CA"/>
              <a:t>Say cheese!: </a:t>
            </a:r>
            <a:r>
              <a:rPr b="0" i="0" lang="fr-CA" sz="1200" u="none" cap="none" strike="noStrike">
                <a:solidFill>
                  <a:schemeClr val="dk1"/>
                </a:solidFill>
                <a:latin typeface="Calibri"/>
                <a:ea typeface="Calibri"/>
                <a:cs typeface="Calibri"/>
                <a:sym typeface="Calibri"/>
              </a:rPr>
              <a:t>Instruction used by photographers who want their subject or subjects to smile. By saying “cheese”, most people form their mouths into what appears to be a smile-like shape.</a:t>
            </a:r>
            <a:endParaRPr b="0"/>
          </a:p>
          <a:p>
            <a:pPr indent="0" lvl="0" marL="0" rtl="0" algn="l">
              <a:lnSpc>
                <a:spcPct val="100000"/>
              </a:lnSpc>
              <a:spcBef>
                <a:spcPts val="0"/>
              </a:spcBef>
              <a:spcAft>
                <a:spcPts val="0"/>
              </a:spcAft>
              <a:buSzPts val="1400"/>
              <a:buNone/>
            </a:pPr>
            <a:r>
              <a:rPr b="0" lang="fr-CA"/>
              <a:t>Crying over spilt milk: </a:t>
            </a:r>
            <a:r>
              <a:rPr b="0" i="0" lang="fr-CA" sz="1200" u="none" cap="none" strike="noStrike">
                <a:solidFill>
                  <a:schemeClr val="dk1"/>
                </a:solidFill>
                <a:latin typeface="Calibri"/>
                <a:ea typeface="Calibri"/>
                <a:cs typeface="Calibri"/>
                <a:sym typeface="Calibri"/>
              </a:rPr>
              <a:t>There is no use in being upset over situations that have already happened and cannot be changed. </a:t>
            </a:r>
            <a:endParaRPr/>
          </a:p>
          <a:p>
            <a:pPr indent="0" lvl="0" marL="0" rtl="0" algn="l">
              <a:lnSpc>
                <a:spcPct val="100000"/>
              </a:lnSpc>
              <a:spcBef>
                <a:spcPts val="0"/>
              </a:spcBef>
              <a:spcAft>
                <a:spcPts val="0"/>
              </a:spcAft>
              <a:buSzPts val="1400"/>
              <a:buNone/>
            </a:pPr>
            <a:r>
              <a:rPr lang="fr-CA" sz="1200">
                <a:solidFill>
                  <a:srgbClr val="002060"/>
                </a:solidFill>
                <a:latin typeface="Arial Narrow"/>
                <a:ea typeface="Arial Narrow"/>
                <a:cs typeface="Arial Narrow"/>
                <a:sym typeface="Arial Narrow"/>
              </a:rPr>
              <a:t>Milking something for all it’s worth: </a:t>
            </a:r>
            <a:r>
              <a:rPr b="0" i="0" lang="fr-CA" sz="1200" u="none" cap="none" strike="noStrike">
                <a:solidFill>
                  <a:schemeClr val="dk1"/>
                </a:solidFill>
                <a:latin typeface="Calibri"/>
                <a:ea typeface="Calibri"/>
                <a:cs typeface="Calibri"/>
                <a:sym typeface="Calibri"/>
              </a:rPr>
              <a:t>To take full advantage of a situation or condition. </a:t>
            </a:r>
            <a:endParaRPr/>
          </a:p>
          <a:p>
            <a:pPr indent="0" lvl="0" marL="0" rtl="0" algn="l">
              <a:lnSpc>
                <a:spcPct val="100000"/>
              </a:lnSpc>
              <a:spcBef>
                <a:spcPts val="0"/>
              </a:spcBef>
              <a:spcAft>
                <a:spcPts val="0"/>
              </a:spcAft>
              <a:buSzPts val="1400"/>
              <a:buNone/>
            </a:pPr>
            <a:r>
              <a:rPr b="0" i="0" lang="fr-CA" sz="1200" u="none" cap="none" strike="noStrike">
                <a:solidFill>
                  <a:schemeClr val="dk1"/>
                </a:solidFill>
                <a:latin typeface="Calibri"/>
                <a:ea typeface="Calibri"/>
                <a:cs typeface="Calibri"/>
                <a:sym typeface="Calibri"/>
              </a:rPr>
              <a:t>The cream of the crop: The cream is considered to be the best tasting part of milk. So, if something is the “cream of the crop,” it’s the best of its kind.</a:t>
            </a:r>
            <a:endParaRPr b="0"/>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t/>
            </a:r>
            <a:endParaRPr/>
          </a:p>
        </p:txBody>
      </p:sp>
      <p:sp>
        <p:nvSpPr>
          <p:cNvPr id="536" name="Google Shape;536;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8" name="Google Shape;548;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CA" u="sng">
                <a:solidFill>
                  <a:schemeClr val="hlink"/>
                </a:solidFill>
                <a:hlinkClick r:id="rId2"/>
              </a:rPr>
              <a:t>Value of the cheese market in the world (in French) 2019-2025</a:t>
            </a:r>
            <a:endParaRPr/>
          </a:p>
          <a:p>
            <a:pPr indent="0" lvl="0" marL="0" rtl="0" algn="l">
              <a:lnSpc>
                <a:spcPct val="100000"/>
              </a:lnSpc>
              <a:spcBef>
                <a:spcPts val="0"/>
              </a:spcBef>
              <a:spcAft>
                <a:spcPts val="0"/>
              </a:spcAft>
              <a:buSzPts val="1400"/>
              <a:buNone/>
            </a:pPr>
            <a:r>
              <a:rPr lang="fr-CA" u="sng">
                <a:solidFill>
                  <a:schemeClr val="hlink"/>
                </a:solidFill>
                <a:hlinkClick r:id="rId3"/>
              </a:rPr>
              <a:t>Published by M. Shahbandeh, May 22, 2020</a:t>
            </a:r>
            <a:endParaRPr/>
          </a:p>
          <a:p>
            <a:pPr indent="0" lvl="0" marL="0" rtl="0" algn="l">
              <a:lnSpc>
                <a:spcPct val="100000"/>
              </a:lnSpc>
              <a:spcBef>
                <a:spcPts val="0"/>
              </a:spcBef>
              <a:spcAft>
                <a:spcPts val="0"/>
              </a:spcAft>
              <a:buSzPts val="1400"/>
              <a:buNone/>
            </a:pPr>
            <a:r>
              <a:rPr lang="fr-CA" u="sng">
                <a:solidFill>
                  <a:schemeClr val="hlink"/>
                </a:solidFill>
              </a:rPr>
              <a:t>This statistic shows the market value of cheese in the world from 2019 to 2025. According to the report, the global cheese market was valued at around 70 billion US dollars in 2019, and is expected to reach 113 billion by 2025.</a:t>
            </a:r>
            <a:endParaRPr/>
          </a:p>
          <a:p>
            <a:pPr indent="0" lvl="0" marL="0" rtl="0" algn="l">
              <a:lnSpc>
                <a:spcPct val="100000"/>
              </a:lnSpc>
              <a:spcBef>
                <a:spcPts val="0"/>
              </a:spcBef>
              <a:spcAft>
                <a:spcPts val="0"/>
              </a:spcAft>
              <a:buSzPts val="1400"/>
              <a:buNone/>
            </a:pPr>
            <a:r>
              <a:rPr lang="fr-CA" u="sng">
                <a:solidFill>
                  <a:schemeClr val="hlink"/>
                </a:solidFill>
                <a:hlinkClick r:id="rId4"/>
              </a:rPr>
              <a:t>https://www.statista.com/statistics/602542/cheese-market-value-worldwide/ </a:t>
            </a:r>
            <a:endParaRPr u="sng">
              <a:solidFill>
                <a:schemeClr val="hlink"/>
              </a:solidFill>
              <a:hlinkClick r:id="rId5"/>
            </a:endParaRPr>
          </a:p>
          <a:p>
            <a:pPr indent="0" lvl="0" marL="0" rtl="0" algn="l">
              <a:lnSpc>
                <a:spcPct val="100000"/>
              </a:lnSpc>
              <a:spcBef>
                <a:spcPts val="0"/>
              </a:spcBef>
              <a:spcAft>
                <a:spcPts val="0"/>
              </a:spcAft>
              <a:buSzPts val="1400"/>
              <a:buNone/>
            </a:pPr>
            <a:r>
              <a:rPr lang="fr-CA" u="sng">
                <a:solidFill>
                  <a:schemeClr val="hlink"/>
                </a:solidFill>
                <a:hlinkClick r:id="rId6"/>
              </a:rPr>
              <a:t>https://www.cheesemarketnews.com/articlearch/passport/canada.html</a:t>
            </a:r>
            <a:endParaRPr/>
          </a:p>
        </p:txBody>
      </p:sp>
      <p:sp>
        <p:nvSpPr>
          <p:cNvPr id="549" name="Google Shape;549;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2" name="Google Shape;562;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CA"/>
              <a:t>A table over 18 metres long.</a:t>
            </a:r>
            <a:endParaRPr/>
          </a:p>
          <a:p>
            <a:pPr indent="0" lvl="0" marL="0" rtl="0" algn="l">
              <a:lnSpc>
                <a:spcPct val="100000"/>
              </a:lnSpc>
              <a:spcBef>
                <a:spcPts val="0"/>
              </a:spcBef>
              <a:spcAft>
                <a:spcPts val="0"/>
              </a:spcAft>
              <a:buSzPts val="1400"/>
              <a:buNone/>
            </a:pPr>
            <a:r>
              <a:rPr lang="fr-CA"/>
              <a:t>La Fromagerie du presbytère joined forces with Fromagerie Victoria and Fromagerie Warwick to provide the 1000 kilos of cheese curds required to make the dish. </a:t>
            </a:r>
            <a:endParaRPr/>
          </a:p>
          <a:p>
            <a:pPr indent="0" lvl="0" marL="0" rtl="0" algn="l">
              <a:lnSpc>
                <a:spcPct val="100000"/>
              </a:lnSpc>
              <a:spcBef>
                <a:spcPts val="0"/>
              </a:spcBef>
              <a:spcAft>
                <a:spcPts val="0"/>
              </a:spcAft>
              <a:buSzPts val="1400"/>
              <a:buNone/>
            </a:pPr>
            <a:r>
              <a:rPr lang="fr-CA">
                <a:solidFill>
                  <a:srgbClr val="222222"/>
                </a:solidFill>
                <a:latin typeface="Arial"/>
                <a:ea typeface="Arial"/>
                <a:cs typeface="Arial"/>
                <a:sym typeface="Arial"/>
              </a:rPr>
              <a:t>In the end, 1500 kilos of fries and 1000 litres of sauce were used in this poutine with </a:t>
            </a:r>
            <a:r>
              <a:rPr lang="fr-CA">
                <a:latin typeface="Arial"/>
                <a:ea typeface="Arial"/>
                <a:cs typeface="Arial"/>
                <a:sym typeface="Arial"/>
              </a:rPr>
              <a:t>extra cheese</a:t>
            </a:r>
            <a:r>
              <a:rPr lang="fr-CA">
                <a:solidFill>
                  <a:srgbClr val="222222"/>
                </a:solidFill>
                <a:latin typeface="Arial"/>
                <a:ea typeface="Arial"/>
                <a:cs typeface="Arial"/>
                <a:sym typeface="Arial"/>
              </a:rPr>
              <a:t>, specified Jean Morin.</a:t>
            </a:r>
            <a:r>
              <a:rPr b="0" i="0" lang="fr-CA" sz="900" u="none" cap="none" strike="noStrike">
                <a:solidFill>
                  <a:schemeClr val="dk1"/>
                </a:solidFill>
              </a:rPr>
              <a:t> </a:t>
            </a:r>
            <a:endParaRPr b="0" i="0" sz="1800" u="none" cap="none" strike="noStrike">
              <a:solidFill>
                <a:schemeClr val="dk1"/>
              </a:solidFill>
              <a:latin typeface="Arial"/>
              <a:ea typeface="Arial"/>
              <a:cs typeface="Arial"/>
              <a:sym typeface="Arial"/>
            </a:endParaRPr>
          </a:p>
          <a:p>
            <a:pPr indent="0" lvl="0" marL="0" rtl="0" algn="l">
              <a:lnSpc>
                <a:spcPct val="100000"/>
              </a:lnSpc>
              <a:spcBef>
                <a:spcPts val="0"/>
              </a:spcBef>
              <a:spcAft>
                <a:spcPts val="0"/>
              </a:spcAft>
              <a:buSzPts val="1400"/>
              <a:buNone/>
            </a:pPr>
            <a:r>
              <a:rPr b="0" i="0" lang="fr-CA" sz="1200">
                <a:solidFill>
                  <a:schemeClr val="dk1"/>
                </a:solidFill>
                <a:latin typeface="Calibri"/>
                <a:ea typeface="Calibri"/>
                <a:cs typeface="Calibri"/>
                <a:sym typeface="Calibri"/>
              </a:rPr>
              <a:t>Warwick shatters the record for the world’s biggest poutine</a:t>
            </a:r>
            <a:endParaRPr/>
          </a:p>
          <a:p>
            <a:pPr indent="0" lvl="0" marL="0" rtl="0" algn="l">
              <a:lnSpc>
                <a:spcPct val="100000"/>
              </a:lnSpc>
              <a:spcBef>
                <a:spcPts val="0"/>
              </a:spcBef>
              <a:spcAft>
                <a:spcPts val="0"/>
              </a:spcAft>
              <a:buSzPts val="1400"/>
              <a:buNone/>
            </a:pPr>
            <a:r>
              <a:rPr lang="fr-CA" u="sng">
                <a:solidFill>
                  <a:schemeClr val="hlink"/>
                </a:solidFill>
                <a:hlinkClick r:id="rId2"/>
              </a:rPr>
              <a:t>https://ici.radio-canada.ca/nouvelle/1247163/guinness-poutine-fromagerie-presbytere-victoria</a:t>
            </a:r>
            <a:endParaRPr/>
          </a:p>
        </p:txBody>
      </p:sp>
      <p:sp>
        <p:nvSpPr>
          <p:cNvPr id="563" name="Google Shape;563;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3" name="Google Shape;573;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CA"/>
              <a:t>Melty, delicious … and potentially dangerous. At least eight nursing home residents have choked to death eating grilled cheese in recent years, prompting a coroner to ask the Ministère de la Santé et des Services sociaux (MSSS) to investigate the seemingly harmless meal.</a:t>
            </a:r>
            <a:endParaRPr/>
          </a:p>
          <a:p>
            <a:pPr indent="0" lvl="0" marL="0" rtl="0" algn="l">
              <a:lnSpc>
                <a:spcPct val="100000"/>
              </a:lnSpc>
              <a:spcBef>
                <a:spcPts val="0"/>
              </a:spcBef>
              <a:spcAft>
                <a:spcPts val="0"/>
              </a:spcAft>
              <a:buSzPts val="1400"/>
              <a:buNone/>
            </a:pPr>
            <a:r>
              <a:rPr lang="fr-CA"/>
              <a:t>At least eight nursing home residents have allegedly choked to death while eating grilled cheese sandwiches in recent years, prompting a coroner to ask the MSSS to investigate the seemingly harmless meal, reports La Presse. “Grilled cheese sandwiches seem problematic and a risk for the elderly,” concludes coroner André-H. Dandavino.</a:t>
            </a:r>
            <a:endParaRPr/>
          </a:p>
          <a:p>
            <a:pPr indent="0" lvl="0" marL="0" rtl="0" algn="l">
              <a:lnSpc>
                <a:spcPct val="100000"/>
              </a:lnSpc>
              <a:spcBef>
                <a:spcPts val="0"/>
              </a:spcBef>
              <a:spcAft>
                <a:spcPts val="0"/>
              </a:spcAft>
              <a:buSzPts val="1400"/>
              <a:buNone/>
            </a:pPr>
            <a:r>
              <a:rPr lang="fr-CA"/>
              <a:t>In the wake of his report, some forty health establishments in the Montérégie area have already restricted the distribution of this dish. Seniors, people with physical or intellectual disabilities: all categories of residents are represented among the victims. A “terrible” way to die, according to one specialist, which particularly affects the most vulnerable individuals in society.</a:t>
            </a:r>
            <a:endParaRPr/>
          </a:p>
          <a:p>
            <a:pPr indent="0" lvl="0" marL="0" rtl="0" algn="l">
              <a:lnSpc>
                <a:spcPct val="100000"/>
              </a:lnSpc>
              <a:spcBef>
                <a:spcPts val="0"/>
              </a:spcBef>
              <a:spcAft>
                <a:spcPts val="0"/>
              </a:spcAft>
              <a:buSzPts val="1400"/>
              <a:buNone/>
            </a:pPr>
            <a:r>
              <a:rPr lang="fr-CA"/>
              <a:t>At the MSSS, the focus doesn’t seem to be on grilled cheese sandwiches, but on studying the overall problem of choking in nursing homes. “Although coroner Dandavino’s report targets the risk associated with the grilled cheese sandwich allegedly responsible for this death, the MSSS chooses to focus on the measures to implement in order to reduce the risk of choking in general,” said </a:t>
            </a:r>
            <a:r>
              <a:rPr b="1" lang="fr-CA"/>
              <a:t>Marie-Claude Lacasse</a:t>
            </a:r>
            <a:r>
              <a:rPr lang="fr-CA"/>
              <a:t>, spokesperson for the MSSS. </a:t>
            </a:r>
            <a:r>
              <a:rPr lang="fr-CA" u="sng">
                <a:solidFill>
                  <a:schemeClr val="hlink"/>
                </a:solidFill>
                <a:hlinkClick r:id="rId2"/>
              </a:rPr>
              <a:t>https://www.hrimag.com/Le-grilled-cheese-represente-une-menace-pour-les-plus-vulnerables</a:t>
            </a:r>
            <a:r>
              <a:rPr lang="fr-CA"/>
              <a:t> </a:t>
            </a:r>
            <a:endParaRPr/>
          </a:p>
          <a:p>
            <a:pPr indent="0" lvl="0" marL="0" rtl="0" algn="l">
              <a:lnSpc>
                <a:spcPct val="100000"/>
              </a:lnSpc>
              <a:spcBef>
                <a:spcPts val="0"/>
              </a:spcBef>
              <a:spcAft>
                <a:spcPts val="0"/>
              </a:spcAft>
              <a:buSzPts val="1400"/>
              <a:buNone/>
            </a:pPr>
            <a:r>
              <a:rPr lang="fr-CA" u="sng">
                <a:solidFill>
                  <a:schemeClr val="hlink"/>
                </a:solidFill>
                <a:hlinkClick r:id="rId3"/>
              </a:rPr>
              <a:t>https://www.lapresse.ca/actualites/justice-et-faits-divers/2019-07-29/des-aines-morts-etouffes-par-leur-grilled-cheese?fbclid=IwAR3j9j5W7N1zMVTT0Myaduqe7dpr9H_Of6Nx8F7IRCKzptoN36HL7RAmaq8</a:t>
            </a:r>
            <a:r>
              <a:rPr lang="fr-CA"/>
              <a:t> </a:t>
            </a:r>
            <a:endParaRPr/>
          </a:p>
        </p:txBody>
      </p:sp>
      <p:sp>
        <p:nvSpPr>
          <p:cNvPr id="574" name="Google Shape;574;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6" name="Google Shape;586;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CA"/>
              <a:t>Casu Marzu (literally “rotten cheese” in Italian) has been controversial for some time now. Why? It’s </a:t>
            </a:r>
            <a:r>
              <a:rPr b="1" lang="fr-CA"/>
              <a:t>infested with maggots</a:t>
            </a:r>
            <a:r>
              <a:rPr lang="fr-CA"/>
              <a:t>. Created in Sardaigne and made from sheep’s milk, this cheese is a culinary anomaly. Ripened for a long period, it has the distinction of </a:t>
            </a:r>
            <a:r>
              <a:rPr b="1" lang="fr-CA"/>
              <a:t>being (willingly) infested with living maggots</a:t>
            </a:r>
            <a:r>
              <a:rPr lang="fr-CA"/>
              <a:t>. </a:t>
            </a:r>
            <a:endParaRPr/>
          </a:p>
          <a:p>
            <a:pPr indent="0" lvl="0" marL="0" rtl="0" algn="l">
              <a:lnSpc>
                <a:spcPct val="100000"/>
              </a:lnSpc>
              <a:spcBef>
                <a:spcPts val="0"/>
              </a:spcBef>
              <a:spcAft>
                <a:spcPts val="0"/>
              </a:spcAft>
              <a:buSzPts val="1400"/>
              <a:buNone/>
            </a:pPr>
            <a:r>
              <a:rPr lang="fr-CA"/>
              <a:t>Through their digestive action, the larvae bring the cheese to its ultimate fermentation point, giving it its runny, creamy consistency. Casu marzu is listed as </a:t>
            </a:r>
            <a:r>
              <a:rPr b="1" lang="fr-CA"/>
              <a:t>the “most dangerous cheese in the world”</a:t>
            </a:r>
            <a:r>
              <a:rPr lang="fr-CA"/>
              <a:t> in the Guinness book of world records. Why? The danger for consumer health and the fact that the cheese moves on its own. It has been banned from sale since 2005. </a:t>
            </a:r>
            <a:endParaRPr/>
          </a:p>
          <a:p>
            <a:pPr indent="0" lvl="0" marL="0" rtl="0" algn="l">
              <a:lnSpc>
                <a:spcPct val="100000"/>
              </a:lnSpc>
              <a:spcBef>
                <a:spcPts val="0"/>
              </a:spcBef>
              <a:spcAft>
                <a:spcPts val="0"/>
              </a:spcAft>
              <a:buSzPts val="1400"/>
              <a:buNone/>
            </a:pPr>
            <a:r>
              <a:rPr b="0" i="0" lang="fr-CA" sz="1200">
                <a:solidFill>
                  <a:schemeClr val="dk1"/>
                </a:solidFill>
                <a:latin typeface="Calibri"/>
                <a:ea typeface="Calibri"/>
                <a:cs typeface="Calibri"/>
                <a:sym typeface="Calibri"/>
              </a:rPr>
              <a:t>That’s because if the larvae aren’t removed, they can make their way to the intestines, causing nausea and intense pain. Bon appétit! </a:t>
            </a:r>
            <a:r>
              <a:rPr lang="fr-CA" u="sng">
                <a:solidFill>
                  <a:schemeClr val="hlink"/>
                </a:solidFill>
                <a:hlinkClick r:id="rId2"/>
              </a:rPr>
              <a:t>https://www.quiveutdufromage.com/ac-les-records-insolites</a:t>
            </a:r>
            <a:endParaRPr/>
          </a:p>
        </p:txBody>
      </p:sp>
      <p:sp>
        <p:nvSpPr>
          <p:cNvPr id="587" name="Google Shape;587;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 name="Google Shape;126;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CA" u="sng">
                <a:solidFill>
                  <a:schemeClr val="hlink"/>
                </a:solidFill>
                <a:hlinkClick r:id="rId2"/>
              </a:rPr>
              <a:t>https://ici.radio-canada.ca/tele/la-semaine-verte/site/segments/reportage/86898/capsule-chiffree-origine-fromage-canadien</a:t>
            </a:r>
            <a:endParaRPr/>
          </a:p>
        </p:txBody>
      </p:sp>
      <p:sp>
        <p:nvSpPr>
          <p:cNvPr id="127" name="Google Shape;127;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 name="Google Shape;142;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3" name="Google Shape;143;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 name="Google Shape;16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fr-CA" sz="1200">
                <a:solidFill>
                  <a:schemeClr val="dk1"/>
                </a:solidFill>
                <a:latin typeface="Calibri"/>
                <a:ea typeface="Calibri"/>
                <a:cs typeface="Calibri"/>
                <a:sym typeface="Calibri"/>
              </a:rPr>
              <a:t>A gigantic</a:t>
            </a:r>
            <a:r>
              <a:rPr lang="fr-CA"/>
              <a:t> 26-ton block </a:t>
            </a:r>
            <a:r>
              <a:rPr b="0" i="0" lang="fr-CA" sz="1200">
                <a:solidFill>
                  <a:schemeClr val="dk1"/>
                </a:solidFill>
                <a:latin typeface="Calibri"/>
                <a:ea typeface="Calibri"/>
                <a:cs typeface="Calibri"/>
                <a:sym typeface="Calibri"/>
              </a:rPr>
              <a:t>of cheddar cheese produced by Agropur</a:t>
            </a:r>
            <a:r>
              <a:rPr lang="fr-CA"/>
              <a:t> is listed in the Guinness book of world records as the biggest cheese in the world. </a:t>
            </a:r>
            <a:r>
              <a:rPr b="0" i="0" lang="fr-CA" sz="1200">
                <a:solidFill>
                  <a:schemeClr val="dk1"/>
                </a:solidFill>
                <a:latin typeface="Calibri"/>
                <a:ea typeface="Calibri"/>
                <a:cs typeface="Calibri"/>
                <a:sym typeface="Calibri"/>
              </a:rPr>
              <a:t>Registered </a:t>
            </a:r>
            <a:r>
              <a:rPr lang="fr-CA"/>
              <a:t>i</a:t>
            </a:r>
            <a:r>
              <a:rPr b="0" i="0" lang="fr-CA" sz="1200">
                <a:solidFill>
                  <a:schemeClr val="dk1"/>
                </a:solidFill>
                <a:latin typeface="Calibri"/>
                <a:ea typeface="Calibri"/>
                <a:cs typeface="Calibri"/>
                <a:sym typeface="Calibri"/>
              </a:rPr>
              <a:t>n 1995 in Granby, Quebec, this cheese beat the previous record set in 1893 by 12 producers in Ontario who created a 6-ton block of cheese. </a:t>
            </a:r>
            <a:r>
              <a:rPr lang="fr-CA" u="sng">
                <a:solidFill>
                  <a:schemeClr val="hlink"/>
                </a:solidFill>
                <a:hlinkClick r:id="rId2"/>
              </a:rPr>
              <a:t>https://www.facebook.com/RubanBleu/posts/le-plus-gros-fromage-au-mondeun-gigantesque-bloc-de-cheddar-de-26-tonnes-fabriqu/565180880164899/</a:t>
            </a:r>
            <a:r>
              <a:rPr lang="fr-CA"/>
              <a:t> </a:t>
            </a:r>
            <a:endParaRPr/>
          </a:p>
        </p:txBody>
      </p:sp>
      <p:sp>
        <p:nvSpPr>
          <p:cNvPr id="161" name="Google Shape;161;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 name="Google Shape;172;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CA"/>
              <a:t>France is no longer the world’s biggest cheese producer. Germany beat it a few years ago.</a:t>
            </a:r>
            <a:endParaRPr/>
          </a:p>
          <a:p>
            <a:pPr indent="0" lvl="0" marL="0" marR="0" rtl="0" algn="l">
              <a:lnSpc>
                <a:spcPct val="100000"/>
              </a:lnSpc>
              <a:spcBef>
                <a:spcPts val="0"/>
              </a:spcBef>
              <a:spcAft>
                <a:spcPts val="0"/>
              </a:spcAft>
              <a:buClr>
                <a:schemeClr val="dk1"/>
              </a:buClr>
              <a:buSzPts val="1200"/>
              <a:buFont typeface="Calibri"/>
              <a:buNone/>
            </a:pPr>
            <a:r>
              <a:rPr lang="fr-CA" u="sng">
                <a:solidFill>
                  <a:schemeClr val="hlink"/>
                </a:solidFill>
                <a:hlinkClick r:id="rId2"/>
              </a:rPr>
              <a:t>https://www.bfmtv.com/economie/economie-social/union-europeenne/non-la-france-n-est-pas-le-plus-gros-producteur-de-fromage-en-europe_AN-201901250092.html</a:t>
            </a:r>
            <a:endParaRPr/>
          </a:p>
          <a:p>
            <a:pPr indent="0" lvl="0" marL="0" rtl="0" algn="l">
              <a:lnSpc>
                <a:spcPct val="100000"/>
              </a:lnSpc>
              <a:spcBef>
                <a:spcPts val="0"/>
              </a:spcBef>
              <a:spcAft>
                <a:spcPts val="0"/>
              </a:spcAft>
              <a:buSzPts val="1400"/>
              <a:buNone/>
            </a:pPr>
            <a:r>
              <a:t/>
            </a:r>
            <a:endParaRPr/>
          </a:p>
        </p:txBody>
      </p:sp>
      <p:sp>
        <p:nvSpPr>
          <p:cNvPr id="173" name="Google Shape;173;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CA"/>
              <a:t>Cheese wheels are round for a very good reason; </a:t>
            </a:r>
            <a:endParaRPr/>
          </a:p>
          <a:p>
            <a:pPr indent="-228600" lvl="0" marL="228600" rtl="0" algn="l">
              <a:lnSpc>
                <a:spcPct val="100000"/>
              </a:lnSpc>
              <a:spcBef>
                <a:spcPts val="0"/>
              </a:spcBef>
              <a:spcAft>
                <a:spcPts val="0"/>
              </a:spcAft>
              <a:buClr>
                <a:schemeClr val="dk1"/>
              </a:buClr>
              <a:buSzPts val="1200"/>
              <a:buFont typeface="Calibri"/>
              <a:buAutoNum type="arabicPeriod"/>
            </a:pPr>
            <a:r>
              <a:rPr lang="fr-CA"/>
              <a:t>Rather than carry heavy blocks of cheese, European cheesemakers figured out it would be much easier to roll the cheese.  </a:t>
            </a:r>
            <a:endParaRPr/>
          </a:p>
          <a:p>
            <a:pPr indent="-228600" lvl="0" marL="228600" rtl="0" algn="l">
              <a:lnSpc>
                <a:spcPct val="100000"/>
              </a:lnSpc>
              <a:spcBef>
                <a:spcPts val="0"/>
              </a:spcBef>
              <a:spcAft>
                <a:spcPts val="0"/>
              </a:spcAft>
              <a:buClr>
                <a:schemeClr val="dk1"/>
              </a:buClr>
              <a:buSzPts val="1200"/>
              <a:buFont typeface="Calibri"/>
              <a:buAutoNum type="arabicPeriod"/>
            </a:pPr>
            <a:r>
              <a:rPr lang="fr-CA"/>
              <a:t>It’s hard to keep the corners of the cheese intact when manipulating it.</a:t>
            </a:r>
            <a:endParaRPr/>
          </a:p>
          <a:p>
            <a:pPr indent="-152400" lvl="0" marL="228600" rtl="0" algn="l">
              <a:lnSpc>
                <a:spcPct val="100000"/>
              </a:lnSpc>
              <a:spcBef>
                <a:spcPts val="0"/>
              </a:spcBef>
              <a:spcAft>
                <a:spcPts val="0"/>
              </a:spcAft>
              <a:buClr>
                <a:schemeClr val="dk1"/>
              </a:buClr>
              <a:buSzPts val="1200"/>
              <a:buFont typeface="Calibri"/>
              <a:buNone/>
            </a:pPr>
            <a:r>
              <a:t/>
            </a:r>
            <a:endParaRPr/>
          </a:p>
        </p:txBody>
      </p:sp>
      <p:sp>
        <p:nvSpPr>
          <p:cNvPr id="186" name="Google Shape;186;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 name="Google Shape;197;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CA"/>
              <a:t>It’s not Gruyère cheese that has holes, but emmental </a:t>
            </a:r>
            <a:endParaRPr/>
          </a:p>
          <a:p>
            <a:pPr indent="0" lvl="0" marL="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Clr>
                <a:schemeClr val="dk1"/>
              </a:buClr>
              <a:buSzPts val="1200"/>
              <a:buFont typeface="Calibri"/>
              <a:buNone/>
            </a:pPr>
            <a:r>
              <a:rPr lang="fr-CA"/>
              <a:t>During the 45-day ripening period, the wheels are kept in a cool cave, then transferred to warmer caves (25°C). That’s where the </a:t>
            </a:r>
            <a:r>
              <a:rPr b="1" lang="fr-CA"/>
              <a:t>fermentation process begins, allowing bacteria to release carbon dioxide. </a:t>
            </a:r>
            <a:r>
              <a:rPr lang="fr-CA"/>
              <a:t>Since they can’t escape the cheese wheels, these gas bubbles create openings (commonly called “holes”) in the cheese.</a:t>
            </a:r>
            <a:br>
              <a:rPr lang="fr-CA"/>
            </a:br>
            <a:r>
              <a:rPr lang="fr-CA"/>
              <a:t>The holes are a sign of flavour! </a:t>
            </a:r>
            <a:endParaRPr/>
          </a:p>
          <a:p>
            <a:pPr indent="0" lvl="0" marL="0" marR="0" rtl="0" algn="l">
              <a:lnSpc>
                <a:spcPct val="100000"/>
              </a:lnSpc>
              <a:spcBef>
                <a:spcPts val="0"/>
              </a:spcBef>
              <a:spcAft>
                <a:spcPts val="0"/>
              </a:spcAft>
              <a:buClr>
                <a:schemeClr val="dk1"/>
              </a:buClr>
              <a:buSzPts val="1200"/>
              <a:buFont typeface="Calibri"/>
              <a:buNone/>
            </a:pPr>
            <a:r>
              <a:rPr lang="fr-CA"/>
              <a:t>A study conducted in 2015 suggests that the holes in the cheese may be caused by </a:t>
            </a:r>
            <a:r>
              <a:rPr b="1" lang="fr-CA"/>
              <a:t>spots from hay dust </a:t>
            </a:r>
            <a:r>
              <a:rPr lang="fr-CA"/>
              <a:t>that falls into the milk buckets. </a:t>
            </a:r>
            <a:endParaRPr/>
          </a:p>
        </p:txBody>
      </p:sp>
      <p:sp>
        <p:nvSpPr>
          <p:cNvPr id="198" name="Google Shape;198;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type="title">
  <p:cSld name="TITLE">
    <p:spTree>
      <p:nvGrpSpPr>
        <p:cNvPr id="15" name="Shape 15"/>
        <p:cNvGrpSpPr/>
        <p:nvPr/>
      </p:nvGrpSpPr>
      <p:grpSpPr>
        <a:xfrm>
          <a:off x="0" y="0"/>
          <a:ext cx="0" cy="0"/>
          <a:chOff x="0" y="0"/>
          <a:chExt cx="0" cy="0"/>
        </a:xfrm>
      </p:grpSpPr>
      <p:sp>
        <p:nvSpPr>
          <p:cNvPr id="16" name="Google Shape;16;p3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3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vec légende" type="picTx">
  <p:cSld name="PICTURE_WITH_CAPTION_TEXT">
    <p:spTree>
      <p:nvGrpSpPr>
        <p:cNvPr id="70" name="Shape 70"/>
        <p:cNvGrpSpPr/>
        <p:nvPr/>
      </p:nvGrpSpPr>
      <p:grpSpPr>
        <a:xfrm>
          <a:off x="0" y="0"/>
          <a:ext cx="0" cy="0"/>
          <a:chOff x="0" y="0"/>
          <a:chExt cx="0" cy="0"/>
        </a:xfrm>
      </p:grpSpPr>
      <p:sp>
        <p:nvSpPr>
          <p:cNvPr id="71" name="Google Shape;71;p4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45"/>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73" name="Google Shape;73;p4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4" name="Google Shape;74;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texte vertical" type="vertTx">
  <p:cSld name="VERTICAL_TEXT">
    <p:spTree>
      <p:nvGrpSpPr>
        <p:cNvPr id="77" name="Shape 77"/>
        <p:cNvGrpSpPr/>
        <p:nvPr/>
      </p:nvGrpSpPr>
      <p:grpSpPr>
        <a:xfrm>
          <a:off x="0" y="0"/>
          <a:ext cx="0" cy="0"/>
          <a:chOff x="0" y="0"/>
          <a:chExt cx="0" cy="0"/>
        </a:xfrm>
      </p:grpSpPr>
      <p:sp>
        <p:nvSpPr>
          <p:cNvPr id="78" name="Google Shape;78;p4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4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 name="Google Shape;80;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vertical et texte" type="vertTitleAndTx">
  <p:cSld name="VERTICAL_TITLE_AND_VERTICAL_TEXT">
    <p:spTree>
      <p:nvGrpSpPr>
        <p:cNvPr id="83" name="Shape 83"/>
        <p:cNvGrpSpPr/>
        <p:nvPr/>
      </p:nvGrpSpPr>
      <p:grpSpPr>
        <a:xfrm>
          <a:off x="0" y="0"/>
          <a:ext cx="0" cy="0"/>
          <a:chOff x="0" y="0"/>
          <a:chExt cx="0" cy="0"/>
        </a:xfrm>
      </p:grpSpPr>
      <p:sp>
        <p:nvSpPr>
          <p:cNvPr id="84" name="Google Shape;84;p4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4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 name="Google Shape;86;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tableau" type="tbl">
  <p:cSld name="TABLE">
    <p:spTree>
      <p:nvGrpSpPr>
        <p:cNvPr id="21" name="Shape 21"/>
        <p:cNvGrpSpPr/>
        <p:nvPr/>
      </p:nvGrpSpPr>
      <p:grpSpPr>
        <a:xfrm>
          <a:off x="0" y="0"/>
          <a:ext cx="0" cy="0"/>
          <a:chOff x="0" y="0"/>
          <a:chExt cx="0" cy="0"/>
        </a:xfrm>
      </p:grpSpPr>
      <p:sp>
        <p:nvSpPr>
          <p:cNvPr id="22" name="Google Shape;22;p37"/>
          <p:cNvSpPr txBox="1"/>
          <p:nvPr>
            <p:ph type="title"/>
          </p:nvPr>
        </p:nvSpPr>
        <p:spPr>
          <a:xfrm>
            <a:off x="914400" y="609600"/>
            <a:ext cx="10363200" cy="1143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7"/>
          <p:cNvSpPr txBox="1"/>
          <p:nvPr>
            <p:ph idx="10" type="dt"/>
          </p:nvPr>
        </p:nvSpPr>
        <p:spPr>
          <a:xfrm>
            <a:off x="914400" y="6248400"/>
            <a:ext cx="2540000" cy="457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37"/>
          <p:cNvSpPr txBox="1"/>
          <p:nvPr>
            <p:ph idx="11" type="ftr"/>
          </p:nvPr>
        </p:nvSpPr>
        <p:spPr>
          <a:xfrm>
            <a:off x="4165600" y="6248400"/>
            <a:ext cx="3860800" cy="457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37"/>
          <p:cNvSpPr txBox="1"/>
          <p:nvPr>
            <p:ph idx="12" type="sldNum"/>
          </p:nvPr>
        </p:nvSpPr>
        <p:spPr>
          <a:xfrm>
            <a:off x="8737600" y="6248400"/>
            <a:ext cx="2540000" cy="457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26" name="Shape 26"/>
        <p:cNvGrpSpPr/>
        <p:nvPr/>
      </p:nvGrpSpPr>
      <p:grpSpPr>
        <a:xfrm>
          <a:off x="0" y="0"/>
          <a:ext cx="0" cy="0"/>
          <a:chOff x="0" y="0"/>
          <a:chExt cx="0" cy="0"/>
        </a:xfrm>
      </p:grpSpPr>
      <p:sp>
        <p:nvSpPr>
          <p:cNvPr id="27" name="Google Shape;27;p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3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 name="Google Shape;29;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section" type="secHead">
  <p:cSld name="SECTION_HEADER">
    <p:spTree>
      <p:nvGrpSpPr>
        <p:cNvPr id="32" name="Shape 32"/>
        <p:cNvGrpSpPr/>
        <p:nvPr/>
      </p:nvGrpSpPr>
      <p:grpSpPr>
        <a:xfrm>
          <a:off x="0" y="0"/>
          <a:ext cx="0" cy="0"/>
          <a:chOff x="0" y="0"/>
          <a:chExt cx="0" cy="0"/>
        </a:xfrm>
      </p:grpSpPr>
      <p:sp>
        <p:nvSpPr>
          <p:cNvPr id="33" name="Google Shape;33;p3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3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5" name="Google Shape;35;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ux contenus" type="twoObj">
  <p:cSld name="TWO_OBJECTS">
    <p:spTree>
      <p:nvGrpSpPr>
        <p:cNvPr id="38" name="Shape 38"/>
        <p:cNvGrpSpPr/>
        <p:nvPr/>
      </p:nvGrpSpPr>
      <p:grpSpPr>
        <a:xfrm>
          <a:off x="0" y="0"/>
          <a:ext cx="0" cy="0"/>
          <a:chOff x="0" y="0"/>
          <a:chExt cx="0" cy="0"/>
        </a:xfrm>
      </p:grpSpPr>
      <p:sp>
        <p:nvSpPr>
          <p:cNvPr id="39" name="Google Shape;39;p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4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4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ison" type="twoTxTwoObj">
  <p:cSld name="TWO_OBJECTS_WITH_TEXT">
    <p:spTree>
      <p:nvGrpSpPr>
        <p:cNvPr id="45" name="Shape 45"/>
        <p:cNvGrpSpPr/>
        <p:nvPr/>
      </p:nvGrpSpPr>
      <p:grpSpPr>
        <a:xfrm>
          <a:off x="0" y="0"/>
          <a:ext cx="0" cy="0"/>
          <a:chOff x="0" y="0"/>
          <a:chExt cx="0" cy="0"/>
        </a:xfrm>
      </p:grpSpPr>
      <p:sp>
        <p:nvSpPr>
          <p:cNvPr id="46" name="Google Shape;46;p4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4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8" name="Google Shape;48;p4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4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0" name="Google Shape;50;p4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seul" type="titleOnly">
  <p:cSld name="TITLE_ONLY">
    <p:spTree>
      <p:nvGrpSpPr>
        <p:cNvPr id="54" name="Shape 54"/>
        <p:cNvGrpSpPr/>
        <p:nvPr/>
      </p:nvGrpSpPr>
      <p:grpSpPr>
        <a:xfrm>
          <a:off x="0" y="0"/>
          <a:ext cx="0" cy="0"/>
          <a:chOff x="0" y="0"/>
          <a:chExt cx="0" cy="0"/>
        </a:xfrm>
      </p:grpSpPr>
      <p:sp>
        <p:nvSpPr>
          <p:cNvPr id="55" name="Google Shape;55;p4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type="blank">
  <p:cSld name="BLANK">
    <p:spTree>
      <p:nvGrpSpPr>
        <p:cNvPr id="59" name="Shape 59"/>
        <p:cNvGrpSpPr/>
        <p:nvPr/>
      </p:nvGrpSpPr>
      <p:grpSpPr>
        <a:xfrm>
          <a:off x="0" y="0"/>
          <a:ext cx="0" cy="0"/>
          <a:chOff x="0" y="0"/>
          <a:chExt cx="0" cy="0"/>
        </a:xfrm>
      </p:grpSpPr>
      <p:sp>
        <p:nvSpPr>
          <p:cNvPr id="60" name="Google Shape;60;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 avec légende" type="objTx">
  <p:cSld name="OBJECT_WITH_CAPTION_TEXT">
    <p:spTree>
      <p:nvGrpSpPr>
        <p:cNvPr id="63" name="Shape 63"/>
        <p:cNvGrpSpPr/>
        <p:nvPr/>
      </p:nvGrpSpPr>
      <p:grpSpPr>
        <a:xfrm>
          <a:off x="0" y="0"/>
          <a:ext cx="0" cy="0"/>
          <a:chOff x="0" y="0"/>
          <a:chExt cx="0" cy="0"/>
        </a:xfrm>
      </p:grpSpPr>
      <p:sp>
        <p:nvSpPr>
          <p:cNvPr id="64" name="Google Shape;64;p4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4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6" name="Google Shape;66;p4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7" name="Google Shape;67;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2.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mt="18000"/>
          </a:blip>
          <a:stretch>
            <a:fillRect/>
          </a:stretch>
        </a:blipFill>
      </p:bgPr>
    </p:bg>
    <p:spTree>
      <p:nvGrpSpPr>
        <p:cNvPr id="9" name="Shape 9"/>
        <p:cNvGrpSpPr/>
        <p:nvPr/>
      </p:nvGrpSpPr>
      <p:grpSpPr>
        <a:xfrm>
          <a:off x="0" y="0"/>
          <a:ext cx="0" cy="0"/>
          <a:chOff x="0" y="0"/>
          <a:chExt cx="0" cy="0"/>
        </a:xfrm>
      </p:grpSpPr>
      <p:sp>
        <p:nvSpPr>
          <p:cNvPr id="10" name="Google Shape;10;p3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3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A"/>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13.png"/><Relationship Id="rId9" Type="http://schemas.openxmlformats.org/officeDocument/2006/relationships/image" Target="../media/image15.png"/><Relationship Id="rId5" Type="http://schemas.openxmlformats.org/officeDocument/2006/relationships/image" Target="../media/image5.png"/><Relationship Id="rId6" Type="http://schemas.openxmlformats.org/officeDocument/2006/relationships/image" Target="../media/image3.png"/><Relationship Id="rId7" Type="http://schemas.openxmlformats.org/officeDocument/2006/relationships/image" Target="../media/image24.png"/><Relationship Id="rId8"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slide" Target="/ppt/slides/slide2.xml"/><Relationship Id="rId5" Type="http://schemas.openxmlformats.org/officeDocument/2006/relationships/image" Target="../media/image16.png"/><Relationship Id="rId6" Type="http://schemas.openxmlformats.org/officeDocument/2006/relationships/image" Target="../media/image20.png"/><Relationship Id="rId7"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slide" Target="/ppt/slides/slide2.xml"/><Relationship Id="rId5" Type="http://schemas.openxmlformats.org/officeDocument/2006/relationships/image" Target="../media/image22.png"/><Relationship Id="rId6"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slide" Target="/ppt/slides/slide2.xml"/><Relationship Id="rId5"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7.png"/><Relationship Id="rId4" Type="http://schemas.openxmlformats.org/officeDocument/2006/relationships/slide" Target="/ppt/slides/slide2.xml"/><Relationship Id="rId5"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7.png"/><Relationship Id="rId4" Type="http://schemas.openxmlformats.org/officeDocument/2006/relationships/slide" Target="/ppt/slides/slide2.xml"/><Relationship Id="rId5"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3.png"/><Relationship Id="rId4" Type="http://schemas.openxmlformats.org/officeDocument/2006/relationships/image" Target="../media/image7.png"/><Relationship Id="rId5" Type="http://schemas.openxmlformats.org/officeDocument/2006/relationships/slide" Target="/ppt/slides/slide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9.png"/><Relationship Id="rId4" Type="http://schemas.openxmlformats.org/officeDocument/2006/relationships/image" Target="../media/image25.png"/><Relationship Id="rId5" Type="http://schemas.openxmlformats.org/officeDocument/2006/relationships/image" Target="../media/image7.png"/><Relationship Id="rId6" Type="http://schemas.openxmlformats.org/officeDocument/2006/relationships/slide" Target="/ppt/slides/slide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1.png"/><Relationship Id="rId4" Type="http://schemas.openxmlformats.org/officeDocument/2006/relationships/image" Target="../media/image27.png"/><Relationship Id="rId5" Type="http://schemas.openxmlformats.org/officeDocument/2006/relationships/image" Target="../media/image32.png"/><Relationship Id="rId6" Type="http://schemas.openxmlformats.org/officeDocument/2006/relationships/image" Target="../media/image7.png"/><Relationship Id="rId7" Type="http://schemas.openxmlformats.org/officeDocument/2006/relationships/slide" Target="/ppt/slides/slide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5.png"/><Relationship Id="rId4" Type="http://schemas.openxmlformats.org/officeDocument/2006/relationships/image" Target="../media/image7.png"/><Relationship Id="rId5" Type="http://schemas.openxmlformats.org/officeDocument/2006/relationships/slide" Target="/ppt/slides/slide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8.png"/><Relationship Id="rId4" Type="http://schemas.openxmlformats.org/officeDocument/2006/relationships/image" Target="../media/image7.png"/><Relationship Id="rId5" Type="http://schemas.openxmlformats.org/officeDocument/2006/relationships/slide" Target="/ppt/slides/slide2.xml"/></Relationships>
</file>

<file path=ppt/slides/_rels/slide2.xml.rels><?xml version="1.0" encoding="UTF-8" standalone="yes"?><Relationships xmlns="http://schemas.openxmlformats.org/package/2006/relationships"><Relationship Id="rId20" Type="http://schemas.openxmlformats.org/officeDocument/2006/relationships/slide" Target="/ppt/slides/slide31.xml"/><Relationship Id="rId22" Type="http://schemas.openxmlformats.org/officeDocument/2006/relationships/slide" Target="/ppt/slides/slide11.xml"/><Relationship Id="rId21" Type="http://schemas.openxmlformats.org/officeDocument/2006/relationships/slide" Target="/ppt/slides/slide6.xml"/><Relationship Id="rId24" Type="http://schemas.openxmlformats.org/officeDocument/2006/relationships/slide" Target="/ppt/slides/slide21.xml"/><Relationship Id="rId23" Type="http://schemas.openxmlformats.org/officeDocument/2006/relationships/slide" Target="/ppt/slides/slide19.xml"/><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slide" Target="/ppt/slides/slide3.xml"/><Relationship Id="rId4" Type="http://schemas.openxmlformats.org/officeDocument/2006/relationships/slide" Target="/ppt/slides/slide8.xml"/><Relationship Id="rId9" Type="http://schemas.openxmlformats.org/officeDocument/2006/relationships/slide" Target="/ppt/slides/slide4.xml"/><Relationship Id="rId26" Type="http://schemas.openxmlformats.org/officeDocument/2006/relationships/slide" Target="/ppt/slides/slide32.xml"/><Relationship Id="rId25" Type="http://schemas.openxmlformats.org/officeDocument/2006/relationships/slide" Target="/ppt/slides/slide28.xml"/><Relationship Id="rId28" Type="http://schemas.openxmlformats.org/officeDocument/2006/relationships/slide" Target="/ppt/slides/slide12.xml"/><Relationship Id="rId27" Type="http://schemas.openxmlformats.org/officeDocument/2006/relationships/slide" Target="/ppt/slides/slide7.xml"/><Relationship Id="rId5" Type="http://schemas.openxmlformats.org/officeDocument/2006/relationships/slide" Target="/ppt/slides/slide13.xml"/><Relationship Id="rId6" Type="http://schemas.openxmlformats.org/officeDocument/2006/relationships/slide" Target="/ppt/slides/slide20.xml"/><Relationship Id="rId29" Type="http://schemas.openxmlformats.org/officeDocument/2006/relationships/slide" Target="/ppt/slides/slide18.xml"/><Relationship Id="rId7" Type="http://schemas.openxmlformats.org/officeDocument/2006/relationships/slide" Target="/ppt/slides/slide25.xml"/><Relationship Id="rId8" Type="http://schemas.openxmlformats.org/officeDocument/2006/relationships/slide" Target="/ppt/slides/slide29.xml"/><Relationship Id="rId31" Type="http://schemas.openxmlformats.org/officeDocument/2006/relationships/slide" Target="/ppt/slides/slide33.xml"/><Relationship Id="rId30" Type="http://schemas.openxmlformats.org/officeDocument/2006/relationships/slide" Target="/ppt/slides/slide24.xml"/><Relationship Id="rId11" Type="http://schemas.openxmlformats.org/officeDocument/2006/relationships/slide" Target="/ppt/slides/slide14.xml"/><Relationship Id="rId10" Type="http://schemas.openxmlformats.org/officeDocument/2006/relationships/slide" Target="/ppt/slides/slide9.xml"/><Relationship Id="rId32" Type="http://schemas.openxmlformats.org/officeDocument/2006/relationships/slide" Target="/ppt/slides/slide34.xml"/><Relationship Id="rId13" Type="http://schemas.openxmlformats.org/officeDocument/2006/relationships/slide" Target="/ppt/slides/slide26.xml"/><Relationship Id="rId12" Type="http://schemas.openxmlformats.org/officeDocument/2006/relationships/slide" Target="/ppt/slides/slide23.xml"/><Relationship Id="rId15" Type="http://schemas.openxmlformats.org/officeDocument/2006/relationships/slide" Target="/ppt/slides/slide5.xml"/><Relationship Id="rId14" Type="http://schemas.openxmlformats.org/officeDocument/2006/relationships/slide" Target="/ppt/slides/slide30.xml"/><Relationship Id="rId17" Type="http://schemas.openxmlformats.org/officeDocument/2006/relationships/slide" Target="/ppt/slides/slide17.xml"/><Relationship Id="rId16" Type="http://schemas.openxmlformats.org/officeDocument/2006/relationships/slide" Target="/ppt/slides/slide10.xml"/><Relationship Id="rId19" Type="http://schemas.openxmlformats.org/officeDocument/2006/relationships/slide" Target="/ppt/slides/slide27.xml"/><Relationship Id="rId18" Type="http://schemas.openxmlformats.org/officeDocument/2006/relationships/slide" Target="/ppt/slides/slide2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6.png"/><Relationship Id="rId4" Type="http://schemas.openxmlformats.org/officeDocument/2006/relationships/image" Target="../media/image7.png"/><Relationship Id="rId5" Type="http://schemas.openxmlformats.org/officeDocument/2006/relationships/slide" Target="/ppt/slides/slide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42.png"/><Relationship Id="rId4" Type="http://schemas.openxmlformats.org/officeDocument/2006/relationships/image" Target="../media/image7.png"/><Relationship Id="rId5" Type="http://schemas.openxmlformats.org/officeDocument/2006/relationships/slide" Target="/ppt/slides/slide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9.png"/><Relationship Id="rId4" Type="http://schemas.openxmlformats.org/officeDocument/2006/relationships/hyperlink" Target="https://www.google.com/maps/d/u/0/viewer?mid=1z0QU5pitlBJHYkg21FmtP6hYPyY&amp;ll=43.647582679060704,-79.38040521875&amp;z=5" TargetMode="External"/><Relationship Id="rId5" Type="http://schemas.openxmlformats.org/officeDocument/2006/relationships/image" Target="../media/image7.png"/><Relationship Id="rId6" Type="http://schemas.openxmlformats.org/officeDocument/2006/relationships/slide" Target="/ppt/slides/slide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6.png"/><Relationship Id="rId4" Type="http://schemas.openxmlformats.org/officeDocument/2006/relationships/image" Target="../media/image7.png"/><Relationship Id="rId5" Type="http://schemas.openxmlformats.org/officeDocument/2006/relationships/slide" Target="/ppt/slides/slide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7.png"/><Relationship Id="rId4" Type="http://schemas.openxmlformats.org/officeDocument/2006/relationships/image" Target="../media/image45.png"/><Relationship Id="rId5" Type="http://schemas.openxmlformats.org/officeDocument/2006/relationships/image" Target="../media/image40.png"/><Relationship Id="rId6" Type="http://schemas.openxmlformats.org/officeDocument/2006/relationships/image" Target="../media/image7.png"/><Relationship Id="rId7" Type="http://schemas.openxmlformats.org/officeDocument/2006/relationships/slide" Target="/ppt/slides/slide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8.png"/><Relationship Id="rId4" Type="http://schemas.openxmlformats.org/officeDocument/2006/relationships/image" Target="../media/image7.png"/><Relationship Id="rId5" Type="http://schemas.openxmlformats.org/officeDocument/2006/relationships/slide" Target="/ppt/slides/slide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8.png"/><Relationship Id="rId4" Type="http://schemas.openxmlformats.org/officeDocument/2006/relationships/image" Target="../media/image7.png"/><Relationship Id="rId5" Type="http://schemas.openxmlformats.org/officeDocument/2006/relationships/slide" Target="/ppt/slides/slide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44.png"/><Relationship Id="rId4" Type="http://schemas.openxmlformats.org/officeDocument/2006/relationships/image" Target="../media/image38.png"/><Relationship Id="rId5" Type="http://schemas.openxmlformats.org/officeDocument/2006/relationships/image" Target="../media/image7.png"/><Relationship Id="rId6" Type="http://schemas.openxmlformats.org/officeDocument/2006/relationships/slide" Target="/ppt/slides/slide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8.png"/><Relationship Id="rId4" Type="http://schemas.openxmlformats.org/officeDocument/2006/relationships/image" Target="../media/image7.png"/><Relationship Id="rId5" Type="http://schemas.openxmlformats.org/officeDocument/2006/relationships/slide" Target="/ppt/slides/slide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43.png"/><Relationship Id="rId4" Type="http://schemas.openxmlformats.org/officeDocument/2006/relationships/image" Target="../media/image41.png"/><Relationship Id="rId9" Type="http://schemas.openxmlformats.org/officeDocument/2006/relationships/image" Target="../media/image7.png"/><Relationship Id="rId5" Type="http://schemas.openxmlformats.org/officeDocument/2006/relationships/image" Target="../media/image48.png"/><Relationship Id="rId6" Type="http://schemas.openxmlformats.org/officeDocument/2006/relationships/image" Target="../media/image46.png"/><Relationship Id="rId7" Type="http://schemas.openxmlformats.org/officeDocument/2006/relationships/image" Target="../media/image50.png"/><Relationship Id="rId8" Type="http://schemas.openxmlformats.org/officeDocument/2006/relationships/image" Target="../media/image47.png"/><Relationship Id="rId10" Type="http://schemas.openxmlformats.org/officeDocument/2006/relationships/slide" Target="/ppt/slid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7.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7.png"/><Relationship Id="rId4" Type="http://schemas.openxmlformats.org/officeDocument/2006/relationships/slide" Target="/ppt/slides/slide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8.png"/><Relationship Id="rId4" Type="http://schemas.openxmlformats.org/officeDocument/2006/relationships/image" Target="../media/image49.png"/><Relationship Id="rId5" Type="http://schemas.openxmlformats.org/officeDocument/2006/relationships/image" Target="../media/image7.png"/><Relationship Id="rId6" Type="http://schemas.openxmlformats.org/officeDocument/2006/relationships/slide" Target="/ppt/slides/slide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51.png"/><Relationship Id="rId4" Type="http://schemas.openxmlformats.org/officeDocument/2006/relationships/image" Target="../media/image7.png"/><Relationship Id="rId5" Type="http://schemas.openxmlformats.org/officeDocument/2006/relationships/slide" Target="/ppt/slides/slide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8.png"/><Relationship Id="rId4" Type="http://schemas.openxmlformats.org/officeDocument/2006/relationships/image" Target="../media/image7.png"/><Relationship Id="rId5" Type="http://schemas.openxmlformats.org/officeDocument/2006/relationships/slide" Target="/ppt/slides/slide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52.png"/><Relationship Id="rId4" Type="http://schemas.openxmlformats.org/officeDocument/2006/relationships/hyperlink" Target="https://youtu.be/s-cKmkNaoVA" TargetMode="External"/><Relationship Id="rId5" Type="http://schemas.openxmlformats.org/officeDocument/2006/relationships/image" Target="../media/image7.png"/><Relationship Id="rId6" Type="http://schemas.openxmlformats.org/officeDocument/2006/relationships/slide" Target="/ppt/slid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s://ici.radio-canada.ca/tele/la-semaine-verte/site/segments/reportage/86898/capsule-chiffree-origine-fromage-canadien" TargetMode="External"/><Relationship Id="rId4" Type="http://schemas.openxmlformats.org/officeDocument/2006/relationships/image" Target="../media/image9.png"/><Relationship Id="rId5" Type="http://schemas.openxmlformats.org/officeDocument/2006/relationships/hyperlink" Target="https://ici.radio-canada.ca/tele/la-semaine-verte/site/segments/reportage/86898/capsule-chiffree-origine-fromage-canadien" TargetMode="External"/><Relationship Id="rId6"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4.png"/><Relationship Id="rId6" Type="http://schemas.openxmlformats.org/officeDocument/2006/relationships/image" Target="../media/image7.png"/><Relationship Id="rId7"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slide" Target="/ppt/slid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9.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slide" Target="/ppt/slides/slid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4.png"/><Relationship Id="rId4" Type="http://schemas.openxmlformats.org/officeDocument/2006/relationships/image" Target="../media/image7.png"/><Relationship Id="rId5" Type="http://schemas.openxmlformats.org/officeDocument/2006/relationships/slide" Target="/ppt/slides/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3.png"/><Relationship Id="rId4" Type="http://schemas.openxmlformats.org/officeDocument/2006/relationships/image" Target="../media/image7.png"/><Relationship Id="rId5" Type="http://schemas.openxmlformats.org/officeDocument/2006/relationships/slide" Target="/ppt/slides/slide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
          <p:cNvSpPr txBox="1"/>
          <p:nvPr>
            <p:ph type="ctrTitle"/>
          </p:nvPr>
        </p:nvSpPr>
        <p:spPr>
          <a:xfrm>
            <a:off x="3040773" y="799633"/>
            <a:ext cx="5921803" cy="1830027"/>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6000"/>
              <a:buFont typeface="Arial Narrow"/>
              <a:buNone/>
            </a:pPr>
            <a:r>
              <a:rPr lang="fr-CA">
                <a:latin typeface="Arial Narrow"/>
                <a:ea typeface="Arial Narrow"/>
                <a:cs typeface="Arial Narrow"/>
                <a:sym typeface="Arial Narrow"/>
              </a:rPr>
              <a:t>What do all these foods have in common?</a:t>
            </a:r>
            <a:endParaRPr>
              <a:latin typeface="Arial Narrow"/>
              <a:ea typeface="Arial Narrow"/>
              <a:cs typeface="Arial Narrow"/>
              <a:sym typeface="Arial Narrow"/>
            </a:endParaRPr>
          </a:p>
        </p:txBody>
      </p:sp>
      <p:pic>
        <p:nvPicPr>
          <p:cNvPr id="95" name="Google Shape;95;p1"/>
          <p:cNvPicPr preferRelativeResize="0"/>
          <p:nvPr/>
        </p:nvPicPr>
        <p:blipFill rotWithShape="1">
          <a:blip r:embed="rId3">
            <a:alphaModFix/>
          </a:blip>
          <a:srcRect b="0" l="0" r="0" t="0"/>
          <a:stretch/>
        </p:blipFill>
        <p:spPr>
          <a:xfrm>
            <a:off x="8552290" y="-158958"/>
            <a:ext cx="3479800" cy="2609850"/>
          </a:xfrm>
          <a:prstGeom prst="rect">
            <a:avLst/>
          </a:prstGeom>
          <a:noFill/>
          <a:ln>
            <a:noFill/>
          </a:ln>
        </p:spPr>
      </p:pic>
      <p:pic>
        <p:nvPicPr>
          <p:cNvPr id="96" name="Google Shape;96;p1"/>
          <p:cNvPicPr preferRelativeResize="0"/>
          <p:nvPr/>
        </p:nvPicPr>
        <p:blipFill rotWithShape="1">
          <a:blip r:embed="rId4">
            <a:alphaModFix/>
          </a:blip>
          <a:srcRect b="0" l="0" r="0" t="26565"/>
          <a:stretch/>
        </p:blipFill>
        <p:spPr>
          <a:xfrm>
            <a:off x="0" y="4906950"/>
            <a:ext cx="3156559" cy="1738492"/>
          </a:xfrm>
          <a:prstGeom prst="rect">
            <a:avLst/>
          </a:prstGeom>
          <a:noFill/>
          <a:ln>
            <a:noFill/>
          </a:ln>
        </p:spPr>
      </p:pic>
      <p:pic>
        <p:nvPicPr>
          <p:cNvPr id="97" name="Google Shape;97;p1"/>
          <p:cNvPicPr preferRelativeResize="0"/>
          <p:nvPr/>
        </p:nvPicPr>
        <p:blipFill rotWithShape="1">
          <a:blip r:embed="rId5">
            <a:alphaModFix/>
          </a:blip>
          <a:srcRect b="0" l="0" r="0" t="0"/>
          <a:stretch/>
        </p:blipFill>
        <p:spPr>
          <a:xfrm>
            <a:off x="0" y="2043982"/>
            <a:ext cx="3379180" cy="2248691"/>
          </a:xfrm>
          <a:prstGeom prst="rect">
            <a:avLst/>
          </a:prstGeom>
          <a:noFill/>
          <a:ln>
            <a:noFill/>
          </a:ln>
        </p:spPr>
      </p:pic>
      <p:pic>
        <p:nvPicPr>
          <p:cNvPr id="98" name="Google Shape;98;p1"/>
          <p:cNvPicPr preferRelativeResize="0"/>
          <p:nvPr/>
        </p:nvPicPr>
        <p:blipFill rotWithShape="1">
          <a:blip r:embed="rId6">
            <a:alphaModFix/>
          </a:blip>
          <a:srcRect b="0" l="0" r="0" t="0"/>
          <a:stretch/>
        </p:blipFill>
        <p:spPr>
          <a:xfrm>
            <a:off x="8076141" y="1942021"/>
            <a:ext cx="4258733" cy="2835929"/>
          </a:xfrm>
          <a:prstGeom prst="rect">
            <a:avLst/>
          </a:prstGeom>
          <a:noFill/>
          <a:ln>
            <a:noFill/>
          </a:ln>
        </p:spPr>
      </p:pic>
      <p:pic>
        <p:nvPicPr>
          <p:cNvPr id="99" name="Google Shape;99;p1"/>
          <p:cNvPicPr preferRelativeResize="0"/>
          <p:nvPr/>
        </p:nvPicPr>
        <p:blipFill rotWithShape="1">
          <a:blip r:embed="rId7">
            <a:alphaModFix/>
          </a:blip>
          <a:srcRect b="0" l="0" r="0" t="0"/>
          <a:stretch/>
        </p:blipFill>
        <p:spPr>
          <a:xfrm>
            <a:off x="410286" y="139360"/>
            <a:ext cx="2558608" cy="1761951"/>
          </a:xfrm>
          <a:prstGeom prst="rect">
            <a:avLst/>
          </a:prstGeom>
          <a:noFill/>
          <a:ln>
            <a:noFill/>
          </a:ln>
        </p:spPr>
      </p:pic>
      <p:pic>
        <p:nvPicPr>
          <p:cNvPr id="100" name="Google Shape;100;p1"/>
          <p:cNvPicPr preferRelativeResize="0"/>
          <p:nvPr/>
        </p:nvPicPr>
        <p:blipFill rotWithShape="1">
          <a:blip r:embed="rId8">
            <a:alphaModFix/>
          </a:blip>
          <a:srcRect b="0" l="0" r="0" t="0"/>
          <a:stretch/>
        </p:blipFill>
        <p:spPr>
          <a:xfrm>
            <a:off x="9108988" y="4445704"/>
            <a:ext cx="3083012" cy="2309283"/>
          </a:xfrm>
          <a:prstGeom prst="rect">
            <a:avLst/>
          </a:prstGeom>
          <a:noFill/>
          <a:ln>
            <a:noFill/>
          </a:ln>
        </p:spPr>
      </p:pic>
      <p:pic>
        <p:nvPicPr>
          <p:cNvPr id="101" name="Google Shape;101;p1"/>
          <p:cNvPicPr preferRelativeResize="0"/>
          <p:nvPr/>
        </p:nvPicPr>
        <p:blipFill rotWithShape="1">
          <a:blip r:embed="rId9">
            <a:alphaModFix/>
          </a:blip>
          <a:srcRect b="0" l="0" r="0" t="0"/>
          <a:stretch/>
        </p:blipFill>
        <p:spPr>
          <a:xfrm>
            <a:off x="3532033" y="3680150"/>
            <a:ext cx="4795088" cy="3177404"/>
          </a:xfrm>
          <a:prstGeom prst="rect">
            <a:avLst/>
          </a:prstGeom>
          <a:noFill/>
          <a:ln>
            <a:noFill/>
          </a:ln>
        </p:spPr>
      </p:pic>
      <p:sp>
        <p:nvSpPr>
          <p:cNvPr id="102" name="Google Shape;102;p1"/>
          <p:cNvSpPr txBox="1"/>
          <p:nvPr/>
        </p:nvSpPr>
        <p:spPr>
          <a:xfrm>
            <a:off x="4059439" y="2622984"/>
            <a:ext cx="3659173" cy="1090685"/>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6000"/>
              <a:buFont typeface="Arial Narrow"/>
              <a:buNone/>
            </a:pPr>
            <a:r>
              <a:rPr b="0" i="0" lang="fr-CA" sz="6000" u="none" cap="none" strike="noStrike">
                <a:solidFill>
                  <a:schemeClr val="dk1"/>
                </a:solidFill>
                <a:latin typeface="Arial Narrow"/>
                <a:ea typeface="Arial Narrow"/>
                <a:cs typeface="Arial Narrow"/>
                <a:sym typeface="Arial Narrow"/>
              </a:rPr>
              <a:t>Cheese!</a:t>
            </a:r>
            <a:endParaRPr b="0" i="0" sz="6000" u="none" cap="none" strike="noStrike">
              <a:solidFill>
                <a:schemeClr val="dk1"/>
              </a:solidFill>
              <a:latin typeface="Arial Narrow"/>
              <a:ea typeface="Arial Narrow"/>
              <a:cs typeface="Arial Narrow"/>
              <a:sym typeface="Arial Narrow"/>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
                                        </p:tgtEl>
                                        <p:attrNameLst>
                                          <p:attrName>style.visibility</p:attrName>
                                        </p:attrNameLst>
                                      </p:cBhvr>
                                      <p:to>
                                        <p:strVal val="visible"/>
                                      </p:to>
                                    </p:set>
                                    <p:animEffect filter="fade" transition="in">
                                      <p:cBhvr>
                                        <p:cTn dur="1000"/>
                                        <p:tgtEl>
                                          <p:spTgt spid="1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10"/>
          <p:cNvSpPr/>
          <p:nvPr/>
        </p:nvSpPr>
        <p:spPr>
          <a:xfrm>
            <a:off x="183172" y="-40346"/>
            <a:ext cx="11749453" cy="101562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0"/>
              <a:buFont typeface="Arial"/>
              <a:buNone/>
            </a:pPr>
            <a:r>
              <a:rPr b="0" i="0" lang="fr-CA" sz="6000" u="none" cap="none" strike="noStrike">
                <a:solidFill>
                  <a:schemeClr val="dk1"/>
                </a:solidFill>
                <a:latin typeface="Arial Narrow"/>
                <a:ea typeface="Arial Narrow"/>
                <a:cs typeface="Arial Narrow"/>
                <a:sym typeface="Arial Narrow"/>
              </a:rPr>
              <a:t>The three ingredients in all cheeses.</a:t>
            </a:r>
            <a:endParaRPr b="0" i="0" sz="6000" u="none" cap="none" strike="noStrike">
              <a:solidFill>
                <a:schemeClr val="dk1"/>
              </a:solidFill>
              <a:latin typeface="Arial Narrow"/>
              <a:ea typeface="Arial Narrow"/>
              <a:cs typeface="Arial Narrow"/>
              <a:sym typeface="Arial Narrow"/>
            </a:endParaRPr>
          </a:p>
        </p:txBody>
      </p:sp>
      <p:sp>
        <p:nvSpPr>
          <p:cNvPr id="213" name="Google Shape;213;p10"/>
          <p:cNvSpPr txBox="1"/>
          <p:nvPr/>
        </p:nvSpPr>
        <p:spPr>
          <a:xfrm>
            <a:off x="1015509" y="2379832"/>
            <a:ext cx="2197591"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1" i="0" lang="fr-CA" sz="4400" u="none" cap="none" strike="noStrike">
                <a:solidFill>
                  <a:schemeClr val="dk1"/>
                </a:solidFill>
                <a:latin typeface="Arial Narrow"/>
                <a:ea typeface="Arial Narrow"/>
                <a:cs typeface="Arial Narrow"/>
                <a:sym typeface="Arial Narrow"/>
              </a:rPr>
              <a:t>Cheese</a:t>
            </a:r>
            <a:endParaRPr b="1" i="0" sz="4400" u="none" cap="none" strike="noStrike">
              <a:solidFill>
                <a:schemeClr val="dk1"/>
              </a:solidFill>
              <a:latin typeface="Arial Narrow"/>
              <a:ea typeface="Arial Narrow"/>
              <a:cs typeface="Arial Narrow"/>
              <a:sym typeface="Arial Narrow"/>
            </a:endParaRPr>
          </a:p>
        </p:txBody>
      </p:sp>
      <p:sp>
        <p:nvSpPr>
          <p:cNvPr id="214" name="Google Shape;214;p10"/>
          <p:cNvSpPr txBox="1"/>
          <p:nvPr/>
        </p:nvSpPr>
        <p:spPr>
          <a:xfrm>
            <a:off x="1015509" y="4800413"/>
            <a:ext cx="3734291"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1" i="0" lang="fr-CA" sz="4400" u="none" cap="none" strike="noStrike">
                <a:solidFill>
                  <a:schemeClr val="dk1"/>
                </a:solidFill>
                <a:latin typeface="Arial Narrow"/>
                <a:ea typeface="Arial Narrow"/>
                <a:cs typeface="Arial Narrow"/>
                <a:sym typeface="Arial Narrow"/>
              </a:rPr>
              <a:t>Salt</a:t>
            </a:r>
            <a:endParaRPr b="1" i="0" sz="4400" u="none" cap="none" strike="noStrike">
              <a:solidFill>
                <a:schemeClr val="dk1"/>
              </a:solidFill>
              <a:latin typeface="Arial Narrow"/>
              <a:ea typeface="Arial Narrow"/>
              <a:cs typeface="Arial Narrow"/>
              <a:sym typeface="Arial Narrow"/>
            </a:endParaRPr>
          </a:p>
        </p:txBody>
      </p:sp>
      <p:grpSp>
        <p:nvGrpSpPr>
          <p:cNvPr id="215" name="Google Shape;215;p10"/>
          <p:cNvGrpSpPr/>
          <p:nvPr/>
        </p:nvGrpSpPr>
        <p:grpSpPr>
          <a:xfrm>
            <a:off x="8933818" y="5337242"/>
            <a:ext cx="3334527" cy="1520757"/>
            <a:chOff x="198120" y="4556760"/>
            <a:chExt cx="3977640" cy="2011680"/>
          </a:xfrm>
        </p:grpSpPr>
        <p:pic>
          <p:nvPicPr>
            <p:cNvPr id="216" name="Google Shape;216;p10"/>
            <p:cNvPicPr preferRelativeResize="0"/>
            <p:nvPr/>
          </p:nvPicPr>
          <p:blipFill rotWithShape="1">
            <a:blip r:embed="rId3">
              <a:alphaModFix/>
            </a:blip>
            <a:srcRect b="13881" l="7877" r="5120" t="20119"/>
            <a:stretch/>
          </p:blipFill>
          <p:spPr>
            <a:xfrm>
              <a:off x="198120" y="4556760"/>
              <a:ext cx="3977640" cy="2011680"/>
            </a:xfrm>
            <a:prstGeom prst="rect">
              <a:avLst/>
            </a:prstGeom>
            <a:noFill/>
            <a:ln>
              <a:noFill/>
            </a:ln>
          </p:spPr>
        </p:pic>
        <p:sp>
          <p:nvSpPr>
            <p:cNvPr id="217" name="Google Shape;217;p10"/>
            <p:cNvSpPr/>
            <p:nvPr/>
          </p:nvSpPr>
          <p:spPr>
            <a:xfrm>
              <a:off x="1419363" y="4991100"/>
              <a:ext cx="2269987" cy="425450"/>
            </a:xfrm>
            <a:prstGeom prst="roundRect">
              <a:avLst>
                <a:gd fmla="val 16667" name="adj"/>
              </a:avLst>
            </a:prstGeom>
            <a:solidFill>
              <a:srgbClr val="D6D6D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fr-CA" sz="2800" u="sng" cap="none" strike="noStrike">
                  <a:solidFill>
                    <a:schemeClr val="dk1"/>
                  </a:solidFill>
                  <a:latin typeface="Kaushan Script"/>
                  <a:ea typeface="Kaushan Script"/>
                  <a:cs typeface="Kaushan Script"/>
                  <a:sym typeface="Kaushan Script"/>
                  <a:hlinkClick action="ppaction://hlinksldjump" r:id="rId4">
                    <a:extLst>
                      <a:ext uri="{A12FA001-AC4F-418D-AE19-62706E023703}">
                        <ahyp:hlinkClr val="tx"/>
                      </a:ext>
                    </a:extLst>
                  </a:hlinkClick>
                </a:rPr>
                <a:t>Back</a:t>
              </a:r>
              <a:endParaRPr b="0" i="0" sz="2800" u="none" cap="none" strike="noStrike">
                <a:solidFill>
                  <a:schemeClr val="dk1"/>
                </a:solidFill>
                <a:latin typeface="Kaushan Script"/>
                <a:ea typeface="Kaushan Script"/>
                <a:cs typeface="Kaushan Script"/>
                <a:sym typeface="Kaushan Script"/>
              </a:endParaRPr>
            </a:p>
          </p:txBody>
        </p:sp>
      </p:grpSp>
      <p:sp>
        <p:nvSpPr>
          <p:cNvPr id="218" name="Google Shape;218;p10"/>
          <p:cNvSpPr txBox="1"/>
          <p:nvPr/>
        </p:nvSpPr>
        <p:spPr>
          <a:xfrm>
            <a:off x="1015509" y="3601081"/>
            <a:ext cx="3734291"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1" i="0" lang="fr-CA" sz="4400" u="none" cap="none" strike="noStrike">
                <a:solidFill>
                  <a:schemeClr val="dk1"/>
                </a:solidFill>
                <a:latin typeface="Arial Narrow"/>
                <a:ea typeface="Arial Narrow"/>
                <a:cs typeface="Arial Narrow"/>
                <a:sym typeface="Arial Narrow"/>
              </a:rPr>
              <a:t>Rennet</a:t>
            </a:r>
            <a:endParaRPr b="1" i="0" sz="4400" u="none" cap="none" strike="noStrike">
              <a:solidFill>
                <a:schemeClr val="dk1"/>
              </a:solidFill>
              <a:latin typeface="Arial Narrow"/>
              <a:ea typeface="Arial Narrow"/>
              <a:cs typeface="Arial Narrow"/>
              <a:sym typeface="Arial Narrow"/>
            </a:endParaRPr>
          </a:p>
        </p:txBody>
      </p:sp>
      <p:pic>
        <p:nvPicPr>
          <p:cNvPr id="219" name="Google Shape;219;p10"/>
          <p:cNvPicPr preferRelativeResize="0"/>
          <p:nvPr/>
        </p:nvPicPr>
        <p:blipFill rotWithShape="1">
          <a:blip r:embed="rId5">
            <a:alphaModFix/>
          </a:blip>
          <a:srcRect b="0" l="0" r="0" t="0"/>
          <a:stretch/>
        </p:blipFill>
        <p:spPr>
          <a:xfrm>
            <a:off x="4171837" y="1060933"/>
            <a:ext cx="1505744" cy="2637798"/>
          </a:xfrm>
          <a:prstGeom prst="roundRect">
            <a:avLst>
              <a:gd fmla="val 8594" name="adj"/>
            </a:avLst>
          </a:prstGeom>
          <a:solidFill>
            <a:srgbClr val="ECECEC"/>
          </a:solidFill>
          <a:ln>
            <a:noFill/>
          </a:ln>
          <a:effectLst>
            <a:reflection blurRad="0" dir="5400000" dist="5000" endA="0" endPos="28000" fadeDir="5400000" kx="0" rotWithShape="0" algn="bl" stA="38000" stPos="0" sy="-100000" ky="0"/>
          </a:effectLst>
        </p:spPr>
      </p:pic>
      <p:pic>
        <p:nvPicPr>
          <p:cNvPr id="220" name="Google Shape;220;p10"/>
          <p:cNvPicPr preferRelativeResize="0"/>
          <p:nvPr/>
        </p:nvPicPr>
        <p:blipFill rotWithShape="1">
          <a:blip r:embed="rId6">
            <a:alphaModFix/>
          </a:blip>
          <a:srcRect b="0" l="0" r="19035" t="0"/>
          <a:stretch/>
        </p:blipFill>
        <p:spPr>
          <a:xfrm>
            <a:off x="3978771" y="4525911"/>
            <a:ext cx="2509987" cy="2066739"/>
          </a:xfrm>
          <a:prstGeom prst="roundRect">
            <a:avLst>
              <a:gd fmla="val 8594" name="adj"/>
            </a:avLst>
          </a:prstGeom>
          <a:solidFill>
            <a:srgbClr val="ECECEC"/>
          </a:solidFill>
          <a:ln>
            <a:noFill/>
          </a:ln>
          <a:effectLst>
            <a:reflection blurRad="0" dir="5400000" dist="5000" endA="0" endPos="28000" fadeDir="5400000" kx="0" rotWithShape="0" algn="bl" stA="38000" stPos="0" sy="-100000" ky="0"/>
          </a:effectLst>
        </p:spPr>
      </p:pic>
      <p:pic>
        <p:nvPicPr>
          <p:cNvPr id="221" name="Google Shape;221;p10"/>
          <p:cNvPicPr preferRelativeResize="0"/>
          <p:nvPr/>
        </p:nvPicPr>
        <p:blipFill rotWithShape="1">
          <a:blip r:embed="rId7">
            <a:alphaModFix/>
          </a:blip>
          <a:srcRect b="0" l="32310" r="12814" t="0"/>
          <a:stretch/>
        </p:blipFill>
        <p:spPr>
          <a:xfrm>
            <a:off x="7404965" y="2381893"/>
            <a:ext cx="1981200" cy="2408199"/>
          </a:xfrm>
          <a:prstGeom prst="roundRect">
            <a:avLst>
              <a:gd fmla="val 8594" name="adj"/>
            </a:avLst>
          </a:prstGeom>
          <a:solidFill>
            <a:srgbClr val="ECECEC"/>
          </a:solidFill>
          <a:ln>
            <a:noFill/>
          </a:ln>
          <a:effectLst>
            <a:reflection blurRad="0" dir="5400000" dist="5000" endA="0" endPos="28000" fadeDir="5400000" kx="0" rotWithShape="0" algn="bl" stA="38000" stPos="0" sy="-100000" ky="0"/>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3"/>
                                        </p:tgtEl>
                                        <p:attrNameLst>
                                          <p:attrName>style.visibility</p:attrName>
                                        </p:attrNameLst>
                                      </p:cBhvr>
                                      <p:to>
                                        <p:strVal val="visible"/>
                                      </p:to>
                                    </p:set>
                                    <p:animEffect filter="fade" transition="in">
                                      <p:cBhvr>
                                        <p:cTn dur="500"/>
                                        <p:tgtEl>
                                          <p:spTgt spid="213"/>
                                        </p:tgtEl>
                                      </p:cBhvr>
                                    </p:animEffect>
                                  </p:childTnLst>
                                </p:cTn>
                              </p:par>
                              <p:par>
                                <p:cTn fill="hold" nodeType="withEffect" presetClass="entr" presetID="10" presetSubtype="0">
                                  <p:stCondLst>
                                    <p:cond delay="0"/>
                                  </p:stCondLst>
                                  <p:childTnLst>
                                    <p:set>
                                      <p:cBhvr>
                                        <p:cTn dur="1" fill="hold">
                                          <p:stCondLst>
                                            <p:cond delay="0"/>
                                          </p:stCondLst>
                                        </p:cTn>
                                        <p:tgtEl>
                                          <p:spTgt spid="219"/>
                                        </p:tgtEl>
                                        <p:attrNameLst>
                                          <p:attrName>style.visibility</p:attrName>
                                        </p:attrNameLst>
                                      </p:cBhvr>
                                      <p:to>
                                        <p:strVal val="visible"/>
                                      </p:to>
                                    </p:set>
                                    <p:animEffect filter="fade" transition="in">
                                      <p:cBhvr>
                                        <p:cTn dur="1000"/>
                                        <p:tgtEl>
                                          <p:spTgt spid="21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18"/>
                                        </p:tgtEl>
                                        <p:attrNameLst>
                                          <p:attrName>style.visibility</p:attrName>
                                        </p:attrNameLst>
                                      </p:cBhvr>
                                      <p:to>
                                        <p:strVal val="visible"/>
                                      </p:to>
                                    </p:set>
                                    <p:animEffect filter="fade" transition="in">
                                      <p:cBhvr>
                                        <p:cTn dur="500"/>
                                        <p:tgtEl>
                                          <p:spTgt spid="218"/>
                                        </p:tgtEl>
                                      </p:cBhvr>
                                    </p:animEffect>
                                  </p:childTnLst>
                                </p:cTn>
                              </p:par>
                              <p:par>
                                <p:cTn fill="hold" nodeType="withEffect" presetClass="entr" presetID="10" presetSubtype="0">
                                  <p:stCondLst>
                                    <p:cond delay="0"/>
                                  </p:stCondLst>
                                  <p:childTnLst>
                                    <p:set>
                                      <p:cBhvr>
                                        <p:cTn dur="1" fill="hold">
                                          <p:stCondLst>
                                            <p:cond delay="0"/>
                                          </p:stCondLst>
                                        </p:cTn>
                                        <p:tgtEl>
                                          <p:spTgt spid="221"/>
                                        </p:tgtEl>
                                        <p:attrNameLst>
                                          <p:attrName>style.visibility</p:attrName>
                                        </p:attrNameLst>
                                      </p:cBhvr>
                                      <p:to>
                                        <p:strVal val="visible"/>
                                      </p:to>
                                    </p:set>
                                    <p:animEffect filter="fade" transition="in">
                                      <p:cBhvr>
                                        <p:cTn dur="1000"/>
                                        <p:tgtEl>
                                          <p:spTgt spid="221"/>
                                        </p:tgtEl>
                                      </p:cBhvr>
                                    </p:animEffect>
                                  </p:childTnLst>
                                </p:cTn>
                              </p:par>
                              <p:par>
                                <p:cTn fill="hold" nodeType="withEffect" presetClass="entr" presetID="10" presetSubtype="0">
                                  <p:stCondLst>
                                    <p:cond delay="0"/>
                                  </p:stCondLst>
                                  <p:childTnLst>
                                    <p:set>
                                      <p:cBhvr>
                                        <p:cTn dur="1" fill="hold">
                                          <p:stCondLst>
                                            <p:cond delay="0"/>
                                          </p:stCondLst>
                                        </p:cTn>
                                        <p:tgtEl>
                                          <p:spTgt spid="214"/>
                                        </p:tgtEl>
                                        <p:attrNameLst>
                                          <p:attrName>style.visibility</p:attrName>
                                        </p:attrNameLst>
                                      </p:cBhvr>
                                      <p:to>
                                        <p:strVal val="visible"/>
                                      </p:to>
                                    </p:set>
                                    <p:animEffect filter="fade" transition="in">
                                      <p:cBhvr>
                                        <p:cTn dur="500"/>
                                        <p:tgtEl>
                                          <p:spTgt spid="214"/>
                                        </p:tgtEl>
                                      </p:cBhvr>
                                    </p:animEffect>
                                  </p:childTnLst>
                                </p:cTn>
                              </p:par>
                              <p:par>
                                <p:cTn fill="hold" nodeType="withEffect" presetClass="entr" presetID="10" presetSubtype="0">
                                  <p:stCondLst>
                                    <p:cond delay="0"/>
                                  </p:stCondLst>
                                  <p:childTnLst>
                                    <p:set>
                                      <p:cBhvr>
                                        <p:cTn dur="1" fill="hold">
                                          <p:stCondLst>
                                            <p:cond delay="0"/>
                                          </p:stCondLst>
                                        </p:cTn>
                                        <p:tgtEl>
                                          <p:spTgt spid="220"/>
                                        </p:tgtEl>
                                        <p:attrNameLst>
                                          <p:attrName>style.visibility</p:attrName>
                                        </p:attrNameLst>
                                      </p:cBhvr>
                                      <p:to>
                                        <p:strVal val="visible"/>
                                      </p:to>
                                    </p:set>
                                    <p:animEffect filter="fade" transition="in">
                                      <p:cBhvr>
                                        <p:cTn dur="1000"/>
                                        <p:tgtEl>
                                          <p:spTgt spid="220"/>
                                        </p:tgtEl>
                                      </p:cBhvr>
                                    </p:animEffect>
                                  </p:childTnLst>
                                </p:cTn>
                              </p:par>
                            </p:childTnLst>
                          </p:cTn>
                        </p:par>
                        <p:par>
                          <p:cTn fill="hold">
                            <p:stCondLst>
                              <p:cond delay="2000"/>
                            </p:stCondLst>
                            <p:childTnLst>
                              <p:par>
                                <p:cTn fill="hold" nodeType="afterEffect" presetClass="entr" presetID="1" presetSubtype="0">
                                  <p:stCondLst>
                                    <p:cond delay="0"/>
                                  </p:stCondLst>
                                  <p:childTnLst>
                                    <p:set>
                                      <p:cBhvr>
                                        <p:cTn dur="1" fill="hold">
                                          <p:stCondLst>
                                            <p:cond delay="0"/>
                                          </p:stCondLst>
                                        </p:cTn>
                                        <p:tgtEl>
                                          <p:spTgt spid="21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11"/>
          <p:cNvSpPr/>
          <p:nvPr/>
        </p:nvSpPr>
        <p:spPr>
          <a:xfrm>
            <a:off x="183172" y="-40346"/>
            <a:ext cx="11749453" cy="19389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0"/>
              <a:buFont typeface="Arial"/>
              <a:buNone/>
            </a:pPr>
            <a:r>
              <a:rPr b="0" i="0" lang="fr-CA" sz="6000" u="none" cap="none" strike="noStrike">
                <a:solidFill>
                  <a:schemeClr val="dk1"/>
                </a:solidFill>
                <a:latin typeface="Arial Narrow"/>
                <a:ea typeface="Arial Narrow"/>
                <a:cs typeface="Arial Narrow"/>
                <a:sym typeface="Arial Narrow"/>
              </a:rPr>
              <a:t>One of the methods used to eliminate milk bacteria.  </a:t>
            </a:r>
            <a:endParaRPr b="0" i="0" sz="6000" u="none" cap="none" strike="noStrike">
              <a:solidFill>
                <a:schemeClr val="dk1"/>
              </a:solidFill>
              <a:latin typeface="Arial Narrow"/>
              <a:ea typeface="Arial Narrow"/>
              <a:cs typeface="Arial Narrow"/>
              <a:sym typeface="Arial Narrow"/>
            </a:endParaRPr>
          </a:p>
        </p:txBody>
      </p:sp>
      <p:sp>
        <p:nvSpPr>
          <p:cNvPr id="228" name="Google Shape;228;p11"/>
          <p:cNvSpPr txBox="1"/>
          <p:nvPr/>
        </p:nvSpPr>
        <p:spPr>
          <a:xfrm>
            <a:off x="1015509" y="2463782"/>
            <a:ext cx="4547091"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1" i="0" lang="fr-CA" sz="4400" u="none" cap="none" strike="noStrike">
                <a:solidFill>
                  <a:schemeClr val="dk1"/>
                </a:solidFill>
                <a:latin typeface="Arial Narrow"/>
                <a:ea typeface="Arial Narrow"/>
                <a:cs typeface="Arial Narrow"/>
                <a:sym typeface="Arial Narrow"/>
              </a:rPr>
              <a:t>Pasteurization</a:t>
            </a:r>
            <a:endParaRPr b="1" i="0" sz="4400" u="none" cap="none" strike="noStrike">
              <a:solidFill>
                <a:schemeClr val="dk1"/>
              </a:solidFill>
              <a:latin typeface="Arial Narrow"/>
              <a:ea typeface="Arial Narrow"/>
              <a:cs typeface="Arial Narrow"/>
              <a:sym typeface="Arial Narrow"/>
            </a:endParaRPr>
          </a:p>
        </p:txBody>
      </p:sp>
      <p:grpSp>
        <p:nvGrpSpPr>
          <p:cNvPr id="229" name="Google Shape;229;p11"/>
          <p:cNvGrpSpPr/>
          <p:nvPr/>
        </p:nvGrpSpPr>
        <p:grpSpPr>
          <a:xfrm>
            <a:off x="8933818" y="5337242"/>
            <a:ext cx="3334527" cy="1520757"/>
            <a:chOff x="198120" y="4556760"/>
            <a:chExt cx="3977640" cy="2011680"/>
          </a:xfrm>
        </p:grpSpPr>
        <p:pic>
          <p:nvPicPr>
            <p:cNvPr id="230" name="Google Shape;230;p11"/>
            <p:cNvPicPr preferRelativeResize="0"/>
            <p:nvPr/>
          </p:nvPicPr>
          <p:blipFill rotWithShape="1">
            <a:blip r:embed="rId3">
              <a:alphaModFix/>
            </a:blip>
            <a:srcRect b="13881" l="7877" r="5120" t="20119"/>
            <a:stretch/>
          </p:blipFill>
          <p:spPr>
            <a:xfrm>
              <a:off x="198120" y="4556760"/>
              <a:ext cx="3977640" cy="2011680"/>
            </a:xfrm>
            <a:prstGeom prst="rect">
              <a:avLst/>
            </a:prstGeom>
            <a:noFill/>
            <a:ln>
              <a:noFill/>
            </a:ln>
          </p:spPr>
        </p:pic>
        <p:sp>
          <p:nvSpPr>
            <p:cNvPr id="231" name="Google Shape;231;p11"/>
            <p:cNvSpPr/>
            <p:nvPr/>
          </p:nvSpPr>
          <p:spPr>
            <a:xfrm>
              <a:off x="1419363" y="4991100"/>
              <a:ext cx="2269987" cy="425450"/>
            </a:xfrm>
            <a:prstGeom prst="roundRect">
              <a:avLst>
                <a:gd fmla="val 16667" name="adj"/>
              </a:avLst>
            </a:prstGeom>
            <a:solidFill>
              <a:srgbClr val="D6D6D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fr-CA" sz="2800" u="sng" cap="none" strike="noStrike">
                  <a:solidFill>
                    <a:schemeClr val="dk1"/>
                  </a:solidFill>
                  <a:latin typeface="Kaushan Script"/>
                  <a:ea typeface="Kaushan Script"/>
                  <a:cs typeface="Kaushan Script"/>
                  <a:sym typeface="Kaushan Script"/>
                  <a:hlinkClick action="ppaction://hlinksldjump" r:id="rId4">
                    <a:extLst>
                      <a:ext uri="{A12FA001-AC4F-418D-AE19-62706E023703}">
                        <ahyp:hlinkClr val="tx"/>
                      </a:ext>
                    </a:extLst>
                  </a:hlinkClick>
                </a:rPr>
                <a:t>Back</a:t>
              </a:r>
              <a:endParaRPr b="0" i="0" sz="2800" u="none" cap="none" strike="noStrike">
                <a:solidFill>
                  <a:schemeClr val="dk1"/>
                </a:solidFill>
                <a:latin typeface="Kaushan Script"/>
                <a:ea typeface="Kaushan Script"/>
                <a:cs typeface="Kaushan Script"/>
                <a:sym typeface="Kaushan Script"/>
              </a:endParaRPr>
            </a:p>
          </p:txBody>
        </p:sp>
      </p:grpSp>
      <p:sp>
        <p:nvSpPr>
          <p:cNvPr id="232" name="Google Shape;232;p11"/>
          <p:cNvSpPr txBox="1"/>
          <p:nvPr/>
        </p:nvSpPr>
        <p:spPr>
          <a:xfrm>
            <a:off x="1015509" y="3855081"/>
            <a:ext cx="3734291"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1" i="0" lang="fr-CA" sz="4400" u="none" cap="none" strike="noStrike">
                <a:solidFill>
                  <a:schemeClr val="dk1"/>
                </a:solidFill>
                <a:latin typeface="Arial Narrow"/>
                <a:ea typeface="Arial Narrow"/>
                <a:cs typeface="Arial Narrow"/>
                <a:sym typeface="Arial Narrow"/>
              </a:rPr>
              <a:t>Thermization</a:t>
            </a:r>
            <a:endParaRPr b="1" i="0" sz="4400" u="none" cap="none" strike="noStrike">
              <a:solidFill>
                <a:schemeClr val="dk1"/>
              </a:solidFill>
              <a:latin typeface="Arial Narrow"/>
              <a:ea typeface="Arial Narrow"/>
              <a:cs typeface="Arial Narrow"/>
              <a:sym typeface="Arial Narrow"/>
            </a:endParaRPr>
          </a:p>
        </p:txBody>
      </p:sp>
      <p:pic>
        <p:nvPicPr>
          <p:cNvPr id="233" name="Google Shape;233;p11"/>
          <p:cNvPicPr preferRelativeResize="0"/>
          <p:nvPr/>
        </p:nvPicPr>
        <p:blipFill rotWithShape="1">
          <a:blip r:embed="rId5">
            <a:alphaModFix/>
          </a:blip>
          <a:srcRect b="0" l="0" r="0" t="0"/>
          <a:stretch/>
        </p:blipFill>
        <p:spPr>
          <a:xfrm>
            <a:off x="5562600" y="2162791"/>
            <a:ext cx="2301282" cy="1875809"/>
          </a:xfrm>
          <a:prstGeom prst="roundRect">
            <a:avLst>
              <a:gd fmla="val 8594" name="adj"/>
            </a:avLst>
          </a:prstGeom>
          <a:solidFill>
            <a:srgbClr val="ECECEC"/>
          </a:solidFill>
          <a:ln>
            <a:noFill/>
          </a:ln>
          <a:effectLst>
            <a:reflection blurRad="0" dir="5400000" dist="5000" endA="0" endPos="28000" fadeDir="5400000" kx="0" rotWithShape="0" algn="bl" stA="38000" stPos="0" sy="-100000" ky="0"/>
          </a:effectLst>
        </p:spPr>
      </p:pic>
      <p:pic>
        <p:nvPicPr>
          <p:cNvPr id="234" name="Google Shape;234;p11"/>
          <p:cNvPicPr preferRelativeResize="0"/>
          <p:nvPr/>
        </p:nvPicPr>
        <p:blipFill rotWithShape="1">
          <a:blip r:embed="rId6">
            <a:alphaModFix/>
          </a:blip>
          <a:srcRect b="0" l="0" r="0" t="0"/>
          <a:stretch/>
        </p:blipFill>
        <p:spPr>
          <a:xfrm>
            <a:off x="4749800" y="4360929"/>
            <a:ext cx="2603500" cy="1952625"/>
          </a:xfrm>
          <a:prstGeom prst="roundRect">
            <a:avLst>
              <a:gd fmla="val 8594" name="adj"/>
            </a:avLst>
          </a:prstGeom>
          <a:solidFill>
            <a:srgbClr val="ECECEC"/>
          </a:solidFill>
          <a:ln>
            <a:noFill/>
          </a:ln>
          <a:effectLst>
            <a:reflection blurRad="0" dir="5400000" dist="5000" endA="0" endPos="28000" fadeDir="5400000" kx="0" rotWithShape="0" algn="bl" stA="38000" stPos="0" sy="-100000" ky="0"/>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
                                        </p:tgtEl>
                                        <p:attrNameLst>
                                          <p:attrName>style.visibility</p:attrName>
                                        </p:attrNameLst>
                                      </p:cBhvr>
                                      <p:to>
                                        <p:strVal val="visible"/>
                                      </p:to>
                                    </p:set>
                                    <p:animEffect filter="fade" transition="in">
                                      <p:cBhvr>
                                        <p:cTn dur="500"/>
                                        <p:tgtEl>
                                          <p:spTgt spid="228"/>
                                        </p:tgtEl>
                                      </p:cBhvr>
                                    </p:animEffect>
                                  </p:childTnLst>
                                </p:cTn>
                              </p:par>
                              <p:par>
                                <p:cTn fill="hold" nodeType="withEffect" presetClass="entr" presetID="10" presetSubtype="0">
                                  <p:stCondLst>
                                    <p:cond delay="0"/>
                                  </p:stCondLst>
                                  <p:childTnLst>
                                    <p:set>
                                      <p:cBhvr>
                                        <p:cTn dur="1" fill="hold">
                                          <p:stCondLst>
                                            <p:cond delay="0"/>
                                          </p:stCondLst>
                                        </p:cTn>
                                        <p:tgtEl>
                                          <p:spTgt spid="233"/>
                                        </p:tgtEl>
                                        <p:attrNameLst>
                                          <p:attrName>style.visibility</p:attrName>
                                        </p:attrNameLst>
                                      </p:cBhvr>
                                      <p:to>
                                        <p:strVal val="visible"/>
                                      </p:to>
                                    </p:set>
                                    <p:animEffect filter="fade" transition="in">
                                      <p:cBhvr>
                                        <p:cTn dur="2000"/>
                                        <p:tgtEl>
                                          <p:spTgt spid="233"/>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32"/>
                                        </p:tgtEl>
                                        <p:attrNameLst>
                                          <p:attrName>style.visibility</p:attrName>
                                        </p:attrNameLst>
                                      </p:cBhvr>
                                      <p:to>
                                        <p:strVal val="visible"/>
                                      </p:to>
                                    </p:set>
                                    <p:animEffect filter="fade" transition="in">
                                      <p:cBhvr>
                                        <p:cTn dur="500"/>
                                        <p:tgtEl>
                                          <p:spTgt spid="232"/>
                                        </p:tgtEl>
                                      </p:cBhvr>
                                    </p:animEffect>
                                  </p:childTnLst>
                                </p:cTn>
                              </p:par>
                              <p:par>
                                <p:cTn fill="hold" nodeType="withEffect" presetClass="entr" presetID="10" presetSubtype="0">
                                  <p:stCondLst>
                                    <p:cond delay="0"/>
                                  </p:stCondLst>
                                  <p:childTnLst>
                                    <p:set>
                                      <p:cBhvr>
                                        <p:cTn dur="1" fill="hold">
                                          <p:stCondLst>
                                            <p:cond delay="0"/>
                                          </p:stCondLst>
                                        </p:cTn>
                                        <p:tgtEl>
                                          <p:spTgt spid="234"/>
                                        </p:tgtEl>
                                        <p:attrNameLst>
                                          <p:attrName>style.visibility</p:attrName>
                                        </p:attrNameLst>
                                      </p:cBhvr>
                                      <p:to>
                                        <p:strVal val="visible"/>
                                      </p:to>
                                    </p:set>
                                    <p:animEffect filter="fade" transition="in">
                                      <p:cBhvr>
                                        <p:cTn dur="2000"/>
                                        <p:tgtEl>
                                          <p:spTgt spid="234"/>
                                        </p:tgtEl>
                                      </p:cBhvr>
                                    </p:animEffect>
                                  </p:childTnLst>
                                </p:cTn>
                              </p:par>
                            </p:childTnLst>
                          </p:cTn>
                        </p:par>
                        <p:par>
                          <p:cTn fill="hold">
                            <p:stCondLst>
                              <p:cond delay="4000"/>
                            </p:stCondLst>
                            <p:childTnLst>
                              <p:par>
                                <p:cTn fill="hold" nodeType="afterEffect" presetClass="entr" presetID="1" presetSubtype="0">
                                  <p:stCondLst>
                                    <p:cond delay="0"/>
                                  </p:stCondLst>
                                  <p:childTnLst>
                                    <p:set>
                                      <p:cBhvr>
                                        <p:cTn dur="1" fill="hold">
                                          <p:stCondLst>
                                            <p:cond delay="0"/>
                                          </p:stCondLst>
                                        </p:cTn>
                                        <p:tgtEl>
                                          <p:spTgt spid="2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12"/>
          <p:cNvSpPr/>
          <p:nvPr/>
        </p:nvSpPr>
        <p:spPr>
          <a:xfrm>
            <a:off x="723500" y="77902"/>
            <a:ext cx="10942028" cy="193895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0"/>
              <a:buFont typeface="Arial"/>
              <a:buNone/>
            </a:pPr>
            <a:r>
              <a:rPr b="0" i="0" lang="fr-CA" sz="6000" u="none" cap="none" strike="noStrike">
                <a:solidFill>
                  <a:schemeClr val="dk1"/>
                </a:solidFill>
                <a:latin typeface="Arial Narrow"/>
                <a:ea typeface="Arial Narrow"/>
                <a:cs typeface="Arial Narrow"/>
                <a:sym typeface="Arial Narrow"/>
              </a:rPr>
              <a:t>The term that represents a cheese’s maturing period.</a:t>
            </a:r>
            <a:endParaRPr b="0" i="0" sz="6000" u="none" cap="none" strike="noStrike">
              <a:solidFill>
                <a:schemeClr val="dk1"/>
              </a:solidFill>
              <a:latin typeface="Arial Narrow"/>
              <a:ea typeface="Arial Narrow"/>
              <a:cs typeface="Arial Narrow"/>
              <a:sym typeface="Arial Narrow"/>
            </a:endParaRPr>
          </a:p>
        </p:txBody>
      </p:sp>
      <p:sp>
        <p:nvSpPr>
          <p:cNvPr id="241" name="Google Shape;241;p12"/>
          <p:cNvSpPr txBox="1"/>
          <p:nvPr/>
        </p:nvSpPr>
        <p:spPr>
          <a:xfrm>
            <a:off x="9574286" y="2887681"/>
            <a:ext cx="2592359"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1" i="0" lang="fr-CA" sz="4400" u="none" cap="none" strike="noStrike">
                <a:solidFill>
                  <a:schemeClr val="dk1"/>
                </a:solidFill>
                <a:latin typeface="Arial Narrow"/>
                <a:ea typeface="Arial Narrow"/>
                <a:cs typeface="Arial Narrow"/>
                <a:sym typeface="Arial Narrow"/>
              </a:rPr>
              <a:t>Ripening</a:t>
            </a:r>
            <a:endParaRPr b="1" i="0" sz="4400" u="none" cap="none" strike="noStrike">
              <a:solidFill>
                <a:schemeClr val="dk1"/>
              </a:solidFill>
              <a:latin typeface="Arial Narrow"/>
              <a:ea typeface="Arial Narrow"/>
              <a:cs typeface="Arial Narrow"/>
              <a:sym typeface="Arial Narrow"/>
            </a:endParaRPr>
          </a:p>
        </p:txBody>
      </p:sp>
      <p:grpSp>
        <p:nvGrpSpPr>
          <p:cNvPr id="242" name="Google Shape;242;p12"/>
          <p:cNvGrpSpPr/>
          <p:nvPr/>
        </p:nvGrpSpPr>
        <p:grpSpPr>
          <a:xfrm>
            <a:off x="8933818" y="5337242"/>
            <a:ext cx="3334527" cy="1520757"/>
            <a:chOff x="198120" y="4556760"/>
            <a:chExt cx="3977640" cy="2011680"/>
          </a:xfrm>
        </p:grpSpPr>
        <p:pic>
          <p:nvPicPr>
            <p:cNvPr id="243" name="Google Shape;243;p12"/>
            <p:cNvPicPr preferRelativeResize="0"/>
            <p:nvPr/>
          </p:nvPicPr>
          <p:blipFill rotWithShape="1">
            <a:blip r:embed="rId3">
              <a:alphaModFix/>
            </a:blip>
            <a:srcRect b="13881" l="7877" r="5120" t="20119"/>
            <a:stretch/>
          </p:blipFill>
          <p:spPr>
            <a:xfrm>
              <a:off x="198120" y="4556760"/>
              <a:ext cx="3977640" cy="2011680"/>
            </a:xfrm>
            <a:prstGeom prst="rect">
              <a:avLst/>
            </a:prstGeom>
            <a:noFill/>
            <a:ln>
              <a:noFill/>
            </a:ln>
          </p:spPr>
        </p:pic>
        <p:sp>
          <p:nvSpPr>
            <p:cNvPr id="244" name="Google Shape;244;p12"/>
            <p:cNvSpPr/>
            <p:nvPr/>
          </p:nvSpPr>
          <p:spPr>
            <a:xfrm>
              <a:off x="1419363" y="4991100"/>
              <a:ext cx="2269987" cy="425450"/>
            </a:xfrm>
            <a:prstGeom prst="roundRect">
              <a:avLst>
                <a:gd fmla="val 16667" name="adj"/>
              </a:avLst>
            </a:prstGeom>
            <a:solidFill>
              <a:srgbClr val="D6D6D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fr-CA" sz="2800" u="sng" cap="none" strike="noStrike">
                  <a:solidFill>
                    <a:schemeClr val="dk1"/>
                  </a:solidFill>
                  <a:latin typeface="Kaushan Script"/>
                  <a:ea typeface="Kaushan Script"/>
                  <a:cs typeface="Kaushan Script"/>
                  <a:sym typeface="Kaushan Script"/>
                  <a:hlinkClick action="ppaction://hlinksldjump" r:id="rId4">
                    <a:extLst>
                      <a:ext uri="{A12FA001-AC4F-418D-AE19-62706E023703}">
                        <ahyp:hlinkClr val="tx"/>
                      </a:ext>
                    </a:extLst>
                  </a:hlinkClick>
                </a:rPr>
                <a:t>Back</a:t>
              </a:r>
              <a:endParaRPr b="0" i="0" sz="2800" u="none" cap="none" strike="noStrike">
                <a:solidFill>
                  <a:schemeClr val="dk1"/>
                </a:solidFill>
                <a:latin typeface="Kaushan Script"/>
                <a:ea typeface="Kaushan Script"/>
                <a:cs typeface="Kaushan Script"/>
                <a:sym typeface="Kaushan Script"/>
              </a:endParaRPr>
            </a:p>
          </p:txBody>
        </p:sp>
      </p:grpSp>
      <p:pic>
        <p:nvPicPr>
          <p:cNvPr id="245" name="Google Shape;245;p12"/>
          <p:cNvPicPr preferRelativeResize="0"/>
          <p:nvPr/>
        </p:nvPicPr>
        <p:blipFill rotWithShape="1">
          <a:blip r:embed="rId5">
            <a:alphaModFix/>
          </a:blip>
          <a:srcRect b="0" l="0" r="0" t="0"/>
          <a:stretch/>
        </p:blipFill>
        <p:spPr>
          <a:xfrm>
            <a:off x="4726648" y="2079780"/>
            <a:ext cx="3986312" cy="2657541"/>
          </a:xfrm>
          <a:prstGeom prst="roundRect">
            <a:avLst>
              <a:gd fmla="val 8594" name="adj"/>
            </a:avLst>
          </a:prstGeom>
          <a:solidFill>
            <a:srgbClr val="ECECEC"/>
          </a:solidFill>
          <a:ln>
            <a:noFill/>
          </a:ln>
          <a:effectLst>
            <a:reflection blurRad="0" dir="5400000" dist="5000" endA="0" endPos="28000" fadeDir="5400000" kx="0" rotWithShape="0" algn="bl" stA="38000" stPos="0" sy="-100000" ky="0"/>
          </a:effectLst>
        </p:spPr>
      </p:pic>
      <p:sp>
        <p:nvSpPr>
          <p:cNvPr id="246" name="Google Shape;246;p12"/>
          <p:cNvSpPr/>
          <p:nvPr/>
        </p:nvSpPr>
        <p:spPr>
          <a:xfrm>
            <a:off x="183172" y="2887681"/>
            <a:ext cx="4322618" cy="35393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fr-CA" sz="2800" u="none" cap="none" strike="noStrike">
                <a:solidFill>
                  <a:schemeClr val="dk1"/>
                </a:solidFill>
                <a:latin typeface="Arial Narrow"/>
                <a:ea typeface="Arial Narrow"/>
                <a:cs typeface="Arial Narrow"/>
                <a:sym typeface="Arial Narrow"/>
              </a:rPr>
              <a:t>The duration of the ripening determines not only the taste, but also the aromas and texture. The shorter the maturing, the softer the cheese. Old, ripened cheeses are aged longer and have a stronger taste.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
                                        </p:tgtEl>
                                        <p:attrNameLst>
                                          <p:attrName>style.visibility</p:attrName>
                                        </p:attrNameLst>
                                      </p:cBhvr>
                                      <p:to>
                                        <p:strVal val="visible"/>
                                      </p:to>
                                    </p:set>
                                    <p:animEffect filter="fade" transition="in">
                                      <p:cBhvr>
                                        <p:cTn dur="500"/>
                                        <p:tgtEl>
                                          <p:spTgt spid="241"/>
                                        </p:tgtEl>
                                      </p:cBhvr>
                                    </p:animEffect>
                                  </p:childTnLst>
                                </p:cTn>
                              </p:par>
                              <p:par>
                                <p:cTn fill="hold" nodeType="withEffect" presetClass="entr" presetID="10" presetSubtype="0">
                                  <p:stCondLst>
                                    <p:cond delay="0"/>
                                  </p:stCondLst>
                                  <p:childTnLst>
                                    <p:set>
                                      <p:cBhvr>
                                        <p:cTn dur="1" fill="hold">
                                          <p:stCondLst>
                                            <p:cond delay="0"/>
                                          </p:stCondLst>
                                        </p:cTn>
                                        <p:tgtEl>
                                          <p:spTgt spid="245"/>
                                        </p:tgtEl>
                                        <p:attrNameLst>
                                          <p:attrName>style.visibility</p:attrName>
                                        </p:attrNameLst>
                                      </p:cBhvr>
                                      <p:to>
                                        <p:strVal val="visible"/>
                                      </p:to>
                                    </p:set>
                                    <p:animEffect filter="fade" transition="in">
                                      <p:cBhvr>
                                        <p:cTn dur="2000"/>
                                        <p:tgtEl>
                                          <p:spTgt spid="245"/>
                                        </p:tgtEl>
                                      </p:cBhvr>
                                    </p:animEffect>
                                  </p:childTnLst>
                                </p:cTn>
                              </p:par>
                              <p:par>
                                <p:cTn fill="hold" nodeType="withEffect" presetClass="entr" presetID="10" presetSubtype="0">
                                  <p:stCondLst>
                                    <p:cond delay="0"/>
                                  </p:stCondLst>
                                  <p:childTnLst>
                                    <p:set>
                                      <p:cBhvr>
                                        <p:cTn dur="1" fill="hold">
                                          <p:stCondLst>
                                            <p:cond delay="0"/>
                                          </p:stCondLst>
                                        </p:cTn>
                                        <p:tgtEl>
                                          <p:spTgt spid="246"/>
                                        </p:tgtEl>
                                        <p:attrNameLst>
                                          <p:attrName>style.visibility</p:attrName>
                                        </p:attrNameLst>
                                      </p:cBhvr>
                                      <p:to>
                                        <p:strVal val="visible"/>
                                      </p:to>
                                    </p:set>
                                    <p:animEffect filter="fade" transition="in">
                                      <p:cBhvr>
                                        <p:cTn dur="500"/>
                                        <p:tgtEl>
                                          <p:spTgt spid="246"/>
                                        </p:tgtEl>
                                      </p:cBhvr>
                                    </p:animEffect>
                                  </p:childTnLst>
                                </p:cTn>
                              </p:par>
                              <p:par>
                                <p:cTn fill="hold" nodeType="withEffect" presetClass="entr" presetID="1" presetSubtype="0">
                                  <p:stCondLst>
                                    <p:cond delay="0"/>
                                  </p:stCondLst>
                                  <p:childTnLst>
                                    <p:set>
                                      <p:cBhvr>
                                        <p:cTn dur="1" fill="hold">
                                          <p:stCondLst>
                                            <p:cond delay="0"/>
                                          </p:stCondLst>
                                        </p:cTn>
                                        <p:tgtEl>
                                          <p:spTgt spid="2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13"/>
          <p:cNvSpPr/>
          <p:nvPr/>
        </p:nvSpPr>
        <p:spPr>
          <a:xfrm>
            <a:off x="183172" y="-40346"/>
            <a:ext cx="11749453"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0"/>
              <a:buFont typeface="Arial"/>
              <a:buNone/>
            </a:pPr>
            <a:r>
              <a:rPr b="0" i="0" lang="fr-CA" sz="6000" u="none" cap="none" strike="noStrike">
                <a:solidFill>
                  <a:schemeClr val="dk1"/>
                </a:solidFill>
                <a:latin typeface="Arial Narrow"/>
                <a:ea typeface="Arial Narrow"/>
                <a:cs typeface="Arial Narrow"/>
                <a:sym typeface="Arial Narrow"/>
              </a:rPr>
              <a:t>The name of this cheese.</a:t>
            </a:r>
            <a:endParaRPr b="0" i="0" sz="6000" u="none" cap="none" strike="noStrike">
              <a:solidFill>
                <a:schemeClr val="dk1"/>
              </a:solidFill>
              <a:latin typeface="Arial Narrow"/>
              <a:ea typeface="Arial Narrow"/>
              <a:cs typeface="Arial Narrow"/>
              <a:sym typeface="Arial Narrow"/>
            </a:endParaRPr>
          </a:p>
        </p:txBody>
      </p:sp>
      <p:sp>
        <p:nvSpPr>
          <p:cNvPr id="253" name="Google Shape;253;p13"/>
          <p:cNvSpPr txBox="1"/>
          <p:nvPr/>
        </p:nvSpPr>
        <p:spPr>
          <a:xfrm>
            <a:off x="8368079" y="2771559"/>
            <a:ext cx="3365500"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1" i="0" lang="fr-CA" sz="4400" u="none" cap="none" strike="noStrike">
                <a:solidFill>
                  <a:schemeClr val="dk1"/>
                </a:solidFill>
                <a:latin typeface="Arial Narrow"/>
                <a:ea typeface="Arial Narrow"/>
                <a:cs typeface="Arial Narrow"/>
                <a:sym typeface="Arial Narrow"/>
              </a:rPr>
              <a:t>Gouda</a:t>
            </a:r>
            <a:endParaRPr b="1" i="0" sz="4400" u="none" cap="none" strike="noStrike">
              <a:solidFill>
                <a:schemeClr val="dk1"/>
              </a:solidFill>
              <a:latin typeface="Arial Narrow"/>
              <a:ea typeface="Arial Narrow"/>
              <a:cs typeface="Arial Narrow"/>
              <a:sym typeface="Arial Narrow"/>
            </a:endParaRPr>
          </a:p>
        </p:txBody>
      </p:sp>
      <p:grpSp>
        <p:nvGrpSpPr>
          <p:cNvPr id="254" name="Google Shape;254;p13"/>
          <p:cNvGrpSpPr/>
          <p:nvPr/>
        </p:nvGrpSpPr>
        <p:grpSpPr>
          <a:xfrm>
            <a:off x="8933818" y="5337242"/>
            <a:ext cx="3334527" cy="1520757"/>
            <a:chOff x="198120" y="4556760"/>
            <a:chExt cx="3977640" cy="2011680"/>
          </a:xfrm>
        </p:grpSpPr>
        <p:pic>
          <p:nvPicPr>
            <p:cNvPr id="255" name="Google Shape;255;p13"/>
            <p:cNvPicPr preferRelativeResize="0"/>
            <p:nvPr/>
          </p:nvPicPr>
          <p:blipFill rotWithShape="1">
            <a:blip r:embed="rId3">
              <a:alphaModFix/>
            </a:blip>
            <a:srcRect b="13881" l="7877" r="5120" t="20119"/>
            <a:stretch/>
          </p:blipFill>
          <p:spPr>
            <a:xfrm>
              <a:off x="198120" y="4556760"/>
              <a:ext cx="3977640" cy="2011680"/>
            </a:xfrm>
            <a:prstGeom prst="rect">
              <a:avLst/>
            </a:prstGeom>
            <a:noFill/>
            <a:ln>
              <a:noFill/>
            </a:ln>
          </p:spPr>
        </p:pic>
        <p:sp>
          <p:nvSpPr>
            <p:cNvPr id="256" name="Google Shape;256;p13"/>
            <p:cNvSpPr/>
            <p:nvPr/>
          </p:nvSpPr>
          <p:spPr>
            <a:xfrm>
              <a:off x="1419363" y="4991100"/>
              <a:ext cx="2269987" cy="425450"/>
            </a:xfrm>
            <a:prstGeom prst="roundRect">
              <a:avLst>
                <a:gd fmla="val 16667" name="adj"/>
              </a:avLst>
            </a:prstGeom>
            <a:solidFill>
              <a:srgbClr val="D6D6D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fr-CA" sz="2800" u="sng" cap="none" strike="noStrike">
                  <a:solidFill>
                    <a:schemeClr val="dk1"/>
                  </a:solidFill>
                  <a:latin typeface="Kaushan Script"/>
                  <a:ea typeface="Kaushan Script"/>
                  <a:cs typeface="Kaushan Script"/>
                  <a:sym typeface="Kaushan Script"/>
                  <a:hlinkClick action="ppaction://hlinksldjump" r:id="rId4">
                    <a:extLst>
                      <a:ext uri="{A12FA001-AC4F-418D-AE19-62706E023703}">
                        <ahyp:hlinkClr val="tx"/>
                      </a:ext>
                    </a:extLst>
                  </a:hlinkClick>
                </a:rPr>
                <a:t>Back</a:t>
              </a:r>
              <a:endParaRPr b="0" i="0" sz="2800" u="none" cap="none" strike="noStrike">
                <a:solidFill>
                  <a:schemeClr val="dk1"/>
                </a:solidFill>
                <a:latin typeface="Kaushan Script"/>
                <a:ea typeface="Kaushan Script"/>
                <a:cs typeface="Kaushan Script"/>
                <a:sym typeface="Kaushan Script"/>
              </a:endParaRPr>
            </a:p>
          </p:txBody>
        </p:sp>
      </p:grpSp>
      <p:pic>
        <p:nvPicPr>
          <p:cNvPr id="257" name="Google Shape;257;p13"/>
          <p:cNvPicPr preferRelativeResize="0"/>
          <p:nvPr/>
        </p:nvPicPr>
        <p:blipFill rotWithShape="1">
          <a:blip r:embed="rId5">
            <a:alphaModFix/>
          </a:blip>
          <a:srcRect b="26130" l="6712" r="20144" t="6648"/>
          <a:stretch/>
        </p:blipFill>
        <p:spPr>
          <a:xfrm>
            <a:off x="183172" y="1407455"/>
            <a:ext cx="7134137" cy="490444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3"/>
                                        </p:tgtEl>
                                        <p:attrNameLst>
                                          <p:attrName>style.visibility</p:attrName>
                                        </p:attrNameLst>
                                      </p:cBhvr>
                                      <p:to>
                                        <p:strVal val="visible"/>
                                      </p:to>
                                    </p:set>
                                    <p:animEffect filter="fade" transition="in">
                                      <p:cBhvr>
                                        <p:cTn dur="500"/>
                                        <p:tgtEl>
                                          <p:spTgt spid="253"/>
                                        </p:tgtEl>
                                      </p:cBhvr>
                                    </p:animEffect>
                                  </p:childTnLst>
                                </p:cTn>
                              </p:par>
                            </p:childTnLst>
                          </p:cTn>
                        </p:par>
                        <p:par>
                          <p:cTn fill="hold">
                            <p:stCondLst>
                              <p:cond delay="500"/>
                            </p:stCondLst>
                            <p:childTnLst>
                              <p:par>
                                <p:cTn fill="hold" nodeType="afterEffect" presetClass="entr" presetID="1" presetSubtype="0">
                                  <p:stCondLst>
                                    <p:cond delay="0"/>
                                  </p:stCondLst>
                                  <p:childTnLst>
                                    <p:set>
                                      <p:cBhvr>
                                        <p:cTn dur="1" fill="hold">
                                          <p:stCondLst>
                                            <p:cond delay="0"/>
                                          </p:stCondLst>
                                        </p:cTn>
                                        <p:tgtEl>
                                          <p:spTgt spid="2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14"/>
          <p:cNvSpPr/>
          <p:nvPr/>
        </p:nvSpPr>
        <p:spPr>
          <a:xfrm>
            <a:off x="183172" y="-40346"/>
            <a:ext cx="11749453"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CA" sz="6000" u="none" cap="none" strike="noStrike">
                <a:solidFill>
                  <a:schemeClr val="dk1"/>
                </a:solidFill>
                <a:latin typeface="Arial Narrow"/>
                <a:ea typeface="Arial Narrow"/>
                <a:cs typeface="Arial Narrow"/>
                <a:sym typeface="Arial Narrow"/>
              </a:rPr>
              <a:t>The name of this cheese.</a:t>
            </a:r>
            <a:endParaRPr b="0" i="0" sz="6000" u="none" cap="none" strike="noStrike">
              <a:solidFill>
                <a:schemeClr val="dk1"/>
              </a:solidFill>
              <a:latin typeface="Arial Narrow"/>
              <a:ea typeface="Arial Narrow"/>
              <a:cs typeface="Arial Narrow"/>
              <a:sym typeface="Arial Narrow"/>
            </a:endParaRPr>
          </a:p>
        </p:txBody>
      </p:sp>
      <p:sp>
        <p:nvSpPr>
          <p:cNvPr id="264" name="Google Shape;264;p14"/>
          <p:cNvSpPr txBox="1"/>
          <p:nvPr/>
        </p:nvSpPr>
        <p:spPr>
          <a:xfrm>
            <a:off x="7838906" y="1659041"/>
            <a:ext cx="2762175"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1" i="0" lang="fr-CA" sz="4400" u="none" cap="none" strike="noStrike">
                <a:solidFill>
                  <a:schemeClr val="dk1"/>
                </a:solidFill>
                <a:latin typeface="Arial Narrow"/>
                <a:ea typeface="Arial Narrow"/>
                <a:cs typeface="Arial Narrow"/>
                <a:sym typeface="Arial Narrow"/>
              </a:rPr>
              <a:t>Brie</a:t>
            </a:r>
            <a:endParaRPr b="1" i="0" sz="4400" u="none" cap="none" strike="noStrike">
              <a:solidFill>
                <a:schemeClr val="dk1"/>
              </a:solidFill>
              <a:latin typeface="Arial Narrow"/>
              <a:ea typeface="Arial Narrow"/>
              <a:cs typeface="Arial Narrow"/>
              <a:sym typeface="Arial Narrow"/>
            </a:endParaRPr>
          </a:p>
        </p:txBody>
      </p:sp>
      <p:grpSp>
        <p:nvGrpSpPr>
          <p:cNvPr id="265" name="Google Shape;265;p14"/>
          <p:cNvGrpSpPr/>
          <p:nvPr/>
        </p:nvGrpSpPr>
        <p:grpSpPr>
          <a:xfrm>
            <a:off x="8933818" y="5337242"/>
            <a:ext cx="3334527" cy="1520757"/>
            <a:chOff x="198120" y="4556760"/>
            <a:chExt cx="3977640" cy="2011680"/>
          </a:xfrm>
        </p:grpSpPr>
        <p:pic>
          <p:nvPicPr>
            <p:cNvPr id="266" name="Google Shape;266;p14"/>
            <p:cNvPicPr preferRelativeResize="0"/>
            <p:nvPr/>
          </p:nvPicPr>
          <p:blipFill rotWithShape="1">
            <a:blip r:embed="rId3">
              <a:alphaModFix/>
            </a:blip>
            <a:srcRect b="13881" l="7877" r="5120" t="20119"/>
            <a:stretch/>
          </p:blipFill>
          <p:spPr>
            <a:xfrm>
              <a:off x="198120" y="4556760"/>
              <a:ext cx="3977640" cy="2011680"/>
            </a:xfrm>
            <a:prstGeom prst="rect">
              <a:avLst/>
            </a:prstGeom>
            <a:noFill/>
            <a:ln>
              <a:noFill/>
            </a:ln>
          </p:spPr>
        </p:pic>
        <p:sp>
          <p:nvSpPr>
            <p:cNvPr id="267" name="Google Shape;267;p14"/>
            <p:cNvSpPr/>
            <p:nvPr/>
          </p:nvSpPr>
          <p:spPr>
            <a:xfrm>
              <a:off x="1419363" y="4991100"/>
              <a:ext cx="2269987" cy="425450"/>
            </a:xfrm>
            <a:prstGeom prst="roundRect">
              <a:avLst>
                <a:gd fmla="val 16667" name="adj"/>
              </a:avLst>
            </a:prstGeom>
            <a:solidFill>
              <a:srgbClr val="D6D6D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fr-CA" sz="2800" u="sng" cap="none" strike="noStrike">
                  <a:solidFill>
                    <a:schemeClr val="dk1"/>
                  </a:solidFill>
                  <a:latin typeface="Kaushan Script"/>
                  <a:ea typeface="Kaushan Script"/>
                  <a:cs typeface="Kaushan Script"/>
                  <a:sym typeface="Kaushan Script"/>
                  <a:hlinkClick action="ppaction://hlinksldjump" r:id="rId4">
                    <a:extLst>
                      <a:ext uri="{A12FA001-AC4F-418D-AE19-62706E023703}">
                        <ahyp:hlinkClr val="tx"/>
                      </a:ext>
                    </a:extLst>
                  </a:hlinkClick>
                </a:rPr>
                <a:t>Back</a:t>
              </a:r>
              <a:endParaRPr b="0" i="0" sz="2800" u="none" cap="none" strike="noStrike">
                <a:solidFill>
                  <a:schemeClr val="dk1"/>
                </a:solidFill>
                <a:latin typeface="Kaushan Script"/>
                <a:ea typeface="Kaushan Script"/>
                <a:cs typeface="Kaushan Script"/>
                <a:sym typeface="Kaushan Script"/>
              </a:endParaRPr>
            </a:p>
          </p:txBody>
        </p:sp>
      </p:grpSp>
      <p:pic>
        <p:nvPicPr>
          <p:cNvPr id="268" name="Google Shape;268;p14"/>
          <p:cNvPicPr preferRelativeResize="0"/>
          <p:nvPr/>
        </p:nvPicPr>
        <p:blipFill rotWithShape="1">
          <a:blip r:embed="rId5">
            <a:alphaModFix/>
          </a:blip>
          <a:srcRect b="0" l="0" r="0" t="0"/>
          <a:stretch/>
        </p:blipFill>
        <p:spPr>
          <a:xfrm>
            <a:off x="438807" y="1461001"/>
            <a:ext cx="6051181" cy="4026786"/>
          </a:xfrm>
          <a:prstGeom prst="roundRect">
            <a:avLst>
              <a:gd fmla="val 8594" name="adj"/>
            </a:avLst>
          </a:prstGeom>
          <a:solidFill>
            <a:srgbClr val="ECECEC"/>
          </a:solidFill>
          <a:ln>
            <a:noFill/>
          </a:ln>
          <a:effectLst>
            <a:reflection blurRad="0" dir="5400000" dist="5000" endA="0" endPos="28000" fadeDir="5400000" kx="0" rotWithShape="0" algn="bl" stA="38000" stPos="0" sy="-100000" ky="0"/>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4"/>
                                        </p:tgtEl>
                                        <p:attrNameLst>
                                          <p:attrName>style.visibility</p:attrName>
                                        </p:attrNameLst>
                                      </p:cBhvr>
                                      <p:to>
                                        <p:strVal val="visible"/>
                                      </p:to>
                                    </p:set>
                                    <p:animEffect filter="fade" transition="in">
                                      <p:cBhvr>
                                        <p:cTn dur="500"/>
                                        <p:tgtEl>
                                          <p:spTgt spid="264"/>
                                        </p:tgtEl>
                                      </p:cBhvr>
                                    </p:animEffect>
                                  </p:childTnLst>
                                </p:cTn>
                              </p:par>
                            </p:childTnLst>
                          </p:cTn>
                        </p:par>
                        <p:par>
                          <p:cTn fill="hold">
                            <p:stCondLst>
                              <p:cond delay="500"/>
                            </p:stCondLst>
                            <p:childTnLst>
                              <p:par>
                                <p:cTn fill="hold" nodeType="afterEffect" presetClass="entr" presetID="1" presetSubtype="0">
                                  <p:stCondLst>
                                    <p:cond delay="0"/>
                                  </p:stCondLst>
                                  <p:childTnLst>
                                    <p:set>
                                      <p:cBhvr>
                                        <p:cTn dur="1" fill="hold">
                                          <p:stCondLst>
                                            <p:cond delay="0"/>
                                          </p:stCondLst>
                                        </p:cTn>
                                        <p:tgtEl>
                                          <p:spTgt spid="26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15"/>
          <p:cNvSpPr txBox="1"/>
          <p:nvPr>
            <p:ph type="title"/>
          </p:nvPr>
        </p:nvSpPr>
        <p:spPr>
          <a:xfrm>
            <a:off x="442545" y="242033"/>
            <a:ext cx="11306908"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6000"/>
              <a:buNone/>
            </a:pPr>
            <a:r>
              <a:rPr lang="fr-CA" sz="6000">
                <a:latin typeface="Arial Narrow"/>
                <a:ea typeface="Arial Narrow"/>
                <a:cs typeface="Arial Narrow"/>
                <a:sym typeface="Arial Narrow"/>
              </a:rPr>
              <a:t>The name of the cheese with holes.</a:t>
            </a:r>
            <a:endParaRPr sz="6000">
              <a:latin typeface="Arial Narrow"/>
              <a:ea typeface="Arial Narrow"/>
              <a:cs typeface="Arial Narrow"/>
              <a:sym typeface="Arial Narrow"/>
            </a:endParaRPr>
          </a:p>
        </p:txBody>
      </p:sp>
      <p:pic>
        <p:nvPicPr>
          <p:cNvPr id="275" name="Google Shape;275;p15"/>
          <p:cNvPicPr preferRelativeResize="0"/>
          <p:nvPr/>
        </p:nvPicPr>
        <p:blipFill rotWithShape="1">
          <a:blip r:embed="rId3">
            <a:alphaModFix/>
          </a:blip>
          <a:srcRect b="0" l="0" r="0" t="0"/>
          <a:stretch/>
        </p:blipFill>
        <p:spPr>
          <a:xfrm>
            <a:off x="1289538" y="1567596"/>
            <a:ext cx="6706880" cy="4471254"/>
          </a:xfrm>
          <a:prstGeom prst="rect">
            <a:avLst/>
          </a:prstGeom>
          <a:noFill/>
          <a:ln>
            <a:noFill/>
          </a:ln>
        </p:spPr>
      </p:pic>
      <p:sp>
        <p:nvSpPr>
          <p:cNvPr id="276" name="Google Shape;276;p15"/>
          <p:cNvSpPr txBox="1"/>
          <p:nvPr/>
        </p:nvSpPr>
        <p:spPr>
          <a:xfrm>
            <a:off x="8953499" y="2489494"/>
            <a:ext cx="2795954"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1" i="0" lang="fr-CA" sz="4400" u="none" cap="none" strike="noStrike">
                <a:solidFill>
                  <a:schemeClr val="dk1"/>
                </a:solidFill>
                <a:latin typeface="Arial Narrow"/>
                <a:ea typeface="Arial Narrow"/>
                <a:cs typeface="Arial Narrow"/>
                <a:sym typeface="Arial Narrow"/>
              </a:rPr>
              <a:t>Emmental</a:t>
            </a:r>
            <a:endParaRPr b="1" i="0" sz="4400" u="none" cap="none" strike="noStrike">
              <a:solidFill>
                <a:schemeClr val="dk1"/>
              </a:solidFill>
              <a:latin typeface="Arial Narrow"/>
              <a:ea typeface="Arial Narrow"/>
              <a:cs typeface="Arial Narrow"/>
              <a:sym typeface="Arial Narrow"/>
            </a:endParaRPr>
          </a:p>
        </p:txBody>
      </p:sp>
      <p:grpSp>
        <p:nvGrpSpPr>
          <p:cNvPr id="277" name="Google Shape;277;p15"/>
          <p:cNvGrpSpPr/>
          <p:nvPr/>
        </p:nvGrpSpPr>
        <p:grpSpPr>
          <a:xfrm>
            <a:off x="8933818" y="4972050"/>
            <a:ext cx="3334527" cy="1885950"/>
            <a:chOff x="198120" y="4556760"/>
            <a:chExt cx="3977640" cy="2011680"/>
          </a:xfrm>
        </p:grpSpPr>
        <p:pic>
          <p:nvPicPr>
            <p:cNvPr id="278" name="Google Shape;278;p15"/>
            <p:cNvPicPr preferRelativeResize="0"/>
            <p:nvPr/>
          </p:nvPicPr>
          <p:blipFill rotWithShape="1">
            <a:blip r:embed="rId4">
              <a:alphaModFix/>
            </a:blip>
            <a:srcRect b="13881" l="7877" r="5120" t="20119"/>
            <a:stretch/>
          </p:blipFill>
          <p:spPr>
            <a:xfrm>
              <a:off x="198120" y="4556760"/>
              <a:ext cx="3977640" cy="2011680"/>
            </a:xfrm>
            <a:prstGeom prst="rect">
              <a:avLst/>
            </a:prstGeom>
            <a:noFill/>
            <a:ln>
              <a:noFill/>
            </a:ln>
          </p:spPr>
        </p:pic>
        <p:sp>
          <p:nvSpPr>
            <p:cNvPr id="279" name="Google Shape;279;p15"/>
            <p:cNvSpPr/>
            <p:nvPr/>
          </p:nvSpPr>
          <p:spPr>
            <a:xfrm>
              <a:off x="1419363" y="4991100"/>
              <a:ext cx="2269987" cy="425450"/>
            </a:xfrm>
            <a:prstGeom prst="roundRect">
              <a:avLst>
                <a:gd fmla="val 16667" name="adj"/>
              </a:avLst>
            </a:prstGeom>
            <a:solidFill>
              <a:srgbClr val="D6D6D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fr-CA" sz="2800" u="sng" cap="none" strike="noStrike">
                  <a:solidFill>
                    <a:schemeClr val="dk1"/>
                  </a:solidFill>
                  <a:latin typeface="Kaushan Script"/>
                  <a:ea typeface="Kaushan Script"/>
                  <a:cs typeface="Kaushan Script"/>
                  <a:sym typeface="Kaushan Script"/>
                  <a:hlinkClick action="ppaction://hlinksldjump" r:id="rId5">
                    <a:extLst>
                      <a:ext uri="{A12FA001-AC4F-418D-AE19-62706E023703}">
                        <ahyp:hlinkClr val="tx"/>
                      </a:ext>
                    </a:extLst>
                  </a:hlinkClick>
                </a:rPr>
                <a:t>Back</a:t>
              </a:r>
              <a:endParaRPr b="0" i="0" sz="2800" u="none" cap="none" strike="noStrike">
                <a:solidFill>
                  <a:schemeClr val="dk1"/>
                </a:solidFill>
                <a:latin typeface="Kaushan Script"/>
                <a:ea typeface="Kaushan Script"/>
                <a:cs typeface="Kaushan Script"/>
                <a:sym typeface="Kaushan Script"/>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6"/>
                                        </p:tgtEl>
                                        <p:attrNameLst>
                                          <p:attrName>style.visibility</p:attrName>
                                        </p:attrNameLst>
                                      </p:cBhvr>
                                      <p:to>
                                        <p:strVal val="visible"/>
                                      </p:to>
                                    </p:set>
                                    <p:animEffect filter="fade" transition="in">
                                      <p:cBhvr>
                                        <p:cTn dur="500"/>
                                        <p:tgtEl>
                                          <p:spTgt spid="276"/>
                                        </p:tgtEl>
                                      </p:cBhvr>
                                    </p:animEffect>
                                  </p:childTnLst>
                                </p:cTn>
                              </p:par>
                            </p:childTnLst>
                          </p:cTn>
                        </p:par>
                        <p:par>
                          <p:cTn fill="hold">
                            <p:stCondLst>
                              <p:cond delay="500"/>
                            </p:stCondLst>
                            <p:childTnLst>
                              <p:par>
                                <p:cTn fill="hold" nodeType="afterEffect" presetClass="entr" presetID="1" presetSubtype="0">
                                  <p:stCondLst>
                                    <p:cond delay="0"/>
                                  </p:stCondLst>
                                  <p:childTnLst>
                                    <p:set>
                                      <p:cBhvr>
                                        <p:cTn dur="1" fill="hold">
                                          <p:stCondLst>
                                            <p:cond delay="0"/>
                                          </p:stCondLst>
                                        </p:cTn>
                                        <p:tgtEl>
                                          <p:spTgt spid="27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pic>
        <p:nvPicPr>
          <p:cNvPr id="285" name="Google Shape;285;p16"/>
          <p:cNvPicPr preferRelativeResize="0"/>
          <p:nvPr/>
        </p:nvPicPr>
        <p:blipFill rotWithShape="1">
          <a:blip r:embed="rId3">
            <a:alphaModFix/>
          </a:blip>
          <a:srcRect b="0" l="0" r="0" t="0"/>
          <a:stretch/>
        </p:blipFill>
        <p:spPr>
          <a:xfrm>
            <a:off x="7111428" y="829123"/>
            <a:ext cx="5080572" cy="3381550"/>
          </a:xfrm>
          <a:prstGeom prst="rect">
            <a:avLst/>
          </a:prstGeom>
          <a:noFill/>
          <a:ln>
            <a:noFill/>
          </a:ln>
        </p:spPr>
      </p:pic>
      <p:sp>
        <p:nvSpPr>
          <p:cNvPr id="286" name="Google Shape;286;p16"/>
          <p:cNvSpPr txBox="1"/>
          <p:nvPr>
            <p:ph type="title"/>
          </p:nvPr>
        </p:nvSpPr>
        <p:spPr>
          <a:xfrm>
            <a:off x="98307" y="213233"/>
            <a:ext cx="10515600"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11111"/>
              <a:buFont typeface="Arial Narrow"/>
              <a:buNone/>
            </a:pPr>
            <a:r>
              <a:rPr lang="fr-CA" sz="5400">
                <a:latin typeface="Arial Narrow"/>
                <a:ea typeface="Arial Narrow"/>
                <a:cs typeface="Arial Narrow"/>
                <a:sym typeface="Arial Narrow"/>
              </a:rPr>
              <a:t>A colour of cheese other than white or yellow. </a:t>
            </a:r>
            <a:endParaRPr sz="5400">
              <a:latin typeface="Arial Narrow"/>
              <a:ea typeface="Arial Narrow"/>
              <a:cs typeface="Arial Narrow"/>
              <a:sym typeface="Arial Narrow"/>
            </a:endParaRPr>
          </a:p>
        </p:txBody>
      </p:sp>
      <p:pic>
        <p:nvPicPr>
          <p:cNvPr id="287" name="Google Shape;287;p16"/>
          <p:cNvPicPr preferRelativeResize="0"/>
          <p:nvPr/>
        </p:nvPicPr>
        <p:blipFill rotWithShape="1">
          <a:blip r:embed="rId4">
            <a:alphaModFix/>
          </a:blip>
          <a:srcRect b="0" l="0" r="0" t="0"/>
          <a:stretch/>
        </p:blipFill>
        <p:spPr>
          <a:xfrm>
            <a:off x="3169594" y="2437135"/>
            <a:ext cx="5866220" cy="3423702"/>
          </a:xfrm>
          <a:prstGeom prst="roundRect">
            <a:avLst>
              <a:gd fmla="val 8594" name="adj"/>
            </a:avLst>
          </a:prstGeom>
          <a:solidFill>
            <a:srgbClr val="ECECEC"/>
          </a:solidFill>
          <a:ln>
            <a:noFill/>
          </a:ln>
          <a:effectLst>
            <a:reflection blurRad="0" dir="5400000" dist="5000" endA="0" endPos="28000" fadeDir="5400000" kx="0" rotWithShape="0" algn="bl" stA="38000" stPos="0" sy="-100000" ky="0"/>
          </a:effectLst>
        </p:spPr>
      </p:pic>
      <p:sp>
        <p:nvSpPr>
          <p:cNvPr id="288" name="Google Shape;288;p16"/>
          <p:cNvSpPr/>
          <p:nvPr/>
        </p:nvSpPr>
        <p:spPr>
          <a:xfrm>
            <a:off x="599660" y="2189569"/>
            <a:ext cx="2569934" cy="13234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0"/>
              <a:buFont typeface="Arial"/>
              <a:buNone/>
            </a:pPr>
            <a:r>
              <a:rPr b="1" i="0" lang="fr-CA" sz="8000" u="none" cap="none" strike="noStrike">
                <a:solidFill>
                  <a:schemeClr val="dk1"/>
                </a:solidFill>
                <a:latin typeface="Arial Narrow"/>
                <a:ea typeface="Arial Narrow"/>
                <a:cs typeface="Arial Narrow"/>
                <a:sym typeface="Arial Narrow"/>
              </a:rPr>
              <a:t>Black </a:t>
            </a:r>
            <a:endParaRPr b="1" i="0" sz="8000" u="none" cap="none" strike="noStrike">
              <a:solidFill>
                <a:schemeClr val="dk1"/>
              </a:solidFill>
              <a:latin typeface="Arial Narrow"/>
              <a:ea typeface="Arial Narrow"/>
              <a:cs typeface="Arial Narrow"/>
              <a:sym typeface="Arial Narrow"/>
            </a:endParaRPr>
          </a:p>
        </p:txBody>
      </p:sp>
      <p:grpSp>
        <p:nvGrpSpPr>
          <p:cNvPr id="289" name="Google Shape;289;p16"/>
          <p:cNvGrpSpPr/>
          <p:nvPr/>
        </p:nvGrpSpPr>
        <p:grpSpPr>
          <a:xfrm>
            <a:off x="9142661" y="5289126"/>
            <a:ext cx="2942492" cy="1568874"/>
            <a:chOff x="198120" y="4556760"/>
            <a:chExt cx="3977640" cy="2011680"/>
          </a:xfrm>
        </p:grpSpPr>
        <p:pic>
          <p:nvPicPr>
            <p:cNvPr id="290" name="Google Shape;290;p16"/>
            <p:cNvPicPr preferRelativeResize="0"/>
            <p:nvPr/>
          </p:nvPicPr>
          <p:blipFill rotWithShape="1">
            <a:blip r:embed="rId5">
              <a:alphaModFix/>
            </a:blip>
            <a:srcRect b="13881" l="7877" r="5120" t="20119"/>
            <a:stretch/>
          </p:blipFill>
          <p:spPr>
            <a:xfrm>
              <a:off x="198120" y="4556760"/>
              <a:ext cx="3977640" cy="2011680"/>
            </a:xfrm>
            <a:prstGeom prst="rect">
              <a:avLst/>
            </a:prstGeom>
            <a:noFill/>
            <a:ln>
              <a:noFill/>
            </a:ln>
          </p:spPr>
        </p:pic>
        <p:sp>
          <p:nvSpPr>
            <p:cNvPr id="291" name="Google Shape;291;p16"/>
            <p:cNvSpPr/>
            <p:nvPr/>
          </p:nvSpPr>
          <p:spPr>
            <a:xfrm>
              <a:off x="1419363" y="4991100"/>
              <a:ext cx="2269987" cy="425450"/>
            </a:xfrm>
            <a:prstGeom prst="roundRect">
              <a:avLst>
                <a:gd fmla="val 16667" name="adj"/>
              </a:avLst>
            </a:prstGeom>
            <a:solidFill>
              <a:srgbClr val="D6D6D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fr-CA" sz="2800" u="sng" cap="none" strike="noStrike">
                  <a:solidFill>
                    <a:schemeClr val="dk1"/>
                  </a:solidFill>
                  <a:latin typeface="Kaushan Script"/>
                  <a:ea typeface="Kaushan Script"/>
                  <a:cs typeface="Kaushan Script"/>
                  <a:sym typeface="Kaushan Script"/>
                  <a:hlinkClick action="ppaction://hlinksldjump" r:id="rId6">
                    <a:extLst>
                      <a:ext uri="{A12FA001-AC4F-418D-AE19-62706E023703}">
                        <ahyp:hlinkClr val="tx"/>
                      </a:ext>
                    </a:extLst>
                  </a:hlinkClick>
                </a:rPr>
                <a:t>Back</a:t>
              </a:r>
              <a:endParaRPr b="0" i="0" sz="2800" u="none" cap="none" strike="noStrike">
                <a:solidFill>
                  <a:schemeClr val="dk1"/>
                </a:solidFill>
                <a:latin typeface="Kaushan Script"/>
                <a:ea typeface="Kaushan Script"/>
                <a:cs typeface="Kaushan Script"/>
                <a:sym typeface="Kaushan Script"/>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7"/>
                                        </p:tgtEl>
                                        <p:attrNameLst>
                                          <p:attrName>style.visibility</p:attrName>
                                        </p:attrNameLst>
                                      </p:cBhvr>
                                      <p:to>
                                        <p:strVal val="visible"/>
                                      </p:to>
                                    </p:set>
                                    <p:animEffect filter="fade" transition="in">
                                      <p:cBhvr>
                                        <p:cTn dur="2000"/>
                                        <p:tgtEl>
                                          <p:spTgt spid="287"/>
                                        </p:tgtEl>
                                      </p:cBhvr>
                                    </p:animEffect>
                                  </p:childTnLst>
                                </p:cTn>
                              </p:par>
                              <p:par>
                                <p:cTn fill="hold" nodeType="withEffect" presetClass="entr" presetID="10" presetSubtype="0">
                                  <p:stCondLst>
                                    <p:cond delay="0"/>
                                  </p:stCondLst>
                                  <p:childTnLst>
                                    <p:set>
                                      <p:cBhvr>
                                        <p:cTn dur="1" fill="hold">
                                          <p:stCondLst>
                                            <p:cond delay="0"/>
                                          </p:stCondLst>
                                        </p:cTn>
                                        <p:tgtEl>
                                          <p:spTgt spid="288"/>
                                        </p:tgtEl>
                                        <p:attrNameLst>
                                          <p:attrName>style.visibility</p:attrName>
                                        </p:attrNameLst>
                                      </p:cBhvr>
                                      <p:to>
                                        <p:strVal val="visible"/>
                                      </p:to>
                                    </p:set>
                                    <p:animEffect filter="fade" transition="in">
                                      <p:cBhvr>
                                        <p:cTn dur="500"/>
                                        <p:tgtEl>
                                          <p:spTgt spid="288"/>
                                        </p:tgtEl>
                                      </p:cBhvr>
                                    </p:animEffect>
                                  </p:childTnLst>
                                </p:cTn>
                              </p:par>
                              <p:par>
                                <p:cTn fill="hold" nodeType="withEffect" presetClass="entr" presetID="1" presetSubtype="0">
                                  <p:stCondLst>
                                    <p:cond delay="0"/>
                                  </p:stCondLst>
                                  <p:childTnLst>
                                    <p:set>
                                      <p:cBhvr>
                                        <p:cTn dur="1" fill="hold">
                                          <p:stCondLst>
                                            <p:cond delay="0"/>
                                          </p:stCondLst>
                                        </p:cTn>
                                        <p:tgtEl>
                                          <p:spTgt spid="2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17"/>
          <p:cNvSpPr txBox="1"/>
          <p:nvPr>
            <p:ph type="title"/>
          </p:nvPr>
        </p:nvSpPr>
        <p:spPr>
          <a:xfrm>
            <a:off x="361950" y="93027"/>
            <a:ext cx="11780225"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5200"/>
              <a:buFont typeface="Arial Narrow"/>
              <a:buNone/>
            </a:pPr>
            <a:r>
              <a:rPr lang="fr-CA" sz="5200">
                <a:latin typeface="Arial Narrow"/>
                <a:ea typeface="Arial Narrow"/>
                <a:cs typeface="Arial Narrow"/>
                <a:sym typeface="Arial Narrow"/>
              </a:rPr>
              <a:t>A cheese that sells for over $1200/kilo.</a:t>
            </a:r>
            <a:endParaRPr sz="5200">
              <a:latin typeface="Arial Narrow"/>
              <a:ea typeface="Arial Narrow"/>
              <a:cs typeface="Arial Narrow"/>
              <a:sym typeface="Arial Narrow"/>
            </a:endParaRPr>
          </a:p>
        </p:txBody>
      </p:sp>
      <p:sp>
        <p:nvSpPr>
          <p:cNvPr id="298" name="Google Shape;298;p17"/>
          <p:cNvSpPr txBox="1"/>
          <p:nvPr>
            <p:ph idx="1" type="body"/>
          </p:nvPr>
        </p:nvSpPr>
        <p:spPr>
          <a:xfrm>
            <a:off x="6080585" y="1418590"/>
            <a:ext cx="4911969" cy="54552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fr-CA" sz="3200">
                <a:latin typeface="Arial Narrow"/>
                <a:ea typeface="Arial Narrow"/>
                <a:cs typeface="Arial Narrow"/>
                <a:sym typeface="Arial Narrow"/>
              </a:rPr>
              <a:t>Cheese made from donkey milk</a:t>
            </a:r>
            <a:endParaRPr sz="3200">
              <a:latin typeface="Arial Narrow"/>
              <a:ea typeface="Arial Narrow"/>
              <a:cs typeface="Arial Narrow"/>
              <a:sym typeface="Arial Narrow"/>
            </a:endParaRPr>
          </a:p>
        </p:txBody>
      </p:sp>
      <p:pic>
        <p:nvPicPr>
          <p:cNvPr id="299" name="Google Shape;299;p17"/>
          <p:cNvPicPr preferRelativeResize="0"/>
          <p:nvPr/>
        </p:nvPicPr>
        <p:blipFill rotWithShape="1">
          <a:blip r:embed="rId3">
            <a:alphaModFix/>
          </a:blip>
          <a:srcRect b="0" l="0" r="0" t="0"/>
          <a:stretch/>
        </p:blipFill>
        <p:spPr>
          <a:xfrm>
            <a:off x="6486550" y="2121097"/>
            <a:ext cx="3666383" cy="3192706"/>
          </a:xfrm>
          <a:prstGeom prst="roundRect">
            <a:avLst>
              <a:gd fmla="val 8594" name="adj"/>
            </a:avLst>
          </a:prstGeom>
          <a:solidFill>
            <a:srgbClr val="ECECEC"/>
          </a:solidFill>
          <a:ln>
            <a:noFill/>
          </a:ln>
          <a:effectLst>
            <a:reflection blurRad="0" dir="5400000" dist="5000" endA="0" endPos="28000" fadeDir="5400000" kx="0" rotWithShape="0" algn="bl" stA="38000" stPos="0" sy="-100000" ky="0"/>
          </a:effectLst>
        </p:spPr>
      </p:pic>
      <p:grpSp>
        <p:nvGrpSpPr>
          <p:cNvPr id="300" name="Google Shape;300;p17"/>
          <p:cNvGrpSpPr/>
          <p:nvPr/>
        </p:nvGrpSpPr>
        <p:grpSpPr>
          <a:xfrm>
            <a:off x="186104" y="2210151"/>
            <a:ext cx="5087815" cy="3781097"/>
            <a:chOff x="662354" y="1828395"/>
            <a:chExt cx="5087815" cy="3781097"/>
          </a:xfrm>
        </p:grpSpPr>
        <p:sp>
          <p:nvSpPr>
            <p:cNvPr id="301" name="Google Shape;301;p17"/>
            <p:cNvSpPr txBox="1"/>
            <p:nvPr/>
          </p:nvSpPr>
          <p:spPr>
            <a:xfrm>
              <a:off x="838200" y="1828395"/>
              <a:ext cx="4911969" cy="545528"/>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3200"/>
                <a:buFont typeface="Arial"/>
                <a:buNone/>
              </a:pPr>
              <a:r>
                <a:rPr b="0" i="0" lang="fr-CA" sz="3200" u="none" cap="none" strike="noStrike">
                  <a:solidFill>
                    <a:schemeClr val="dk1"/>
                  </a:solidFill>
                  <a:latin typeface="Arial Narrow"/>
                  <a:ea typeface="Arial Narrow"/>
                  <a:cs typeface="Arial Narrow"/>
                  <a:sym typeface="Arial Narrow"/>
                </a:rPr>
                <a:t>Cheese made from moose milk</a:t>
              </a:r>
              <a:endParaRPr b="0" i="0" sz="3200" u="none" cap="none" strike="noStrike">
                <a:solidFill>
                  <a:schemeClr val="dk1"/>
                </a:solidFill>
                <a:latin typeface="Arial Narrow"/>
                <a:ea typeface="Arial Narrow"/>
                <a:cs typeface="Arial Narrow"/>
                <a:sym typeface="Arial Narrow"/>
              </a:endParaRPr>
            </a:p>
          </p:txBody>
        </p:sp>
        <p:grpSp>
          <p:nvGrpSpPr>
            <p:cNvPr id="302" name="Google Shape;302;p17"/>
            <p:cNvGrpSpPr/>
            <p:nvPr/>
          </p:nvGrpSpPr>
          <p:grpSpPr>
            <a:xfrm>
              <a:off x="662354" y="2557341"/>
              <a:ext cx="4882661" cy="3052151"/>
              <a:chOff x="990600" y="2557341"/>
              <a:chExt cx="4882661" cy="2717602"/>
            </a:xfrm>
          </p:grpSpPr>
          <p:pic>
            <p:nvPicPr>
              <p:cNvPr id="303" name="Google Shape;303;p17"/>
              <p:cNvPicPr preferRelativeResize="0"/>
              <p:nvPr/>
            </p:nvPicPr>
            <p:blipFill rotWithShape="1">
              <a:blip r:embed="rId4">
                <a:alphaModFix/>
              </a:blip>
              <a:srcRect b="0" l="0" r="49371" t="0"/>
              <a:stretch/>
            </p:blipFill>
            <p:spPr>
              <a:xfrm>
                <a:off x="990600" y="2557341"/>
                <a:ext cx="2121877" cy="2717602"/>
              </a:xfrm>
              <a:prstGeom prst="roundRect">
                <a:avLst>
                  <a:gd fmla="val 8594" name="adj"/>
                </a:avLst>
              </a:prstGeom>
              <a:solidFill>
                <a:srgbClr val="ECECEC"/>
              </a:solidFill>
              <a:ln>
                <a:noFill/>
              </a:ln>
              <a:effectLst>
                <a:reflection blurRad="0" dir="5400000" dist="5000" endA="0" endPos="28000" fadeDir="5400000" kx="0" rotWithShape="0" algn="bl" stA="38000" stPos="0" sy="-100000" ky="0"/>
              </a:effectLst>
            </p:spPr>
          </p:pic>
          <p:pic>
            <p:nvPicPr>
              <p:cNvPr id="304" name="Google Shape;304;p17"/>
              <p:cNvPicPr preferRelativeResize="0"/>
              <p:nvPr/>
            </p:nvPicPr>
            <p:blipFill rotWithShape="1">
              <a:blip r:embed="rId5">
                <a:alphaModFix/>
              </a:blip>
              <a:srcRect b="0" l="9640" r="24066" t="0"/>
              <a:stretch/>
            </p:blipFill>
            <p:spPr>
              <a:xfrm>
                <a:off x="3112477" y="2557341"/>
                <a:ext cx="2760784" cy="2717601"/>
              </a:xfrm>
              <a:prstGeom prst="roundRect">
                <a:avLst>
                  <a:gd fmla="val 8594" name="adj"/>
                </a:avLst>
              </a:prstGeom>
              <a:solidFill>
                <a:srgbClr val="ECECEC"/>
              </a:solidFill>
              <a:ln>
                <a:noFill/>
              </a:ln>
              <a:effectLst>
                <a:reflection blurRad="0" dir="5400000" dist="5000" endA="0" endPos="28000" fadeDir="5400000" kx="0" rotWithShape="0" algn="bl" stA="38000" stPos="0" sy="-100000" ky="0"/>
              </a:effectLst>
            </p:spPr>
          </p:pic>
        </p:grpSp>
      </p:grpSp>
      <p:grpSp>
        <p:nvGrpSpPr>
          <p:cNvPr id="305" name="Google Shape;305;p17"/>
          <p:cNvGrpSpPr/>
          <p:nvPr/>
        </p:nvGrpSpPr>
        <p:grpSpPr>
          <a:xfrm>
            <a:off x="9249508" y="5313803"/>
            <a:ext cx="2942492" cy="1568874"/>
            <a:chOff x="198120" y="4556760"/>
            <a:chExt cx="3977640" cy="2011680"/>
          </a:xfrm>
        </p:grpSpPr>
        <p:pic>
          <p:nvPicPr>
            <p:cNvPr id="306" name="Google Shape;306;p17"/>
            <p:cNvPicPr preferRelativeResize="0"/>
            <p:nvPr/>
          </p:nvPicPr>
          <p:blipFill rotWithShape="1">
            <a:blip r:embed="rId6">
              <a:alphaModFix/>
            </a:blip>
            <a:srcRect b="13881" l="7877" r="5120" t="20119"/>
            <a:stretch/>
          </p:blipFill>
          <p:spPr>
            <a:xfrm>
              <a:off x="198120" y="4556760"/>
              <a:ext cx="3977640" cy="2011680"/>
            </a:xfrm>
            <a:prstGeom prst="rect">
              <a:avLst/>
            </a:prstGeom>
            <a:noFill/>
            <a:ln>
              <a:noFill/>
            </a:ln>
          </p:spPr>
        </p:pic>
        <p:sp>
          <p:nvSpPr>
            <p:cNvPr id="307" name="Google Shape;307;p17"/>
            <p:cNvSpPr/>
            <p:nvPr/>
          </p:nvSpPr>
          <p:spPr>
            <a:xfrm>
              <a:off x="1419363" y="4991100"/>
              <a:ext cx="2269987" cy="425450"/>
            </a:xfrm>
            <a:prstGeom prst="roundRect">
              <a:avLst>
                <a:gd fmla="val 16667" name="adj"/>
              </a:avLst>
            </a:prstGeom>
            <a:solidFill>
              <a:srgbClr val="D6D6D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fr-CA" sz="2800" u="sng" cap="none" strike="noStrike">
                  <a:solidFill>
                    <a:schemeClr val="dk1"/>
                  </a:solidFill>
                  <a:latin typeface="Kaushan Script"/>
                  <a:ea typeface="Kaushan Script"/>
                  <a:cs typeface="Kaushan Script"/>
                  <a:sym typeface="Kaushan Script"/>
                  <a:hlinkClick action="ppaction://hlinksldjump" r:id="rId7">
                    <a:extLst>
                      <a:ext uri="{A12FA001-AC4F-418D-AE19-62706E023703}">
                        <ahyp:hlinkClr val="tx"/>
                      </a:ext>
                    </a:extLst>
                  </a:hlinkClick>
                </a:rPr>
                <a:t>Back</a:t>
              </a:r>
              <a:endParaRPr b="0" i="0" sz="2800" u="none" cap="none" strike="noStrike">
                <a:solidFill>
                  <a:schemeClr val="dk1"/>
                </a:solidFill>
                <a:latin typeface="Kaushan Script"/>
                <a:ea typeface="Kaushan Script"/>
                <a:cs typeface="Kaushan Script"/>
                <a:sym typeface="Kaushan Script"/>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0"/>
                                        </p:tgtEl>
                                        <p:attrNameLst>
                                          <p:attrName>style.visibility</p:attrName>
                                        </p:attrNameLst>
                                      </p:cBhvr>
                                      <p:to>
                                        <p:strVal val="visible"/>
                                      </p:to>
                                    </p:set>
                                    <p:animEffect filter="fade" transition="in">
                                      <p:cBhvr>
                                        <p:cTn dur="2000"/>
                                        <p:tgtEl>
                                          <p:spTgt spid="300"/>
                                        </p:tgtEl>
                                      </p:cBhvr>
                                    </p:animEffect>
                                  </p:childTnLst>
                                </p:cTn>
                              </p:par>
                              <p:par>
                                <p:cTn fill="hold" nodeType="withEffect" presetClass="entr" presetID="10" presetSubtype="0">
                                  <p:stCondLst>
                                    <p:cond delay="0"/>
                                  </p:stCondLst>
                                  <p:childTnLst>
                                    <p:set>
                                      <p:cBhvr>
                                        <p:cTn dur="1" fill="hold">
                                          <p:stCondLst>
                                            <p:cond delay="0"/>
                                          </p:stCondLst>
                                        </p:cTn>
                                        <p:tgtEl>
                                          <p:spTgt spid="299"/>
                                        </p:tgtEl>
                                        <p:attrNameLst>
                                          <p:attrName>style.visibility</p:attrName>
                                        </p:attrNameLst>
                                      </p:cBhvr>
                                      <p:to>
                                        <p:strVal val="visible"/>
                                      </p:to>
                                    </p:set>
                                    <p:animEffect filter="fade" transition="in">
                                      <p:cBhvr>
                                        <p:cTn dur="2000"/>
                                        <p:tgtEl>
                                          <p:spTgt spid="299"/>
                                        </p:tgtEl>
                                      </p:cBhvr>
                                    </p:animEffect>
                                  </p:childTnLst>
                                </p:cTn>
                              </p:par>
                              <p:par>
                                <p:cTn fill="hold" nodeType="withEffect" presetClass="entr" presetID="10" presetSubtype="0">
                                  <p:stCondLst>
                                    <p:cond delay="0"/>
                                  </p:stCondLst>
                                  <p:childTnLst>
                                    <p:set>
                                      <p:cBhvr>
                                        <p:cTn dur="1" fill="hold">
                                          <p:stCondLst>
                                            <p:cond delay="0"/>
                                          </p:stCondLst>
                                        </p:cTn>
                                        <p:tgtEl>
                                          <p:spTgt spid="298">
                                            <p:txEl>
                                              <p:pRg end="0" st="0"/>
                                            </p:txEl>
                                          </p:spTgt>
                                        </p:tgtEl>
                                        <p:attrNameLst>
                                          <p:attrName>style.visibility</p:attrName>
                                        </p:attrNameLst>
                                      </p:cBhvr>
                                      <p:to>
                                        <p:strVal val="visible"/>
                                      </p:to>
                                    </p:set>
                                    <p:animEffect filter="fade" transition="in">
                                      <p:cBhvr>
                                        <p:cTn dur="2000"/>
                                        <p:tgtEl>
                                          <p:spTgt spid="298">
                                            <p:txEl>
                                              <p:pRg end="0" st="0"/>
                                            </p:txEl>
                                          </p:spTgt>
                                        </p:tgtEl>
                                      </p:cBhvr>
                                    </p:animEffect>
                                  </p:childTnLst>
                                </p:cTn>
                              </p:par>
                            </p:childTnLst>
                          </p:cTn>
                        </p:par>
                        <p:par>
                          <p:cTn fill="hold">
                            <p:stCondLst>
                              <p:cond delay="2000"/>
                            </p:stCondLst>
                            <p:childTnLst>
                              <p:par>
                                <p:cTn fill="hold" nodeType="afterEffect" presetClass="entr" presetID="1" presetSubtype="0">
                                  <p:stCondLst>
                                    <p:cond delay="0"/>
                                  </p:stCondLst>
                                  <p:childTnLst>
                                    <p:set>
                                      <p:cBhvr>
                                        <p:cTn dur="1" fill="hold">
                                          <p:stCondLst>
                                            <p:cond delay="0"/>
                                          </p:stCondLst>
                                        </p:cTn>
                                        <p:tgtEl>
                                          <p:spTgt spid="3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18"/>
          <p:cNvSpPr txBox="1"/>
          <p:nvPr>
            <p:ph type="title"/>
          </p:nvPr>
        </p:nvSpPr>
        <p:spPr>
          <a:xfrm>
            <a:off x="0" y="122431"/>
            <a:ext cx="12081164" cy="1555819"/>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5100"/>
              <a:buFont typeface="Arial Narrow"/>
              <a:buNone/>
            </a:pPr>
            <a:r>
              <a:rPr lang="fr-CA" sz="5100">
                <a:latin typeface="Arial Narrow"/>
                <a:ea typeface="Arial Narrow"/>
                <a:cs typeface="Arial Narrow"/>
                <a:sym typeface="Arial Narrow"/>
              </a:rPr>
              <a:t>Place the cheeses below in descending order of volume of Canadian production.</a:t>
            </a:r>
            <a:endParaRPr sz="5100">
              <a:latin typeface="Arial Narrow"/>
              <a:ea typeface="Arial Narrow"/>
              <a:cs typeface="Arial Narrow"/>
              <a:sym typeface="Arial Narrow"/>
            </a:endParaRPr>
          </a:p>
        </p:txBody>
      </p:sp>
      <p:sp>
        <p:nvSpPr>
          <p:cNvPr id="314" name="Google Shape;314;p18"/>
          <p:cNvSpPr txBox="1"/>
          <p:nvPr/>
        </p:nvSpPr>
        <p:spPr>
          <a:xfrm>
            <a:off x="765913" y="4000691"/>
            <a:ext cx="2700130" cy="715617"/>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4000"/>
              <a:buFont typeface="Arial"/>
              <a:buNone/>
            </a:pPr>
            <a:r>
              <a:rPr b="0" i="0" lang="fr-CA" sz="4000" u="none" cap="none" strike="noStrike">
                <a:solidFill>
                  <a:schemeClr val="dk1"/>
                </a:solidFill>
                <a:latin typeface="Arial Narrow"/>
                <a:ea typeface="Arial Narrow"/>
                <a:cs typeface="Arial Narrow"/>
                <a:sym typeface="Arial Narrow"/>
              </a:rPr>
              <a:t>Cheddar</a:t>
            </a:r>
            <a:endParaRPr b="0" i="0" sz="4000" u="none" cap="none" strike="noStrike">
              <a:solidFill>
                <a:schemeClr val="dk1"/>
              </a:solidFill>
              <a:latin typeface="Arial Narrow"/>
              <a:ea typeface="Arial Narrow"/>
              <a:cs typeface="Arial Narrow"/>
              <a:sym typeface="Arial Narrow"/>
            </a:endParaRPr>
          </a:p>
        </p:txBody>
      </p:sp>
      <p:sp>
        <p:nvSpPr>
          <p:cNvPr id="315" name="Google Shape;315;p18"/>
          <p:cNvSpPr txBox="1"/>
          <p:nvPr/>
        </p:nvSpPr>
        <p:spPr>
          <a:xfrm>
            <a:off x="335220" y="2465647"/>
            <a:ext cx="2700130" cy="715617"/>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4000"/>
              <a:buFont typeface="Arial"/>
              <a:buNone/>
            </a:pPr>
            <a:r>
              <a:rPr b="0" i="0" lang="fr-CA" sz="4000" u="none" cap="none" strike="noStrike">
                <a:solidFill>
                  <a:schemeClr val="dk1"/>
                </a:solidFill>
                <a:latin typeface="Arial Narrow"/>
                <a:ea typeface="Arial Narrow"/>
                <a:cs typeface="Arial Narrow"/>
                <a:sym typeface="Arial Narrow"/>
              </a:rPr>
              <a:t>Mozzarella</a:t>
            </a:r>
            <a:endParaRPr b="0" i="0" sz="4000" u="none" cap="none" strike="noStrike">
              <a:solidFill>
                <a:schemeClr val="dk1"/>
              </a:solidFill>
              <a:latin typeface="Arial Narrow"/>
              <a:ea typeface="Arial Narrow"/>
              <a:cs typeface="Arial Narrow"/>
              <a:sym typeface="Arial Narrow"/>
            </a:endParaRPr>
          </a:p>
        </p:txBody>
      </p:sp>
      <p:sp>
        <p:nvSpPr>
          <p:cNvPr id="316" name="Google Shape;316;p18"/>
          <p:cNvSpPr txBox="1"/>
          <p:nvPr/>
        </p:nvSpPr>
        <p:spPr>
          <a:xfrm>
            <a:off x="8396684" y="2351897"/>
            <a:ext cx="2700130" cy="715617"/>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4000"/>
              <a:buFont typeface="Arial"/>
              <a:buNone/>
            </a:pPr>
            <a:r>
              <a:rPr b="0" i="0" lang="fr-CA" sz="4000" u="none" cap="none" strike="noStrike">
                <a:solidFill>
                  <a:schemeClr val="dk1"/>
                </a:solidFill>
                <a:latin typeface="Arial Narrow"/>
                <a:ea typeface="Arial Narrow"/>
                <a:cs typeface="Arial Narrow"/>
                <a:sym typeface="Arial Narrow"/>
              </a:rPr>
              <a:t>Emmental</a:t>
            </a:r>
            <a:endParaRPr b="0" i="0" sz="4000" u="none" cap="none" strike="noStrike">
              <a:solidFill>
                <a:schemeClr val="dk1"/>
              </a:solidFill>
              <a:latin typeface="Arial Narrow"/>
              <a:ea typeface="Arial Narrow"/>
              <a:cs typeface="Arial Narrow"/>
              <a:sym typeface="Arial Narrow"/>
            </a:endParaRPr>
          </a:p>
        </p:txBody>
      </p:sp>
      <p:sp>
        <p:nvSpPr>
          <p:cNvPr id="317" name="Google Shape;317;p18"/>
          <p:cNvSpPr txBox="1"/>
          <p:nvPr/>
        </p:nvSpPr>
        <p:spPr>
          <a:xfrm>
            <a:off x="4265316" y="4000692"/>
            <a:ext cx="2700130" cy="715617"/>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4000"/>
              <a:buFont typeface="Arial"/>
              <a:buNone/>
            </a:pPr>
            <a:r>
              <a:rPr b="0" i="0" lang="fr-CA" sz="4000" u="none" cap="none" strike="noStrike">
                <a:solidFill>
                  <a:schemeClr val="dk1"/>
                </a:solidFill>
                <a:latin typeface="Arial Narrow"/>
                <a:ea typeface="Arial Narrow"/>
                <a:cs typeface="Arial Narrow"/>
                <a:sym typeface="Arial Narrow"/>
              </a:rPr>
              <a:t>Parmesan</a:t>
            </a:r>
            <a:endParaRPr b="0" i="0" sz="4000" u="none" cap="none" strike="noStrike">
              <a:solidFill>
                <a:schemeClr val="dk1"/>
              </a:solidFill>
              <a:latin typeface="Arial Narrow"/>
              <a:ea typeface="Arial Narrow"/>
              <a:cs typeface="Arial Narrow"/>
              <a:sym typeface="Arial Narrow"/>
            </a:endParaRPr>
          </a:p>
        </p:txBody>
      </p:sp>
      <p:sp>
        <p:nvSpPr>
          <p:cNvPr id="318" name="Google Shape;318;p18"/>
          <p:cNvSpPr txBox="1"/>
          <p:nvPr/>
        </p:nvSpPr>
        <p:spPr>
          <a:xfrm>
            <a:off x="8087116" y="4000689"/>
            <a:ext cx="2700130" cy="715617"/>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3700"/>
              <a:buFont typeface="Arial"/>
              <a:buNone/>
            </a:pPr>
            <a:r>
              <a:rPr b="0" i="0" lang="fr-CA" sz="3700" u="none" cap="none" strike="noStrike">
                <a:solidFill>
                  <a:schemeClr val="dk1"/>
                </a:solidFill>
                <a:latin typeface="Arial Narrow"/>
                <a:ea typeface="Arial Narrow"/>
                <a:cs typeface="Arial Narrow"/>
                <a:sym typeface="Arial Narrow"/>
              </a:rPr>
              <a:t>Monterey Jack</a:t>
            </a:r>
            <a:endParaRPr b="0" i="0" sz="3700" u="none" cap="none" strike="noStrike">
              <a:solidFill>
                <a:schemeClr val="dk1"/>
              </a:solidFill>
              <a:latin typeface="Arial Narrow"/>
              <a:ea typeface="Arial Narrow"/>
              <a:cs typeface="Arial Narrow"/>
              <a:sym typeface="Arial Narrow"/>
            </a:endParaRPr>
          </a:p>
        </p:txBody>
      </p:sp>
      <p:sp>
        <p:nvSpPr>
          <p:cNvPr id="319" name="Google Shape;319;p18"/>
          <p:cNvSpPr txBox="1"/>
          <p:nvPr/>
        </p:nvSpPr>
        <p:spPr>
          <a:xfrm>
            <a:off x="4656669" y="2351896"/>
            <a:ext cx="1917423" cy="715617"/>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4000"/>
              <a:buFont typeface="Arial"/>
              <a:buNone/>
            </a:pPr>
            <a:r>
              <a:rPr b="0" i="0" lang="fr-CA" sz="4000" u="none" cap="none" strike="noStrike">
                <a:solidFill>
                  <a:schemeClr val="dk1"/>
                </a:solidFill>
                <a:latin typeface="Arial Narrow"/>
                <a:ea typeface="Arial Narrow"/>
                <a:cs typeface="Arial Narrow"/>
                <a:sym typeface="Arial Narrow"/>
              </a:rPr>
              <a:t>Havarti</a:t>
            </a:r>
            <a:endParaRPr b="0" i="0" sz="4000" u="none" cap="none" strike="noStrike">
              <a:solidFill>
                <a:schemeClr val="dk1"/>
              </a:solidFill>
              <a:latin typeface="Arial Narrow"/>
              <a:ea typeface="Arial Narrow"/>
              <a:cs typeface="Arial Narrow"/>
              <a:sym typeface="Arial Narrow"/>
            </a:endParaRPr>
          </a:p>
        </p:txBody>
      </p:sp>
      <p:sp>
        <p:nvSpPr>
          <p:cNvPr id="320" name="Google Shape;320;p18"/>
          <p:cNvSpPr/>
          <p:nvPr/>
        </p:nvSpPr>
        <p:spPr>
          <a:xfrm>
            <a:off x="2484764" y="3623005"/>
            <a:ext cx="658882" cy="735492"/>
          </a:xfrm>
          <a:prstGeom prst="ellipse">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fr-CA" sz="3200" u="none" cap="none" strike="noStrike">
                <a:solidFill>
                  <a:schemeClr val="lt1"/>
                </a:solidFill>
                <a:latin typeface="Calibri"/>
                <a:ea typeface="Calibri"/>
                <a:cs typeface="Calibri"/>
                <a:sym typeface="Calibri"/>
              </a:rPr>
              <a:t>1</a:t>
            </a:r>
            <a:endParaRPr b="1" i="0" sz="3200" u="none" cap="none" strike="noStrike">
              <a:solidFill>
                <a:schemeClr val="lt1"/>
              </a:solidFill>
              <a:latin typeface="Calibri"/>
              <a:ea typeface="Calibri"/>
              <a:cs typeface="Calibri"/>
              <a:sym typeface="Calibri"/>
            </a:endParaRPr>
          </a:p>
        </p:txBody>
      </p:sp>
      <p:sp>
        <p:nvSpPr>
          <p:cNvPr id="321" name="Google Shape;321;p18"/>
          <p:cNvSpPr/>
          <p:nvPr/>
        </p:nvSpPr>
        <p:spPr>
          <a:xfrm>
            <a:off x="2441385" y="2119991"/>
            <a:ext cx="658882" cy="735492"/>
          </a:xfrm>
          <a:prstGeom prst="ellipse">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fr-CA" sz="3200" u="none" cap="none" strike="noStrike">
                <a:solidFill>
                  <a:schemeClr val="lt1"/>
                </a:solidFill>
                <a:latin typeface="Calibri"/>
                <a:ea typeface="Calibri"/>
                <a:cs typeface="Calibri"/>
                <a:sym typeface="Calibri"/>
              </a:rPr>
              <a:t>2</a:t>
            </a:r>
            <a:endParaRPr b="1" i="0" sz="3200" u="none" cap="none" strike="noStrike">
              <a:solidFill>
                <a:schemeClr val="lt1"/>
              </a:solidFill>
              <a:latin typeface="Calibri"/>
              <a:ea typeface="Calibri"/>
              <a:cs typeface="Calibri"/>
              <a:sym typeface="Calibri"/>
            </a:endParaRPr>
          </a:p>
        </p:txBody>
      </p:sp>
      <p:sp>
        <p:nvSpPr>
          <p:cNvPr id="322" name="Google Shape;322;p18"/>
          <p:cNvSpPr/>
          <p:nvPr/>
        </p:nvSpPr>
        <p:spPr>
          <a:xfrm>
            <a:off x="10281189" y="1974208"/>
            <a:ext cx="658882" cy="735492"/>
          </a:xfrm>
          <a:prstGeom prst="ellipse">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fr-CA" sz="3200" u="none" cap="none" strike="noStrike">
                <a:solidFill>
                  <a:schemeClr val="lt1"/>
                </a:solidFill>
                <a:latin typeface="Calibri"/>
                <a:ea typeface="Calibri"/>
                <a:cs typeface="Calibri"/>
                <a:sym typeface="Calibri"/>
              </a:rPr>
              <a:t>3</a:t>
            </a:r>
            <a:endParaRPr b="1" i="0" sz="3200" u="none" cap="none" strike="noStrike">
              <a:solidFill>
                <a:schemeClr val="lt1"/>
              </a:solidFill>
              <a:latin typeface="Calibri"/>
              <a:ea typeface="Calibri"/>
              <a:cs typeface="Calibri"/>
              <a:sym typeface="Calibri"/>
            </a:endParaRPr>
          </a:p>
        </p:txBody>
      </p:sp>
      <p:sp>
        <p:nvSpPr>
          <p:cNvPr id="323" name="Google Shape;323;p18"/>
          <p:cNvSpPr/>
          <p:nvPr/>
        </p:nvSpPr>
        <p:spPr>
          <a:xfrm>
            <a:off x="6255417" y="3623005"/>
            <a:ext cx="658882" cy="735492"/>
          </a:xfrm>
          <a:prstGeom prst="ellipse">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fr-CA" sz="3200" u="none" cap="none" strike="noStrike">
                <a:solidFill>
                  <a:schemeClr val="lt1"/>
                </a:solidFill>
                <a:latin typeface="Calibri"/>
                <a:ea typeface="Calibri"/>
                <a:cs typeface="Calibri"/>
                <a:sym typeface="Calibri"/>
              </a:rPr>
              <a:t>4</a:t>
            </a:r>
            <a:endParaRPr b="1" i="0" sz="3200" u="none" cap="none" strike="noStrike">
              <a:solidFill>
                <a:schemeClr val="lt1"/>
              </a:solidFill>
              <a:latin typeface="Calibri"/>
              <a:ea typeface="Calibri"/>
              <a:cs typeface="Calibri"/>
              <a:sym typeface="Calibri"/>
            </a:endParaRPr>
          </a:p>
        </p:txBody>
      </p:sp>
      <p:sp>
        <p:nvSpPr>
          <p:cNvPr id="324" name="Google Shape;324;p18"/>
          <p:cNvSpPr/>
          <p:nvPr/>
        </p:nvSpPr>
        <p:spPr>
          <a:xfrm>
            <a:off x="10630709" y="3403224"/>
            <a:ext cx="658882" cy="735492"/>
          </a:xfrm>
          <a:prstGeom prst="ellipse">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fr-CA" sz="3200" u="none" cap="none" strike="noStrike">
                <a:solidFill>
                  <a:schemeClr val="lt1"/>
                </a:solidFill>
                <a:latin typeface="Calibri"/>
                <a:ea typeface="Calibri"/>
                <a:cs typeface="Calibri"/>
                <a:sym typeface="Calibri"/>
              </a:rPr>
              <a:t>5</a:t>
            </a:r>
            <a:endParaRPr b="1" i="0" sz="3200" u="none" cap="none" strike="noStrike">
              <a:solidFill>
                <a:schemeClr val="lt1"/>
              </a:solidFill>
              <a:latin typeface="Calibri"/>
              <a:ea typeface="Calibri"/>
              <a:cs typeface="Calibri"/>
              <a:sym typeface="Calibri"/>
            </a:endParaRPr>
          </a:p>
        </p:txBody>
      </p:sp>
      <p:sp>
        <p:nvSpPr>
          <p:cNvPr id="325" name="Google Shape;325;p18"/>
          <p:cNvSpPr/>
          <p:nvPr/>
        </p:nvSpPr>
        <p:spPr>
          <a:xfrm>
            <a:off x="6308842" y="2224340"/>
            <a:ext cx="658882" cy="735492"/>
          </a:xfrm>
          <a:prstGeom prst="ellipse">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fr-CA" sz="3200" u="none" cap="none" strike="noStrike">
                <a:solidFill>
                  <a:schemeClr val="lt1"/>
                </a:solidFill>
                <a:latin typeface="Calibri"/>
                <a:ea typeface="Calibri"/>
                <a:cs typeface="Calibri"/>
                <a:sym typeface="Calibri"/>
              </a:rPr>
              <a:t>6</a:t>
            </a:r>
            <a:endParaRPr b="1" i="0" sz="3200" u="none" cap="none" strike="noStrike">
              <a:solidFill>
                <a:schemeClr val="lt1"/>
              </a:solidFill>
              <a:latin typeface="Calibri"/>
              <a:ea typeface="Calibri"/>
              <a:cs typeface="Calibri"/>
              <a:sym typeface="Calibri"/>
            </a:endParaRPr>
          </a:p>
        </p:txBody>
      </p:sp>
      <p:pic>
        <p:nvPicPr>
          <p:cNvPr id="326" name="Google Shape;326;p18"/>
          <p:cNvPicPr preferRelativeResize="0"/>
          <p:nvPr/>
        </p:nvPicPr>
        <p:blipFill rotWithShape="1">
          <a:blip r:embed="rId3">
            <a:alphaModFix/>
          </a:blip>
          <a:srcRect b="884" l="0" r="5448" t="5576"/>
          <a:stretch/>
        </p:blipFill>
        <p:spPr>
          <a:xfrm>
            <a:off x="12785863" y="826052"/>
            <a:ext cx="9025909" cy="4651513"/>
          </a:xfrm>
          <a:prstGeom prst="rect">
            <a:avLst/>
          </a:prstGeom>
          <a:noFill/>
          <a:ln>
            <a:noFill/>
          </a:ln>
        </p:spPr>
      </p:pic>
      <p:grpSp>
        <p:nvGrpSpPr>
          <p:cNvPr id="327" name="Google Shape;327;p18"/>
          <p:cNvGrpSpPr/>
          <p:nvPr/>
        </p:nvGrpSpPr>
        <p:grpSpPr>
          <a:xfrm>
            <a:off x="9200971" y="5512748"/>
            <a:ext cx="3038240" cy="1398240"/>
            <a:chOff x="198120" y="4556760"/>
            <a:chExt cx="3977640" cy="2011680"/>
          </a:xfrm>
        </p:grpSpPr>
        <p:pic>
          <p:nvPicPr>
            <p:cNvPr id="328" name="Google Shape;328;p18"/>
            <p:cNvPicPr preferRelativeResize="0"/>
            <p:nvPr/>
          </p:nvPicPr>
          <p:blipFill rotWithShape="1">
            <a:blip r:embed="rId4">
              <a:alphaModFix/>
            </a:blip>
            <a:srcRect b="13881" l="7877" r="5120" t="20119"/>
            <a:stretch/>
          </p:blipFill>
          <p:spPr>
            <a:xfrm>
              <a:off x="198120" y="4556760"/>
              <a:ext cx="3977640" cy="2011680"/>
            </a:xfrm>
            <a:prstGeom prst="rect">
              <a:avLst/>
            </a:prstGeom>
            <a:noFill/>
            <a:ln>
              <a:noFill/>
            </a:ln>
          </p:spPr>
        </p:pic>
        <p:sp>
          <p:nvSpPr>
            <p:cNvPr id="329" name="Google Shape;329;p18"/>
            <p:cNvSpPr/>
            <p:nvPr/>
          </p:nvSpPr>
          <p:spPr>
            <a:xfrm>
              <a:off x="1419363" y="4991100"/>
              <a:ext cx="2269987" cy="425450"/>
            </a:xfrm>
            <a:prstGeom prst="roundRect">
              <a:avLst>
                <a:gd fmla="val 16667" name="adj"/>
              </a:avLst>
            </a:prstGeom>
            <a:solidFill>
              <a:srgbClr val="D6D6D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fr-CA" sz="2800" u="sng" cap="none" strike="noStrike">
                  <a:solidFill>
                    <a:schemeClr val="dk1"/>
                  </a:solidFill>
                  <a:latin typeface="Kaushan Script"/>
                  <a:ea typeface="Kaushan Script"/>
                  <a:cs typeface="Kaushan Script"/>
                  <a:sym typeface="Kaushan Script"/>
                  <a:hlinkClick action="ppaction://hlinksldjump" r:id="rId5">
                    <a:extLst>
                      <a:ext uri="{A12FA001-AC4F-418D-AE19-62706E023703}">
                        <ahyp:hlinkClr val="tx"/>
                      </a:ext>
                    </a:extLst>
                  </a:hlinkClick>
                </a:rPr>
                <a:t>Back</a:t>
              </a:r>
              <a:endParaRPr b="0" i="0" sz="2800" u="none" cap="none" strike="noStrike">
                <a:solidFill>
                  <a:schemeClr val="dk1"/>
                </a:solidFill>
                <a:latin typeface="Kaushan Script"/>
                <a:ea typeface="Kaushan Script"/>
                <a:cs typeface="Kaushan Script"/>
                <a:sym typeface="Kaushan Script"/>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0"/>
                                        </p:tgtEl>
                                        <p:attrNameLst>
                                          <p:attrName>style.visibility</p:attrName>
                                        </p:attrNameLst>
                                      </p:cBhvr>
                                      <p:to>
                                        <p:strVal val="visible"/>
                                      </p:to>
                                    </p:set>
                                    <p:animEffect filter="fade" transition="in">
                                      <p:cBhvr>
                                        <p:cTn dur="500"/>
                                        <p:tgtEl>
                                          <p:spTgt spid="3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1"/>
                                        </p:tgtEl>
                                        <p:attrNameLst>
                                          <p:attrName>style.visibility</p:attrName>
                                        </p:attrNameLst>
                                      </p:cBhvr>
                                      <p:to>
                                        <p:strVal val="visible"/>
                                      </p:to>
                                    </p:set>
                                    <p:animEffect filter="fade" transition="in">
                                      <p:cBhvr>
                                        <p:cTn dur="500"/>
                                        <p:tgtEl>
                                          <p:spTgt spid="3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2"/>
                                        </p:tgtEl>
                                        <p:attrNameLst>
                                          <p:attrName>style.visibility</p:attrName>
                                        </p:attrNameLst>
                                      </p:cBhvr>
                                      <p:to>
                                        <p:strVal val="visible"/>
                                      </p:to>
                                    </p:set>
                                    <p:animEffect filter="fade" transition="in">
                                      <p:cBhvr>
                                        <p:cTn dur="500"/>
                                        <p:tgtEl>
                                          <p:spTgt spid="3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3"/>
                                        </p:tgtEl>
                                        <p:attrNameLst>
                                          <p:attrName>style.visibility</p:attrName>
                                        </p:attrNameLst>
                                      </p:cBhvr>
                                      <p:to>
                                        <p:strVal val="visible"/>
                                      </p:to>
                                    </p:set>
                                    <p:animEffect filter="fade" transition="in">
                                      <p:cBhvr>
                                        <p:cTn dur="500"/>
                                        <p:tgtEl>
                                          <p:spTgt spid="3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4"/>
                                        </p:tgtEl>
                                        <p:attrNameLst>
                                          <p:attrName>style.visibility</p:attrName>
                                        </p:attrNameLst>
                                      </p:cBhvr>
                                      <p:to>
                                        <p:strVal val="visible"/>
                                      </p:to>
                                    </p:set>
                                    <p:animEffect filter="fade" transition="in">
                                      <p:cBhvr>
                                        <p:cTn dur="500"/>
                                        <p:tgtEl>
                                          <p:spTgt spid="3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5"/>
                                        </p:tgtEl>
                                        <p:attrNameLst>
                                          <p:attrName>style.visibility</p:attrName>
                                        </p:attrNameLst>
                                      </p:cBhvr>
                                      <p:to>
                                        <p:strVal val="visible"/>
                                      </p:to>
                                    </p:set>
                                    <p:animEffect filter="fade" transition="in">
                                      <p:cBhvr>
                                        <p:cTn dur="500"/>
                                        <p:tgtEl>
                                          <p:spTgt spid="325"/>
                                        </p:tgtEl>
                                      </p:cBhvr>
                                    </p:animEffect>
                                  </p:childTnLst>
                                </p:cTn>
                              </p:par>
                            </p:childTnLst>
                          </p:cTn>
                        </p:par>
                        <p:par>
                          <p:cTn fill="hold">
                            <p:stCondLst>
                              <p:cond delay="500"/>
                            </p:stCondLst>
                            <p:childTnLst>
                              <p:par>
                                <p:cTn fill="hold" nodeType="afterEffect" presetClass="entr" presetID="1" presetSubtype="0">
                                  <p:stCondLst>
                                    <p:cond delay="0"/>
                                  </p:stCondLst>
                                  <p:childTnLst>
                                    <p:set>
                                      <p:cBhvr>
                                        <p:cTn dur="1" fill="hold">
                                          <p:stCondLst>
                                            <p:cond delay="0"/>
                                          </p:stCondLst>
                                        </p:cTn>
                                        <p:tgtEl>
                                          <p:spTgt spid="3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19"/>
          <p:cNvSpPr txBox="1"/>
          <p:nvPr>
            <p:ph type="title"/>
          </p:nvPr>
        </p:nvSpPr>
        <p:spPr>
          <a:xfrm>
            <a:off x="521677" y="0"/>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Arial Narrow"/>
              <a:buNone/>
            </a:pPr>
            <a:r>
              <a:rPr lang="fr-CA" sz="5400">
                <a:latin typeface="Arial Narrow"/>
                <a:ea typeface="Arial Narrow"/>
                <a:cs typeface="Arial Narrow"/>
                <a:sym typeface="Arial Narrow"/>
              </a:rPr>
              <a:t>The best-selling cheese in the world</a:t>
            </a:r>
            <a:endParaRPr sz="5400">
              <a:latin typeface="Arial Narrow"/>
              <a:ea typeface="Arial Narrow"/>
              <a:cs typeface="Arial Narrow"/>
              <a:sym typeface="Arial Narrow"/>
            </a:endParaRPr>
          </a:p>
        </p:txBody>
      </p:sp>
      <p:sp>
        <p:nvSpPr>
          <p:cNvPr id="336" name="Google Shape;336;p19"/>
          <p:cNvSpPr txBox="1"/>
          <p:nvPr>
            <p:ph idx="1" type="body"/>
          </p:nvPr>
        </p:nvSpPr>
        <p:spPr>
          <a:xfrm>
            <a:off x="5405719" y="3709464"/>
            <a:ext cx="6442348" cy="86800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4000"/>
              <a:buNone/>
            </a:pPr>
            <a:r>
              <a:rPr lang="fr-CA" sz="4000">
                <a:latin typeface="Arial Narrow"/>
                <a:ea typeface="Arial Narrow"/>
                <a:cs typeface="Arial Narrow"/>
                <a:sym typeface="Arial Narrow"/>
              </a:rPr>
              <a:t>4 billion portions each year</a:t>
            </a:r>
            <a:endParaRPr/>
          </a:p>
        </p:txBody>
      </p:sp>
      <p:pic>
        <p:nvPicPr>
          <p:cNvPr id="337" name="Google Shape;337;p19"/>
          <p:cNvPicPr preferRelativeResize="0"/>
          <p:nvPr/>
        </p:nvPicPr>
        <p:blipFill rotWithShape="1">
          <a:blip r:embed="rId3">
            <a:alphaModFix/>
          </a:blip>
          <a:srcRect b="14280" l="13896" r="11025" t="10151"/>
          <a:stretch/>
        </p:blipFill>
        <p:spPr>
          <a:xfrm>
            <a:off x="208256" y="1181272"/>
            <a:ext cx="5363308" cy="5398478"/>
          </a:xfrm>
          <a:prstGeom prst="rect">
            <a:avLst/>
          </a:prstGeom>
          <a:noFill/>
          <a:ln>
            <a:noFill/>
          </a:ln>
        </p:spPr>
      </p:pic>
      <p:grpSp>
        <p:nvGrpSpPr>
          <p:cNvPr id="338" name="Google Shape;338;p19"/>
          <p:cNvGrpSpPr/>
          <p:nvPr/>
        </p:nvGrpSpPr>
        <p:grpSpPr>
          <a:xfrm>
            <a:off x="9423630" y="5168103"/>
            <a:ext cx="2942492" cy="1568874"/>
            <a:chOff x="198120" y="4556760"/>
            <a:chExt cx="3977640" cy="2011680"/>
          </a:xfrm>
        </p:grpSpPr>
        <p:pic>
          <p:nvPicPr>
            <p:cNvPr id="339" name="Google Shape;339;p19"/>
            <p:cNvPicPr preferRelativeResize="0"/>
            <p:nvPr/>
          </p:nvPicPr>
          <p:blipFill rotWithShape="1">
            <a:blip r:embed="rId4">
              <a:alphaModFix/>
            </a:blip>
            <a:srcRect b="13881" l="7877" r="5120" t="20119"/>
            <a:stretch/>
          </p:blipFill>
          <p:spPr>
            <a:xfrm>
              <a:off x="198120" y="4556760"/>
              <a:ext cx="3977640" cy="2011680"/>
            </a:xfrm>
            <a:prstGeom prst="rect">
              <a:avLst/>
            </a:prstGeom>
            <a:noFill/>
            <a:ln>
              <a:noFill/>
            </a:ln>
          </p:spPr>
        </p:pic>
        <p:sp>
          <p:nvSpPr>
            <p:cNvPr id="340" name="Google Shape;340;p19"/>
            <p:cNvSpPr/>
            <p:nvPr/>
          </p:nvSpPr>
          <p:spPr>
            <a:xfrm>
              <a:off x="1419363" y="4991100"/>
              <a:ext cx="2269987" cy="425450"/>
            </a:xfrm>
            <a:prstGeom prst="roundRect">
              <a:avLst>
                <a:gd fmla="val 16667" name="adj"/>
              </a:avLst>
            </a:prstGeom>
            <a:solidFill>
              <a:srgbClr val="D6D6D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fr-CA" sz="2800" u="sng" cap="none" strike="noStrike">
                  <a:solidFill>
                    <a:schemeClr val="dk1"/>
                  </a:solidFill>
                  <a:latin typeface="Kaushan Script"/>
                  <a:ea typeface="Kaushan Script"/>
                  <a:cs typeface="Kaushan Script"/>
                  <a:sym typeface="Kaushan Script"/>
                  <a:hlinkClick action="ppaction://hlinksldjump" r:id="rId5">
                    <a:extLst>
                      <a:ext uri="{A12FA001-AC4F-418D-AE19-62706E023703}">
                        <ahyp:hlinkClr val="tx"/>
                      </a:ext>
                    </a:extLst>
                  </a:hlinkClick>
                </a:rPr>
                <a:t>Back</a:t>
              </a:r>
              <a:endParaRPr b="0" i="0" sz="2800" u="none" cap="none" strike="noStrike">
                <a:solidFill>
                  <a:schemeClr val="dk1"/>
                </a:solidFill>
                <a:latin typeface="Kaushan Script"/>
                <a:ea typeface="Kaushan Script"/>
                <a:cs typeface="Kaushan Script"/>
                <a:sym typeface="Kaushan Script"/>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6">
                                            <p:txEl>
                                              <p:pRg end="0" st="0"/>
                                            </p:txEl>
                                          </p:spTgt>
                                        </p:tgtEl>
                                        <p:attrNameLst>
                                          <p:attrName>style.visibility</p:attrName>
                                        </p:attrNameLst>
                                      </p:cBhvr>
                                      <p:to>
                                        <p:strVal val="visible"/>
                                      </p:to>
                                    </p:set>
                                    <p:animEffect filter="fade" transition="in">
                                      <p:cBhvr>
                                        <p:cTn dur="2000"/>
                                        <p:tgtEl>
                                          <p:spTgt spid="336">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337"/>
                                        </p:tgtEl>
                                        <p:attrNameLst>
                                          <p:attrName>style.visibility</p:attrName>
                                        </p:attrNameLst>
                                      </p:cBhvr>
                                      <p:to>
                                        <p:strVal val="visible"/>
                                      </p:to>
                                    </p:set>
                                    <p:animEffect filter="fade" transition="in">
                                      <p:cBhvr>
                                        <p:cTn dur="2000"/>
                                        <p:tgtEl>
                                          <p:spTgt spid="337"/>
                                        </p:tgtEl>
                                      </p:cBhvr>
                                    </p:animEffect>
                                  </p:childTnLst>
                                </p:cTn>
                              </p:par>
                              <p:par>
                                <p:cTn fill="hold" nodeType="withEffect" presetClass="entr" presetID="1" presetSubtype="0">
                                  <p:stCondLst>
                                    <p:cond delay="0"/>
                                  </p:stCondLst>
                                  <p:childTnLst>
                                    <p:set>
                                      <p:cBhvr>
                                        <p:cTn dur="1" fill="hold">
                                          <p:stCondLst>
                                            <p:cond delay="0"/>
                                          </p:stCondLst>
                                        </p:cTn>
                                        <p:tgtEl>
                                          <p:spTgt spid="33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2"/>
          <p:cNvSpPr txBox="1"/>
          <p:nvPr>
            <p:ph type="title"/>
          </p:nvPr>
        </p:nvSpPr>
        <p:spPr>
          <a:xfrm>
            <a:off x="0" y="152400"/>
            <a:ext cx="12192000" cy="990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Arial Narrow"/>
              <a:buNone/>
            </a:pPr>
            <a:r>
              <a:rPr b="1" lang="fr-CA" sz="6000">
                <a:latin typeface="Arial Narrow"/>
                <a:ea typeface="Arial Narrow"/>
                <a:cs typeface="Arial Narrow"/>
                <a:sym typeface="Arial Narrow"/>
              </a:rPr>
              <a:t>Jeoparcheese</a:t>
            </a:r>
            <a:endParaRPr b="1" sz="6000">
              <a:latin typeface="Arial Narrow"/>
              <a:ea typeface="Arial Narrow"/>
              <a:cs typeface="Arial Narrow"/>
              <a:sym typeface="Arial Narrow"/>
            </a:endParaRPr>
          </a:p>
        </p:txBody>
      </p:sp>
      <p:graphicFrame>
        <p:nvGraphicFramePr>
          <p:cNvPr id="108" name="Google Shape;108;p2"/>
          <p:cNvGraphicFramePr/>
          <p:nvPr/>
        </p:nvGraphicFramePr>
        <p:xfrm>
          <a:off x="1017106" y="1301467"/>
          <a:ext cx="3000000" cy="3000000"/>
        </p:xfrm>
        <a:graphic>
          <a:graphicData uri="http://schemas.openxmlformats.org/drawingml/2006/table">
            <a:tbl>
              <a:tblPr>
                <a:noFill/>
                <a:tableStyleId>{428A7669-DA9C-4427-846D-F5584D60C0A0}</a:tableStyleId>
              </a:tblPr>
              <a:tblGrid>
                <a:gridCol w="1502575"/>
                <a:gridCol w="1663900"/>
                <a:gridCol w="1632000"/>
                <a:gridCol w="1776450"/>
                <a:gridCol w="1960275"/>
                <a:gridCol w="1622625"/>
              </a:tblGrid>
              <a:tr h="864000">
                <a:tc>
                  <a:txBody>
                    <a:bodyPr/>
                    <a:lstStyle/>
                    <a:p>
                      <a:pPr indent="0" lvl="0" marL="0" marR="0" rtl="0" algn="ctr">
                        <a:lnSpc>
                          <a:spcPct val="100000"/>
                        </a:lnSpc>
                        <a:spcBef>
                          <a:spcPts val="0"/>
                        </a:spcBef>
                        <a:spcAft>
                          <a:spcPts val="0"/>
                        </a:spcAft>
                        <a:buClr>
                          <a:schemeClr val="dk1"/>
                        </a:buClr>
                        <a:buSzPts val="2800"/>
                        <a:buFont typeface="Arial Narrow"/>
                        <a:buNone/>
                      </a:pPr>
                      <a:r>
                        <a:rPr b="1" i="0" lang="fr-CA" sz="2800" u="none" cap="none" strike="noStrike">
                          <a:solidFill>
                            <a:schemeClr val="dk1"/>
                          </a:solidFill>
                          <a:latin typeface="Arial Narrow"/>
                          <a:ea typeface="Arial Narrow"/>
                          <a:cs typeface="Arial Narrow"/>
                          <a:sym typeface="Arial Narrow"/>
                        </a:rPr>
                        <a:t>History</a:t>
                      </a:r>
                      <a:endParaRPr b="1" i="0" sz="2800" u="none" cap="none" strike="noStrike">
                        <a:solidFill>
                          <a:schemeClr val="dk1"/>
                        </a:solidFill>
                        <a:latin typeface="Arial Narrow"/>
                        <a:ea typeface="Arial Narrow"/>
                        <a:cs typeface="Arial Narrow"/>
                        <a:sym typeface="Arial Narrow"/>
                      </a:endParaRPr>
                    </a:p>
                  </a:txBody>
                  <a:tcPr marT="45725" marB="45725" marR="91450" marL="91450">
                    <a:lnL cap="flat" cmpd="sng" w="28575">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2800"/>
                        <a:buFont typeface="Arial Narrow"/>
                        <a:buNone/>
                      </a:pPr>
                      <a:r>
                        <a:rPr b="1" i="0" lang="fr-CA" sz="2800" u="none" cap="none" strike="noStrike">
                          <a:solidFill>
                            <a:schemeClr val="dk1"/>
                          </a:solidFill>
                          <a:latin typeface="Arial Narrow"/>
                          <a:ea typeface="Arial Narrow"/>
                          <a:cs typeface="Arial Narrow"/>
                          <a:sym typeface="Arial Narrow"/>
                        </a:rPr>
                        <a:t>Technique</a:t>
                      </a:r>
                      <a:endParaRPr b="1" i="0" sz="2800" u="none" cap="none" strike="noStrike">
                        <a:solidFill>
                          <a:schemeClr val="dk1"/>
                        </a:solidFill>
                        <a:latin typeface="Arial Narrow"/>
                        <a:ea typeface="Arial Narrow"/>
                        <a:cs typeface="Arial Narrow"/>
                        <a:sym typeface="Arial Narrow"/>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2800"/>
                        <a:buFont typeface="Arial Narrow"/>
                        <a:buNone/>
                      </a:pPr>
                      <a:r>
                        <a:rPr b="1" i="0" lang="fr-CA" sz="2800" u="none" cap="none" strike="noStrike">
                          <a:solidFill>
                            <a:schemeClr val="dk1"/>
                          </a:solidFill>
                          <a:latin typeface="Arial Narrow"/>
                          <a:ea typeface="Arial Narrow"/>
                          <a:cs typeface="Arial Narrow"/>
                          <a:sym typeface="Arial Narrow"/>
                        </a:rPr>
                        <a:t>Type</a:t>
                      </a:r>
                      <a:endParaRPr b="1" i="0" sz="2800" u="none" cap="none" strike="noStrike">
                        <a:solidFill>
                          <a:schemeClr val="dk1"/>
                        </a:solidFill>
                        <a:latin typeface="Arial Narrow"/>
                        <a:ea typeface="Arial Narrow"/>
                        <a:cs typeface="Arial Narrow"/>
                        <a:sym typeface="Arial Narrow"/>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2800"/>
                        <a:buFont typeface="Arial Narrow"/>
                        <a:buNone/>
                      </a:pPr>
                      <a:r>
                        <a:rPr b="1" i="0" lang="fr-CA" sz="2800" u="none" cap="none" strike="noStrike">
                          <a:solidFill>
                            <a:schemeClr val="dk1"/>
                          </a:solidFill>
                          <a:latin typeface="Arial Narrow"/>
                          <a:ea typeface="Arial Narrow"/>
                          <a:cs typeface="Arial Narrow"/>
                          <a:sym typeface="Arial Narrow"/>
                        </a:rPr>
                        <a:t>Number</a:t>
                      </a:r>
                      <a:endParaRPr b="1" i="0" sz="2800" u="none" cap="none" strike="noStrike">
                        <a:solidFill>
                          <a:schemeClr val="dk1"/>
                        </a:solidFill>
                        <a:latin typeface="Arial Narrow"/>
                        <a:ea typeface="Arial Narrow"/>
                        <a:cs typeface="Arial Narrow"/>
                        <a:sym typeface="Arial Narrow"/>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2800"/>
                        <a:buFont typeface="Arial Narrow"/>
                        <a:buNone/>
                      </a:pPr>
                      <a:r>
                        <a:rPr b="1" i="0" lang="fr-CA" sz="2800" u="none" cap="none" strike="noStrike">
                          <a:solidFill>
                            <a:schemeClr val="dk1"/>
                          </a:solidFill>
                          <a:latin typeface="Arial Narrow"/>
                          <a:ea typeface="Arial Narrow"/>
                          <a:cs typeface="Arial Narrow"/>
                          <a:sym typeface="Arial Narrow"/>
                        </a:rPr>
                        <a:t>Science</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2800"/>
                        <a:buFont typeface="Arial Narrow"/>
                        <a:buNone/>
                      </a:pPr>
                      <a:r>
                        <a:rPr b="1" i="0" lang="fr-CA" sz="2800" u="none" cap="none" strike="noStrike">
                          <a:solidFill>
                            <a:schemeClr val="dk1"/>
                          </a:solidFill>
                          <a:latin typeface="Arial Narrow"/>
                          <a:ea typeface="Arial Narrow"/>
                          <a:cs typeface="Arial Narrow"/>
                          <a:sym typeface="Arial Narrow"/>
                        </a:rPr>
                        <a:t>Odds and ends</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864000">
                <a:tc>
                  <a:txBody>
                    <a:bodyPr/>
                    <a:lstStyle/>
                    <a:p>
                      <a:pPr indent="0" lvl="0" marL="0" marR="0" rtl="0" algn="ctr">
                        <a:lnSpc>
                          <a:spcPct val="100000"/>
                        </a:lnSpc>
                        <a:spcBef>
                          <a:spcPts val="0"/>
                        </a:spcBef>
                        <a:spcAft>
                          <a:spcPts val="0"/>
                        </a:spcAft>
                        <a:buClr>
                          <a:srgbClr val="FFFF00"/>
                        </a:buClr>
                        <a:buSzPts val="2800"/>
                        <a:buFont typeface="Arial Narrow"/>
                        <a:buNone/>
                      </a:pPr>
                      <a:r>
                        <a:rPr b="1" i="0" lang="fr-CA" sz="2800" u="sng" cap="none" strike="noStrike">
                          <a:solidFill>
                            <a:srgbClr val="FFFF00"/>
                          </a:solidFill>
                          <a:latin typeface="Arial Narrow"/>
                          <a:ea typeface="Arial Narrow"/>
                          <a:cs typeface="Arial Narrow"/>
                          <a:sym typeface="Arial Narrow"/>
                          <a:hlinkClick action="ppaction://hlinksldjump" r:id="rId3">
                            <a:extLst>
                              <a:ext uri="{A12FA001-AC4F-418D-AE19-62706E023703}">
                                <ahyp:hlinkClr val="tx"/>
                              </a:ext>
                            </a:extLst>
                          </a:hlinkClick>
                        </a:rPr>
                        <a:t>100</a:t>
                      </a:r>
                      <a:endParaRPr b="1" i="0" sz="2800" u="none" cap="none" strike="noStrike">
                        <a:solidFill>
                          <a:srgbClr val="FFFF00"/>
                        </a:solidFill>
                        <a:latin typeface="Arial Narrow"/>
                        <a:ea typeface="Arial Narrow"/>
                        <a:cs typeface="Arial Narrow"/>
                        <a:sym typeface="Arial Narrow"/>
                      </a:endParaRPr>
                    </a:p>
                  </a:txBody>
                  <a:tcPr marT="45725" marB="45725" marR="91450" marL="91450">
                    <a:lnL cap="flat" cmpd="sng" w="28575">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FFFF00"/>
                        </a:buClr>
                        <a:buSzPts val="2800"/>
                        <a:buFont typeface="Arial Narrow"/>
                        <a:buNone/>
                      </a:pPr>
                      <a:r>
                        <a:rPr b="1" i="0" lang="fr-CA" sz="2800" u="sng" cap="none" strike="noStrike">
                          <a:solidFill>
                            <a:srgbClr val="FFFF00"/>
                          </a:solidFill>
                          <a:latin typeface="Arial Narrow"/>
                          <a:ea typeface="Arial Narrow"/>
                          <a:cs typeface="Arial Narrow"/>
                          <a:sym typeface="Arial Narrow"/>
                          <a:hlinkClick action="ppaction://hlinksldjump" r:id="rId4">
                            <a:extLst>
                              <a:ext uri="{A12FA001-AC4F-418D-AE19-62706E023703}">
                                <ahyp:hlinkClr val="tx"/>
                              </a:ext>
                            </a:extLst>
                          </a:hlinkClick>
                        </a:rPr>
                        <a:t>100</a:t>
                      </a:r>
                      <a:endParaRPr b="1" i="0" sz="2800" u="none" cap="none" strike="noStrike">
                        <a:solidFill>
                          <a:srgbClr val="FFFF00"/>
                        </a:solidFill>
                        <a:latin typeface="Arial Narrow"/>
                        <a:ea typeface="Arial Narrow"/>
                        <a:cs typeface="Arial Narrow"/>
                        <a:sym typeface="Arial Narrow"/>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FFFF00"/>
                        </a:buClr>
                        <a:buSzPts val="2800"/>
                        <a:buFont typeface="Arial Narrow"/>
                        <a:buNone/>
                      </a:pPr>
                      <a:r>
                        <a:rPr b="1" i="0" lang="fr-CA" sz="2800" u="sng" cap="none" strike="noStrike">
                          <a:solidFill>
                            <a:srgbClr val="FFFF00"/>
                          </a:solidFill>
                          <a:latin typeface="Arial Narrow"/>
                          <a:ea typeface="Arial Narrow"/>
                          <a:cs typeface="Arial Narrow"/>
                          <a:sym typeface="Arial Narrow"/>
                          <a:hlinkClick action="ppaction://hlinksldjump" r:id="rId5">
                            <a:extLst>
                              <a:ext uri="{A12FA001-AC4F-418D-AE19-62706E023703}">
                                <ahyp:hlinkClr val="tx"/>
                              </a:ext>
                            </a:extLst>
                          </a:hlinkClick>
                        </a:rPr>
                        <a:t>100</a:t>
                      </a:r>
                      <a:endParaRPr b="1" i="0" sz="2800" u="none" cap="none" strike="noStrike">
                        <a:solidFill>
                          <a:srgbClr val="FFFF00"/>
                        </a:solidFill>
                        <a:latin typeface="Arial Narrow"/>
                        <a:ea typeface="Arial Narrow"/>
                        <a:cs typeface="Arial Narrow"/>
                        <a:sym typeface="Arial Narrow"/>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FFFF00"/>
                        </a:buClr>
                        <a:buSzPts val="2800"/>
                        <a:buFont typeface="Arial Narrow"/>
                        <a:buNone/>
                      </a:pPr>
                      <a:r>
                        <a:rPr b="1" i="0" lang="fr-CA" sz="2800" u="sng" cap="none" strike="noStrike">
                          <a:solidFill>
                            <a:srgbClr val="FFFF00"/>
                          </a:solidFill>
                          <a:latin typeface="Arial Narrow"/>
                          <a:ea typeface="Arial Narrow"/>
                          <a:cs typeface="Arial Narrow"/>
                          <a:sym typeface="Arial Narrow"/>
                          <a:hlinkClick action="ppaction://hlinksldjump" r:id="rId6">
                            <a:extLst>
                              <a:ext uri="{A12FA001-AC4F-418D-AE19-62706E023703}">
                                <ahyp:hlinkClr val="tx"/>
                              </a:ext>
                            </a:extLst>
                          </a:hlinkClick>
                        </a:rPr>
                        <a:t>100</a:t>
                      </a:r>
                      <a:endParaRPr b="1" i="0" sz="2800" u="none" cap="none" strike="noStrike">
                        <a:solidFill>
                          <a:srgbClr val="FFFF00"/>
                        </a:solidFill>
                        <a:latin typeface="Arial Narrow"/>
                        <a:ea typeface="Arial Narrow"/>
                        <a:cs typeface="Arial Narrow"/>
                        <a:sym typeface="Arial Narrow"/>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FFFF00"/>
                        </a:buClr>
                        <a:buSzPts val="2800"/>
                        <a:buFont typeface="Arial Narrow"/>
                        <a:buNone/>
                      </a:pPr>
                      <a:r>
                        <a:rPr b="1" i="0" lang="fr-CA" sz="2800" u="sng" cap="none" strike="noStrike">
                          <a:solidFill>
                            <a:srgbClr val="FFFF00"/>
                          </a:solidFill>
                          <a:latin typeface="Arial Narrow"/>
                          <a:ea typeface="Arial Narrow"/>
                          <a:cs typeface="Arial Narrow"/>
                          <a:sym typeface="Arial Narrow"/>
                          <a:hlinkClick action="ppaction://hlinksldjump" r:id="rId7">
                            <a:extLst>
                              <a:ext uri="{A12FA001-AC4F-418D-AE19-62706E023703}">
                                <ahyp:hlinkClr val="tx"/>
                              </a:ext>
                            </a:extLst>
                          </a:hlinkClick>
                        </a:rPr>
                        <a:t>100</a:t>
                      </a:r>
                      <a:endParaRPr b="1" i="0" sz="2800" u="none" cap="none" strike="noStrike">
                        <a:solidFill>
                          <a:srgbClr val="FFFF00"/>
                        </a:solidFill>
                        <a:latin typeface="Arial Narrow"/>
                        <a:ea typeface="Arial Narrow"/>
                        <a:cs typeface="Arial Narrow"/>
                        <a:sym typeface="Arial Narrow"/>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FFFF00"/>
                        </a:buClr>
                        <a:buSzPts val="2800"/>
                        <a:buFont typeface="Arial Narrow"/>
                        <a:buNone/>
                      </a:pPr>
                      <a:r>
                        <a:rPr b="1" i="0" lang="fr-CA" sz="2800" u="sng" cap="none" strike="noStrike">
                          <a:solidFill>
                            <a:srgbClr val="FFFF00"/>
                          </a:solidFill>
                          <a:latin typeface="Arial Narrow"/>
                          <a:ea typeface="Arial Narrow"/>
                          <a:cs typeface="Arial Narrow"/>
                          <a:sym typeface="Arial Narrow"/>
                          <a:hlinkClick action="ppaction://hlinksldjump" r:id="rId8">
                            <a:extLst>
                              <a:ext uri="{A12FA001-AC4F-418D-AE19-62706E023703}">
                                <ahyp:hlinkClr val="tx"/>
                              </a:ext>
                            </a:extLst>
                          </a:hlinkClick>
                        </a:rPr>
                        <a:t>100</a:t>
                      </a:r>
                      <a:endParaRPr b="1" i="0" sz="2800" u="none" cap="none" strike="noStrike">
                        <a:solidFill>
                          <a:srgbClr val="FFFF00"/>
                        </a:solidFill>
                        <a:latin typeface="Arial Narrow"/>
                        <a:ea typeface="Arial Narrow"/>
                        <a:cs typeface="Arial Narrow"/>
                        <a:sym typeface="Arial Narrow"/>
                      </a:endParaRPr>
                    </a:p>
                  </a:txBody>
                  <a:tcPr marT="45725" marB="45725" marR="91450" marL="91450">
                    <a:lnL cap="flat" cmpd="sng" w="127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864000">
                <a:tc>
                  <a:txBody>
                    <a:bodyPr/>
                    <a:lstStyle/>
                    <a:p>
                      <a:pPr indent="0" lvl="0" marL="0" marR="0" rtl="0" algn="ctr">
                        <a:lnSpc>
                          <a:spcPct val="100000"/>
                        </a:lnSpc>
                        <a:spcBef>
                          <a:spcPts val="0"/>
                        </a:spcBef>
                        <a:spcAft>
                          <a:spcPts val="0"/>
                        </a:spcAft>
                        <a:buClr>
                          <a:srgbClr val="FFFF00"/>
                        </a:buClr>
                        <a:buSzPts val="2800"/>
                        <a:buFont typeface="Arial Narrow"/>
                        <a:buNone/>
                      </a:pPr>
                      <a:r>
                        <a:rPr b="1" i="0" lang="fr-CA" sz="2800" u="sng" cap="none" strike="noStrike">
                          <a:solidFill>
                            <a:srgbClr val="FFFF00"/>
                          </a:solidFill>
                          <a:latin typeface="Arial Narrow"/>
                          <a:ea typeface="Arial Narrow"/>
                          <a:cs typeface="Arial Narrow"/>
                          <a:sym typeface="Arial Narrow"/>
                          <a:hlinkClick action="ppaction://hlinksldjump" r:id="rId9">
                            <a:extLst>
                              <a:ext uri="{A12FA001-AC4F-418D-AE19-62706E023703}">
                                <ahyp:hlinkClr val="tx"/>
                              </a:ext>
                            </a:extLst>
                          </a:hlinkClick>
                        </a:rPr>
                        <a:t>200</a:t>
                      </a:r>
                      <a:endParaRPr b="1" i="0" sz="2800" u="none" cap="none" strike="noStrike">
                        <a:solidFill>
                          <a:srgbClr val="FFFF00"/>
                        </a:solidFill>
                        <a:latin typeface="Arial Narrow"/>
                        <a:ea typeface="Arial Narrow"/>
                        <a:cs typeface="Arial Narrow"/>
                        <a:sym typeface="Arial Narrow"/>
                      </a:endParaRPr>
                    </a:p>
                  </a:txBody>
                  <a:tcPr marT="45725" marB="45725" marR="91450" marL="91450">
                    <a:lnL cap="flat" cmpd="sng" w="28575">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FFFF00"/>
                        </a:buClr>
                        <a:buSzPts val="2800"/>
                        <a:buFont typeface="Arial Narrow"/>
                        <a:buNone/>
                      </a:pPr>
                      <a:r>
                        <a:rPr b="1" i="0" lang="fr-CA" sz="2800" u="sng" cap="none" strike="noStrike">
                          <a:solidFill>
                            <a:srgbClr val="FFFF00"/>
                          </a:solidFill>
                          <a:latin typeface="Arial Narrow"/>
                          <a:ea typeface="Arial Narrow"/>
                          <a:cs typeface="Arial Narrow"/>
                          <a:sym typeface="Arial Narrow"/>
                          <a:hlinkClick action="ppaction://hlinksldjump" r:id="rId10">
                            <a:extLst>
                              <a:ext uri="{A12FA001-AC4F-418D-AE19-62706E023703}">
                                <ahyp:hlinkClr val="tx"/>
                              </a:ext>
                            </a:extLst>
                          </a:hlinkClick>
                        </a:rPr>
                        <a:t>200</a:t>
                      </a:r>
                      <a:endParaRPr b="1" i="0" sz="2800" u="none" cap="none" strike="noStrike">
                        <a:solidFill>
                          <a:srgbClr val="FFFF00"/>
                        </a:solidFill>
                        <a:latin typeface="Arial Narrow"/>
                        <a:ea typeface="Arial Narrow"/>
                        <a:cs typeface="Arial Narrow"/>
                        <a:sym typeface="Arial Narrow"/>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FFFF00"/>
                        </a:buClr>
                        <a:buSzPts val="2800"/>
                        <a:buFont typeface="Arial Narrow"/>
                        <a:buNone/>
                      </a:pPr>
                      <a:r>
                        <a:rPr b="1" i="0" lang="fr-CA" sz="2800" u="sng" cap="none" strike="noStrike">
                          <a:solidFill>
                            <a:srgbClr val="FFFF00"/>
                          </a:solidFill>
                          <a:latin typeface="Arial Narrow"/>
                          <a:ea typeface="Arial Narrow"/>
                          <a:cs typeface="Arial Narrow"/>
                          <a:sym typeface="Arial Narrow"/>
                          <a:hlinkClick action="ppaction://hlinksldjump" r:id="rId11">
                            <a:extLst>
                              <a:ext uri="{A12FA001-AC4F-418D-AE19-62706E023703}">
                                <ahyp:hlinkClr val="tx"/>
                              </a:ext>
                            </a:extLst>
                          </a:hlinkClick>
                        </a:rPr>
                        <a:t>200</a:t>
                      </a:r>
                      <a:endParaRPr b="1" i="0" sz="2800" u="none" cap="none" strike="noStrike">
                        <a:solidFill>
                          <a:srgbClr val="FFFF00"/>
                        </a:solidFill>
                        <a:latin typeface="Arial Narrow"/>
                        <a:ea typeface="Arial Narrow"/>
                        <a:cs typeface="Arial Narrow"/>
                        <a:sym typeface="Arial Narrow"/>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FFFF00"/>
                        </a:buClr>
                        <a:buSzPts val="2800"/>
                        <a:buFont typeface="Arial Narrow"/>
                        <a:buNone/>
                      </a:pPr>
                      <a:r>
                        <a:rPr b="1" i="0" lang="fr-CA" sz="2800" u="sng" cap="none" strike="noStrike">
                          <a:solidFill>
                            <a:srgbClr val="FFFF00"/>
                          </a:solidFill>
                          <a:latin typeface="Arial Narrow"/>
                          <a:ea typeface="Arial Narrow"/>
                          <a:cs typeface="Arial Narrow"/>
                          <a:sym typeface="Arial Narrow"/>
                          <a:hlinkClick action="ppaction://hlinksldjump" r:id="rId12">
                            <a:extLst>
                              <a:ext uri="{A12FA001-AC4F-418D-AE19-62706E023703}">
                                <ahyp:hlinkClr val="tx"/>
                              </a:ext>
                            </a:extLst>
                          </a:hlinkClick>
                        </a:rPr>
                        <a:t>200</a:t>
                      </a:r>
                      <a:endParaRPr b="1" i="0" sz="2800" u="none" cap="none" strike="noStrike">
                        <a:solidFill>
                          <a:srgbClr val="FFFF00"/>
                        </a:solidFill>
                        <a:latin typeface="Arial Narrow"/>
                        <a:ea typeface="Arial Narrow"/>
                        <a:cs typeface="Arial Narrow"/>
                        <a:sym typeface="Arial Narrow"/>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FFFF00"/>
                        </a:buClr>
                        <a:buSzPts val="2800"/>
                        <a:buFont typeface="Arial Narrow"/>
                        <a:buNone/>
                      </a:pPr>
                      <a:r>
                        <a:rPr b="1" i="0" lang="fr-CA" sz="2800" u="sng" cap="none" strike="noStrike">
                          <a:solidFill>
                            <a:srgbClr val="FFFF00"/>
                          </a:solidFill>
                          <a:latin typeface="Arial Narrow"/>
                          <a:ea typeface="Arial Narrow"/>
                          <a:cs typeface="Arial Narrow"/>
                          <a:sym typeface="Arial Narrow"/>
                          <a:hlinkClick action="ppaction://hlinksldjump" r:id="rId13">
                            <a:extLst>
                              <a:ext uri="{A12FA001-AC4F-418D-AE19-62706E023703}">
                                <ahyp:hlinkClr val="tx"/>
                              </a:ext>
                            </a:extLst>
                          </a:hlinkClick>
                        </a:rPr>
                        <a:t>200</a:t>
                      </a:r>
                      <a:endParaRPr b="1" i="0" sz="2800" u="none" cap="none" strike="noStrike">
                        <a:solidFill>
                          <a:srgbClr val="FFFF00"/>
                        </a:solidFill>
                        <a:latin typeface="Arial Narrow"/>
                        <a:ea typeface="Arial Narrow"/>
                        <a:cs typeface="Arial Narrow"/>
                        <a:sym typeface="Arial Narrow"/>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FFFF00"/>
                        </a:buClr>
                        <a:buSzPts val="2800"/>
                        <a:buFont typeface="Arial Narrow"/>
                        <a:buNone/>
                      </a:pPr>
                      <a:r>
                        <a:rPr b="1" i="0" lang="fr-CA" sz="2800" u="sng" cap="none" strike="noStrike">
                          <a:solidFill>
                            <a:srgbClr val="FFFF00"/>
                          </a:solidFill>
                          <a:latin typeface="Arial Narrow"/>
                          <a:ea typeface="Arial Narrow"/>
                          <a:cs typeface="Arial Narrow"/>
                          <a:sym typeface="Arial Narrow"/>
                          <a:hlinkClick action="ppaction://hlinksldjump" r:id="rId14">
                            <a:extLst>
                              <a:ext uri="{A12FA001-AC4F-418D-AE19-62706E023703}">
                                <ahyp:hlinkClr val="tx"/>
                              </a:ext>
                            </a:extLst>
                          </a:hlinkClick>
                        </a:rPr>
                        <a:t>200</a:t>
                      </a:r>
                      <a:endParaRPr b="1" i="0" sz="2800" u="none" cap="none" strike="noStrike">
                        <a:solidFill>
                          <a:srgbClr val="FFFF00"/>
                        </a:solidFill>
                        <a:latin typeface="Arial Narrow"/>
                        <a:ea typeface="Arial Narrow"/>
                        <a:cs typeface="Arial Narrow"/>
                        <a:sym typeface="Arial Narrow"/>
                      </a:endParaRPr>
                    </a:p>
                  </a:txBody>
                  <a:tcPr marT="45725" marB="45725" marR="91450" marL="91450">
                    <a:lnL cap="flat" cmpd="sng" w="127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864000">
                <a:tc>
                  <a:txBody>
                    <a:bodyPr/>
                    <a:lstStyle/>
                    <a:p>
                      <a:pPr indent="0" lvl="0" marL="0" marR="0" rtl="0" algn="ctr">
                        <a:lnSpc>
                          <a:spcPct val="100000"/>
                        </a:lnSpc>
                        <a:spcBef>
                          <a:spcPts val="0"/>
                        </a:spcBef>
                        <a:spcAft>
                          <a:spcPts val="0"/>
                        </a:spcAft>
                        <a:buClr>
                          <a:srgbClr val="FFFF00"/>
                        </a:buClr>
                        <a:buSzPts val="2800"/>
                        <a:buFont typeface="Arial Narrow"/>
                        <a:buNone/>
                      </a:pPr>
                      <a:r>
                        <a:rPr b="1" i="0" lang="fr-CA" sz="2800" u="sng" cap="none" strike="noStrike">
                          <a:solidFill>
                            <a:srgbClr val="FFFF00"/>
                          </a:solidFill>
                          <a:latin typeface="Arial Narrow"/>
                          <a:ea typeface="Arial Narrow"/>
                          <a:cs typeface="Arial Narrow"/>
                          <a:sym typeface="Arial Narrow"/>
                          <a:hlinkClick action="ppaction://hlinksldjump" r:id="rId15">
                            <a:extLst>
                              <a:ext uri="{A12FA001-AC4F-418D-AE19-62706E023703}">
                                <ahyp:hlinkClr val="tx"/>
                              </a:ext>
                            </a:extLst>
                          </a:hlinkClick>
                        </a:rPr>
                        <a:t>300</a:t>
                      </a:r>
                      <a:endParaRPr b="1" i="0" sz="2800" u="none" cap="none" strike="noStrike">
                        <a:solidFill>
                          <a:srgbClr val="FFFF00"/>
                        </a:solidFill>
                        <a:latin typeface="Arial Narrow"/>
                        <a:ea typeface="Arial Narrow"/>
                        <a:cs typeface="Arial Narrow"/>
                        <a:sym typeface="Arial Narrow"/>
                      </a:endParaRPr>
                    </a:p>
                  </a:txBody>
                  <a:tcPr marT="45725" marB="45725" marR="91450" marL="91450">
                    <a:lnL cap="flat" cmpd="sng" w="28575">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FFFF00"/>
                        </a:buClr>
                        <a:buSzPts val="2800"/>
                        <a:buFont typeface="Arial Narrow"/>
                        <a:buNone/>
                      </a:pPr>
                      <a:r>
                        <a:rPr b="1" i="0" lang="fr-CA" sz="2800" u="sng" cap="none" strike="noStrike">
                          <a:solidFill>
                            <a:srgbClr val="FFFF00"/>
                          </a:solidFill>
                          <a:latin typeface="Arial Narrow"/>
                          <a:ea typeface="Arial Narrow"/>
                          <a:cs typeface="Arial Narrow"/>
                          <a:sym typeface="Arial Narrow"/>
                          <a:hlinkClick action="ppaction://hlinksldjump" r:id="rId16">
                            <a:extLst>
                              <a:ext uri="{A12FA001-AC4F-418D-AE19-62706E023703}">
                                <ahyp:hlinkClr val="tx"/>
                              </a:ext>
                            </a:extLst>
                          </a:hlinkClick>
                        </a:rPr>
                        <a:t>300</a:t>
                      </a:r>
                      <a:endParaRPr b="1" i="0" sz="2800" u="none" cap="none" strike="noStrike">
                        <a:solidFill>
                          <a:srgbClr val="FFFF00"/>
                        </a:solidFill>
                        <a:latin typeface="Arial Narrow"/>
                        <a:ea typeface="Arial Narrow"/>
                        <a:cs typeface="Arial Narrow"/>
                        <a:sym typeface="Arial Narrow"/>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FFFF00"/>
                        </a:buClr>
                        <a:buSzPts val="2800"/>
                        <a:buFont typeface="Arial Narrow"/>
                        <a:buNone/>
                      </a:pPr>
                      <a:r>
                        <a:rPr b="1" i="0" lang="fr-CA" sz="2800" u="sng" cap="none" strike="noStrike">
                          <a:solidFill>
                            <a:srgbClr val="FFFF00"/>
                          </a:solidFill>
                          <a:latin typeface="Arial Narrow"/>
                          <a:ea typeface="Arial Narrow"/>
                          <a:cs typeface="Arial Narrow"/>
                          <a:sym typeface="Arial Narrow"/>
                          <a:hlinkClick action="ppaction://hlinksldjump" r:id="rId17">
                            <a:extLst>
                              <a:ext uri="{A12FA001-AC4F-418D-AE19-62706E023703}">
                                <ahyp:hlinkClr val="tx"/>
                              </a:ext>
                            </a:extLst>
                          </a:hlinkClick>
                        </a:rPr>
                        <a:t>300</a:t>
                      </a:r>
                      <a:endParaRPr b="1" i="0" sz="2800" u="none" cap="none" strike="noStrike">
                        <a:solidFill>
                          <a:srgbClr val="FFFF00"/>
                        </a:solidFill>
                        <a:latin typeface="Arial Narrow"/>
                        <a:ea typeface="Arial Narrow"/>
                        <a:cs typeface="Arial Narrow"/>
                        <a:sym typeface="Arial Narrow"/>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FFFF00"/>
                        </a:buClr>
                        <a:buSzPts val="2800"/>
                        <a:buFont typeface="Arial Narrow"/>
                        <a:buNone/>
                      </a:pPr>
                      <a:r>
                        <a:rPr b="1" i="0" lang="fr-CA" sz="2800" u="sng" cap="none" strike="noStrike">
                          <a:solidFill>
                            <a:srgbClr val="FFFF00"/>
                          </a:solidFill>
                          <a:latin typeface="Arial Narrow"/>
                          <a:ea typeface="Arial Narrow"/>
                          <a:cs typeface="Arial Narrow"/>
                          <a:sym typeface="Arial Narrow"/>
                          <a:hlinkClick action="ppaction://hlinksldjump" r:id="rId18">
                            <a:extLst>
                              <a:ext uri="{A12FA001-AC4F-418D-AE19-62706E023703}">
                                <ahyp:hlinkClr val="tx"/>
                              </a:ext>
                            </a:extLst>
                          </a:hlinkClick>
                        </a:rPr>
                        <a:t>300</a:t>
                      </a:r>
                      <a:endParaRPr b="1" i="0" sz="2800" u="none" cap="none" strike="noStrike">
                        <a:solidFill>
                          <a:srgbClr val="FFFF00"/>
                        </a:solidFill>
                        <a:latin typeface="Arial Narrow"/>
                        <a:ea typeface="Arial Narrow"/>
                        <a:cs typeface="Arial Narrow"/>
                        <a:sym typeface="Arial Narrow"/>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FFFF00"/>
                        </a:buClr>
                        <a:buSzPts val="2800"/>
                        <a:buFont typeface="Arial Narrow"/>
                        <a:buNone/>
                      </a:pPr>
                      <a:r>
                        <a:rPr b="1" i="0" lang="fr-CA" sz="2800" u="sng" cap="none" strike="noStrike">
                          <a:solidFill>
                            <a:srgbClr val="FFFF00"/>
                          </a:solidFill>
                          <a:latin typeface="Arial Narrow"/>
                          <a:ea typeface="Arial Narrow"/>
                          <a:cs typeface="Arial Narrow"/>
                          <a:sym typeface="Arial Narrow"/>
                          <a:hlinkClick action="ppaction://hlinksldjump" r:id="rId19">
                            <a:extLst>
                              <a:ext uri="{A12FA001-AC4F-418D-AE19-62706E023703}">
                                <ahyp:hlinkClr val="tx"/>
                              </a:ext>
                            </a:extLst>
                          </a:hlinkClick>
                        </a:rPr>
                        <a:t>300</a:t>
                      </a:r>
                      <a:endParaRPr b="1" i="0" sz="2800" u="none" cap="none" strike="noStrike">
                        <a:solidFill>
                          <a:srgbClr val="FFFF00"/>
                        </a:solidFill>
                        <a:latin typeface="Arial Narrow"/>
                        <a:ea typeface="Arial Narrow"/>
                        <a:cs typeface="Arial Narrow"/>
                        <a:sym typeface="Arial Narrow"/>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FFFF00"/>
                        </a:buClr>
                        <a:buSzPts val="2800"/>
                        <a:buFont typeface="Arial Narrow"/>
                        <a:buNone/>
                      </a:pPr>
                      <a:r>
                        <a:rPr b="1" i="0" lang="fr-CA" sz="2800" u="sng" cap="none" strike="noStrike">
                          <a:solidFill>
                            <a:srgbClr val="FFFF00"/>
                          </a:solidFill>
                          <a:latin typeface="Arial Narrow"/>
                          <a:ea typeface="Arial Narrow"/>
                          <a:cs typeface="Arial Narrow"/>
                          <a:sym typeface="Arial Narrow"/>
                          <a:hlinkClick action="ppaction://hlinksldjump" r:id="rId20">
                            <a:extLst>
                              <a:ext uri="{A12FA001-AC4F-418D-AE19-62706E023703}">
                                <ahyp:hlinkClr val="tx"/>
                              </a:ext>
                            </a:extLst>
                          </a:hlinkClick>
                        </a:rPr>
                        <a:t>300</a:t>
                      </a:r>
                      <a:endParaRPr b="1" i="0" sz="2800" u="none" cap="none" strike="noStrike">
                        <a:solidFill>
                          <a:srgbClr val="FFFF00"/>
                        </a:solidFill>
                        <a:latin typeface="Arial Narrow"/>
                        <a:ea typeface="Arial Narrow"/>
                        <a:cs typeface="Arial Narrow"/>
                        <a:sym typeface="Arial Narrow"/>
                      </a:endParaRPr>
                    </a:p>
                  </a:txBody>
                  <a:tcPr marT="45725" marB="45725" marR="91450" marL="91450">
                    <a:lnL cap="flat" cmpd="sng" w="127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864000">
                <a:tc>
                  <a:txBody>
                    <a:bodyPr/>
                    <a:lstStyle/>
                    <a:p>
                      <a:pPr indent="0" lvl="0" marL="0" marR="0" rtl="0" algn="ctr">
                        <a:lnSpc>
                          <a:spcPct val="100000"/>
                        </a:lnSpc>
                        <a:spcBef>
                          <a:spcPts val="0"/>
                        </a:spcBef>
                        <a:spcAft>
                          <a:spcPts val="0"/>
                        </a:spcAft>
                        <a:buClr>
                          <a:srgbClr val="FFFF00"/>
                        </a:buClr>
                        <a:buSzPts val="2800"/>
                        <a:buFont typeface="Arial Narrow"/>
                        <a:buNone/>
                      </a:pPr>
                      <a:r>
                        <a:rPr b="1" i="0" lang="fr-CA" sz="2800" u="sng" cap="none" strike="noStrike">
                          <a:solidFill>
                            <a:srgbClr val="FFFF00"/>
                          </a:solidFill>
                          <a:latin typeface="Arial Narrow"/>
                          <a:ea typeface="Arial Narrow"/>
                          <a:cs typeface="Arial Narrow"/>
                          <a:sym typeface="Arial Narrow"/>
                          <a:hlinkClick action="ppaction://hlinksldjump" r:id="rId21">
                            <a:extLst>
                              <a:ext uri="{A12FA001-AC4F-418D-AE19-62706E023703}">
                                <ahyp:hlinkClr val="tx"/>
                              </a:ext>
                            </a:extLst>
                          </a:hlinkClick>
                        </a:rPr>
                        <a:t>400</a:t>
                      </a:r>
                      <a:endParaRPr b="1" i="0" sz="2800" u="none" cap="none" strike="noStrike">
                        <a:solidFill>
                          <a:srgbClr val="FFFF00"/>
                        </a:solidFill>
                        <a:latin typeface="Arial Narrow"/>
                        <a:ea typeface="Arial Narrow"/>
                        <a:cs typeface="Arial Narrow"/>
                        <a:sym typeface="Arial Narrow"/>
                      </a:endParaRPr>
                    </a:p>
                  </a:txBody>
                  <a:tcPr marT="45725" marB="45725" marR="91450" marL="91450">
                    <a:lnL cap="flat" cmpd="sng" w="28575">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FFFF00"/>
                        </a:buClr>
                        <a:buSzPts val="2800"/>
                        <a:buFont typeface="Arial Narrow"/>
                        <a:buNone/>
                      </a:pPr>
                      <a:r>
                        <a:rPr b="1" i="0" lang="fr-CA" sz="2800" u="sng" cap="none" strike="noStrike">
                          <a:solidFill>
                            <a:srgbClr val="FFFF00"/>
                          </a:solidFill>
                          <a:latin typeface="Arial Narrow"/>
                          <a:ea typeface="Arial Narrow"/>
                          <a:cs typeface="Arial Narrow"/>
                          <a:sym typeface="Arial Narrow"/>
                          <a:hlinkClick action="ppaction://hlinksldjump" r:id="rId22">
                            <a:extLst>
                              <a:ext uri="{A12FA001-AC4F-418D-AE19-62706E023703}">
                                <ahyp:hlinkClr val="tx"/>
                              </a:ext>
                            </a:extLst>
                          </a:hlinkClick>
                        </a:rPr>
                        <a:t>400</a:t>
                      </a:r>
                      <a:endParaRPr b="1" i="0" sz="2800" u="none" cap="none" strike="noStrike">
                        <a:solidFill>
                          <a:srgbClr val="FFFF00"/>
                        </a:solidFill>
                        <a:latin typeface="Arial Narrow"/>
                        <a:ea typeface="Arial Narrow"/>
                        <a:cs typeface="Arial Narrow"/>
                        <a:sym typeface="Arial Narrow"/>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FFFF00"/>
                        </a:buClr>
                        <a:buSzPts val="2800"/>
                        <a:buFont typeface="Arial Narrow"/>
                        <a:buNone/>
                      </a:pPr>
                      <a:r>
                        <a:rPr b="1" i="0" lang="fr-CA" sz="2800" u="sng" cap="none" strike="noStrike">
                          <a:solidFill>
                            <a:srgbClr val="FFFF00"/>
                          </a:solidFill>
                          <a:latin typeface="Arial Narrow"/>
                          <a:ea typeface="Arial Narrow"/>
                          <a:cs typeface="Arial Narrow"/>
                          <a:sym typeface="Arial Narrow"/>
                          <a:hlinkClick action="ppaction://hlinksldjump" r:id="rId23">
                            <a:extLst>
                              <a:ext uri="{A12FA001-AC4F-418D-AE19-62706E023703}">
                                <ahyp:hlinkClr val="tx"/>
                              </a:ext>
                            </a:extLst>
                          </a:hlinkClick>
                        </a:rPr>
                        <a:t>400</a:t>
                      </a:r>
                      <a:endParaRPr b="1" i="0" sz="2800" u="none" cap="none" strike="noStrike">
                        <a:solidFill>
                          <a:srgbClr val="FFFF00"/>
                        </a:solidFill>
                        <a:latin typeface="Arial Narrow"/>
                        <a:ea typeface="Arial Narrow"/>
                        <a:cs typeface="Arial Narrow"/>
                        <a:sym typeface="Arial Narrow"/>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FFFF00"/>
                        </a:buClr>
                        <a:buSzPts val="2800"/>
                        <a:buFont typeface="Arial Narrow"/>
                        <a:buNone/>
                      </a:pPr>
                      <a:r>
                        <a:rPr b="1" i="0" lang="fr-CA" sz="2800" u="sng" cap="none" strike="noStrike">
                          <a:solidFill>
                            <a:srgbClr val="FFFF00"/>
                          </a:solidFill>
                          <a:latin typeface="Arial Narrow"/>
                          <a:ea typeface="Arial Narrow"/>
                          <a:cs typeface="Arial Narrow"/>
                          <a:sym typeface="Arial Narrow"/>
                          <a:hlinkClick action="ppaction://hlinksldjump" r:id="rId24">
                            <a:extLst>
                              <a:ext uri="{A12FA001-AC4F-418D-AE19-62706E023703}">
                                <ahyp:hlinkClr val="tx"/>
                              </a:ext>
                            </a:extLst>
                          </a:hlinkClick>
                        </a:rPr>
                        <a:t>400</a:t>
                      </a:r>
                      <a:endParaRPr b="1" i="0" sz="2800" u="none" cap="none" strike="noStrike">
                        <a:solidFill>
                          <a:srgbClr val="FFFF00"/>
                        </a:solidFill>
                        <a:latin typeface="Arial Narrow"/>
                        <a:ea typeface="Arial Narrow"/>
                        <a:cs typeface="Arial Narrow"/>
                        <a:sym typeface="Arial Narrow"/>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FFFF00"/>
                        </a:buClr>
                        <a:buSzPts val="2800"/>
                        <a:buFont typeface="Arial Narrow"/>
                        <a:buNone/>
                      </a:pPr>
                      <a:r>
                        <a:rPr b="1" i="0" lang="fr-CA" sz="2800" u="sng" cap="none" strike="noStrike">
                          <a:solidFill>
                            <a:srgbClr val="FFFF00"/>
                          </a:solidFill>
                          <a:latin typeface="Arial Narrow"/>
                          <a:ea typeface="Arial Narrow"/>
                          <a:cs typeface="Arial Narrow"/>
                          <a:sym typeface="Arial Narrow"/>
                          <a:hlinkClick action="ppaction://hlinksldjump" r:id="rId25">
                            <a:extLst>
                              <a:ext uri="{A12FA001-AC4F-418D-AE19-62706E023703}">
                                <ahyp:hlinkClr val="tx"/>
                              </a:ext>
                            </a:extLst>
                          </a:hlinkClick>
                        </a:rPr>
                        <a:t>400</a:t>
                      </a:r>
                      <a:endParaRPr b="1" i="0" sz="2800" u="none" cap="none" strike="noStrike">
                        <a:solidFill>
                          <a:srgbClr val="FFFF00"/>
                        </a:solidFill>
                        <a:latin typeface="Arial Narrow"/>
                        <a:ea typeface="Arial Narrow"/>
                        <a:cs typeface="Arial Narrow"/>
                        <a:sym typeface="Arial Narrow"/>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FFFF00"/>
                        </a:buClr>
                        <a:buSzPts val="2800"/>
                        <a:buFont typeface="Arial Narrow"/>
                        <a:buNone/>
                      </a:pPr>
                      <a:r>
                        <a:rPr b="1" i="0" lang="fr-CA" sz="2800" u="sng" cap="none" strike="noStrike">
                          <a:solidFill>
                            <a:srgbClr val="FFFF00"/>
                          </a:solidFill>
                          <a:latin typeface="Arial Narrow"/>
                          <a:ea typeface="Arial Narrow"/>
                          <a:cs typeface="Arial Narrow"/>
                          <a:sym typeface="Arial Narrow"/>
                          <a:hlinkClick action="ppaction://hlinksldjump" r:id="rId26">
                            <a:extLst>
                              <a:ext uri="{A12FA001-AC4F-418D-AE19-62706E023703}">
                                <ahyp:hlinkClr val="tx"/>
                              </a:ext>
                            </a:extLst>
                          </a:hlinkClick>
                        </a:rPr>
                        <a:t>400</a:t>
                      </a:r>
                      <a:endParaRPr b="1" i="0" sz="2800" u="none" cap="none" strike="noStrike">
                        <a:solidFill>
                          <a:srgbClr val="FFFF00"/>
                        </a:solidFill>
                        <a:latin typeface="Arial Narrow"/>
                        <a:ea typeface="Arial Narrow"/>
                        <a:cs typeface="Arial Narrow"/>
                        <a:sym typeface="Arial Narrow"/>
                      </a:endParaRPr>
                    </a:p>
                  </a:txBody>
                  <a:tcPr marT="45725" marB="45725" marR="91450" marL="91450">
                    <a:lnL cap="flat" cmpd="sng" w="127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864000">
                <a:tc>
                  <a:txBody>
                    <a:bodyPr/>
                    <a:lstStyle/>
                    <a:p>
                      <a:pPr indent="0" lvl="0" marL="0" marR="0" rtl="0" algn="ctr">
                        <a:lnSpc>
                          <a:spcPct val="100000"/>
                        </a:lnSpc>
                        <a:spcBef>
                          <a:spcPts val="0"/>
                        </a:spcBef>
                        <a:spcAft>
                          <a:spcPts val="0"/>
                        </a:spcAft>
                        <a:buClr>
                          <a:srgbClr val="FFFF00"/>
                        </a:buClr>
                        <a:buSzPts val="2800"/>
                        <a:buFont typeface="Arial Narrow"/>
                        <a:buNone/>
                      </a:pPr>
                      <a:r>
                        <a:rPr b="1" i="0" lang="fr-CA" sz="2800" u="sng" cap="none" strike="noStrike">
                          <a:solidFill>
                            <a:srgbClr val="FFFF00"/>
                          </a:solidFill>
                          <a:latin typeface="Arial Narrow"/>
                          <a:ea typeface="Arial Narrow"/>
                          <a:cs typeface="Arial Narrow"/>
                          <a:sym typeface="Arial Narrow"/>
                          <a:hlinkClick action="ppaction://hlinksldjump" r:id="rId27">
                            <a:extLst>
                              <a:ext uri="{A12FA001-AC4F-418D-AE19-62706E023703}">
                                <ahyp:hlinkClr val="tx"/>
                              </a:ext>
                            </a:extLst>
                          </a:hlinkClick>
                        </a:rPr>
                        <a:t>500</a:t>
                      </a:r>
                      <a:endParaRPr b="1" i="0" sz="2800" u="none" cap="none" strike="noStrike">
                        <a:solidFill>
                          <a:srgbClr val="FFFF00"/>
                        </a:solidFill>
                        <a:latin typeface="Arial Narrow"/>
                        <a:ea typeface="Arial Narrow"/>
                        <a:cs typeface="Arial Narrow"/>
                        <a:sym typeface="Arial Narrow"/>
                      </a:endParaRPr>
                    </a:p>
                  </a:txBody>
                  <a:tcPr marT="45725" marB="45725" marR="91450" marL="91450">
                    <a:lnL cap="flat" cmpd="sng" w="28575">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FFFF00"/>
                        </a:buClr>
                        <a:buSzPts val="2800"/>
                        <a:buFont typeface="Arial Narrow"/>
                        <a:buNone/>
                      </a:pPr>
                      <a:r>
                        <a:rPr b="1" i="0" lang="fr-CA" sz="2800" u="sng" cap="none" strike="noStrike">
                          <a:solidFill>
                            <a:srgbClr val="FFFF00"/>
                          </a:solidFill>
                          <a:latin typeface="Arial Narrow"/>
                          <a:ea typeface="Arial Narrow"/>
                          <a:cs typeface="Arial Narrow"/>
                          <a:sym typeface="Arial Narrow"/>
                          <a:hlinkClick action="ppaction://hlinksldjump" r:id="rId28">
                            <a:extLst>
                              <a:ext uri="{A12FA001-AC4F-418D-AE19-62706E023703}">
                                <ahyp:hlinkClr val="tx"/>
                              </a:ext>
                            </a:extLst>
                          </a:hlinkClick>
                        </a:rPr>
                        <a:t>500</a:t>
                      </a:r>
                      <a:endParaRPr b="1" i="0" sz="2800" u="none" cap="none" strike="noStrike">
                        <a:solidFill>
                          <a:srgbClr val="FFFF00"/>
                        </a:solidFill>
                        <a:latin typeface="Arial Narrow"/>
                        <a:ea typeface="Arial Narrow"/>
                        <a:cs typeface="Arial Narrow"/>
                        <a:sym typeface="Arial Narrow"/>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FFFF00"/>
                        </a:buClr>
                        <a:buSzPts val="2800"/>
                        <a:buFont typeface="Arial Narrow"/>
                        <a:buNone/>
                      </a:pPr>
                      <a:r>
                        <a:rPr b="1" i="0" lang="fr-CA" sz="2800" u="sng" cap="none" strike="noStrike">
                          <a:solidFill>
                            <a:srgbClr val="FFFF00"/>
                          </a:solidFill>
                          <a:latin typeface="Arial Narrow"/>
                          <a:ea typeface="Arial Narrow"/>
                          <a:cs typeface="Arial Narrow"/>
                          <a:sym typeface="Arial Narrow"/>
                          <a:hlinkClick action="ppaction://hlinksldjump" r:id="rId29">
                            <a:extLst>
                              <a:ext uri="{A12FA001-AC4F-418D-AE19-62706E023703}">
                                <ahyp:hlinkClr val="tx"/>
                              </a:ext>
                            </a:extLst>
                          </a:hlinkClick>
                        </a:rPr>
                        <a:t>500</a:t>
                      </a:r>
                      <a:endParaRPr b="1" i="0" sz="2800" u="none" cap="none" strike="noStrike">
                        <a:solidFill>
                          <a:srgbClr val="FFFF00"/>
                        </a:solidFill>
                        <a:latin typeface="Arial Narrow"/>
                        <a:ea typeface="Arial Narrow"/>
                        <a:cs typeface="Arial Narrow"/>
                        <a:sym typeface="Arial Narrow"/>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FFFF00"/>
                        </a:buClr>
                        <a:buSzPts val="2800"/>
                        <a:buFont typeface="Arial Narrow"/>
                        <a:buNone/>
                      </a:pPr>
                      <a:r>
                        <a:rPr b="1" i="0" lang="fr-CA" sz="2800" u="sng" cap="none" strike="noStrike">
                          <a:solidFill>
                            <a:srgbClr val="FFFF00"/>
                          </a:solidFill>
                          <a:latin typeface="Arial Narrow"/>
                          <a:ea typeface="Arial Narrow"/>
                          <a:cs typeface="Arial Narrow"/>
                          <a:sym typeface="Arial Narrow"/>
                          <a:hlinkClick action="ppaction://hlinksldjump" r:id="rId30">
                            <a:extLst>
                              <a:ext uri="{A12FA001-AC4F-418D-AE19-62706E023703}">
                                <ahyp:hlinkClr val="tx"/>
                              </a:ext>
                            </a:extLst>
                          </a:hlinkClick>
                        </a:rPr>
                        <a:t>500</a:t>
                      </a:r>
                      <a:endParaRPr b="1" i="0" sz="2800" u="none" cap="none" strike="noStrike">
                        <a:solidFill>
                          <a:srgbClr val="FFFF00"/>
                        </a:solidFill>
                        <a:latin typeface="Arial Narrow"/>
                        <a:ea typeface="Arial Narrow"/>
                        <a:cs typeface="Arial Narrow"/>
                        <a:sym typeface="Arial Narrow"/>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FFFF00"/>
                        </a:buClr>
                        <a:buSzPts val="2800"/>
                        <a:buFont typeface="Arial Narrow"/>
                        <a:buNone/>
                      </a:pPr>
                      <a:r>
                        <a:rPr b="1" i="0" lang="fr-CA" sz="2800" u="sng" cap="none" strike="noStrike">
                          <a:solidFill>
                            <a:srgbClr val="FFFF00"/>
                          </a:solidFill>
                          <a:latin typeface="Arial Narrow"/>
                          <a:ea typeface="Arial Narrow"/>
                          <a:cs typeface="Arial Narrow"/>
                          <a:sym typeface="Arial Narrow"/>
                          <a:hlinkClick action="ppaction://hlinksldjump" r:id="rId31">
                            <a:extLst>
                              <a:ext uri="{A12FA001-AC4F-418D-AE19-62706E023703}">
                                <ahyp:hlinkClr val="tx"/>
                              </a:ext>
                            </a:extLst>
                          </a:hlinkClick>
                        </a:rPr>
                        <a:t>500</a:t>
                      </a:r>
                      <a:endParaRPr b="1" i="0" sz="2800" u="none" cap="none" strike="noStrike">
                        <a:solidFill>
                          <a:srgbClr val="FFFF00"/>
                        </a:solidFill>
                        <a:latin typeface="Arial Narrow"/>
                        <a:ea typeface="Arial Narrow"/>
                        <a:cs typeface="Arial Narrow"/>
                        <a:sym typeface="Arial Narrow"/>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FFFF00"/>
                        </a:buClr>
                        <a:buSzPts val="2800"/>
                        <a:buFont typeface="Arial Narrow"/>
                        <a:buNone/>
                      </a:pPr>
                      <a:r>
                        <a:rPr b="1" i="0" lang="fr-CA" sz="2800" u="sng" cap="none" strike="noStrike">
                          <a:solidFill>
                            <a:srgbClr val="FFFF00"/>
                          </a:solidFill>
                          <a:latin typeface="Arial Narrow"/>
                          <a:ea typeface="Arial Narrow"/>
                          <a:cs typeface="Arial Narrow"/>
                          <a:sym typeface="Arial Narrow"/>
                          <a:hlinkClick action="ppaction://hlinksldjump" r:id="rId32">
                            <a:extLst>
                              <a:ext uri="{A12FA001-AC4F-418D-AE19-62706E023703}">
                                <ahyp:hlinkClr val="tx"/>
                              </a:ext>
                            </a:extLst>
                          </a:hlinkClick>
                        </a:rPr>
                        <a:t>500</a:t>
                      </a:r>
                      <a:endParaRPr b="1" i="0" sz="2800" u="none" cap="none" strike="noStrike">
                        <a:solidFill>
                          <a:srgbClr val="FFFF00"/>
                        </a:solidFill>
                        <a:latin typeface="Arial Narrow"/>
                        <a:ea typeface="Arial Narrow"/>
                        <a:cs typeface="Arial Narrow"/>
                        <a:sym typeface="Arial Narrow"/>
                      </a:endParaRPr>
                    </a:p>
                  </a:txBody>
                  <a:tcPr marT="45725" marB="45725" marR="91450" marL="91450">
                    <a:lnL cap="flat" cmpd="sng" w="127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20"/>
          <p:cNvSpPr txBox="1"/>
          <p:nvPr>
            <p:ph type="title"/>
          </p:nvPr>
        </p:nvSpPr>
        <p:spPr>
          <a:xfrm>
            <a:off x="275703" y="70684"/>
            <a:ext cx="12093661" cy="142833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5000"/>
              <a:buFont typeface="Arial Narrow"/>
              <a:buNone/>
            </a:pPr>
            <a:r>
              <a:rPr lang="fr-CA" sz="5000">
                <a:latin typeface="Arial Narrow"/>
                <a:ea typeface="Arial Narrow"/>
                <a:cs typeface="Arial Narrow"/>
                <a:sym typeface="Arial Narrow"/>
              </a:rPr>
              <a:t>The quantity of cheese a Canadian eats in a year.</a:t>
            </a:r>
            <a:endParaRPr sz="5000">
              <a:latin typeface="Arial Narrow"/>
              <a:ea typeface="Arial Narrow"/>
              <a:cs typeface="Arial Narrow"/>
              <a:sym typeface="Arial Narrow"/>
            </a:endParaRPr>
          </a:p>
        </p:txBody>
      </p:sp>
      <p:pic>
        <p:nvPicPr>
          <p:cNvPr id="347" name="Google Shape;347;p20"/>
          <p:cNvPicPr preferRelativeResize="0"/>
          <p:nvPr/>
        </p:nvPicPr>
        <p:blipFill rotWithShape="1">
          <a:blip r:embed="rId3">
            <a:alphaModFix/>
          </a:blip>
          <a:srcRect b="34250" l="0" r="0" t="12701"/>
          <a:stretch/>
        </p:blipFill>
        <p:spPr>
          <a:xfrm>
            <a:off x="9503402" y="2931233"/>
            <a:ext cx="2865962" cy="2280818"/>
          </a:xfrm>
          <a:prstGeom prst="rect">
            <a:avLst/>
          </a:prstGeom>
          <a:noFill/>
          <a:ln>
            <a:noFill/>
          </a:ln>
        </p:spPr>
      </p:pic>
      <p:sp>
        <p:nvSpPr>
          <p:cNvPr id="348" name="Google Shape;348;p20"/>
          <p:cNvSpPr txBox="1"/>
          <p:nvPr/>
        </p:nvSpPr>
        <p:spPr>
          <a:xfrm>
            <a:off x="10225183" y="3844233"/>
            <a:ext cx="1422400"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fr-CA" sz="4800" u="none" cap="none" strike="noStrike">
                <a:solidFill>
                  <a:srgbClr val="FFFF00"/>
                </a:solidFill>
                <a:latin typeface="Calibri"/>
                <a:ea typeface="Calibri"/>
                <a:cs typeface="Calibri"/>
                <a:sym typeface="Calibri"/>
              </a:rPr>
              <a:t>5 kg</a:t>
            </a:r>
            <a:endParaRPr b="0" i="0" sz="4800" u="none" cap="none" strike="noStrike">
              <a:solidFill>
                <a:srgbClr val="FFFF00"/>
              </a:solidFill>
              <a:latin typeface="Calibri"/>
              <a:ea typeface="Calibri"/>
              <a:cs typeface="Calibri"/>
              <a:sym typeface="Calibri"/>
            </a:endParaRPr>
          </a:p>
        </p:txBody>
      </p:sp>
      <p:pic>
        <p:nvPicPr>
          <p:cNvPr id="349" name="Google Shape;349;p20"/>
          <p:cNvPicPr preferRelativeResize="0"/>
          <p:nvPr/>
        </p:nvPicPr>
        <p:blipFill rotWithShape="1">
          <a:blip r:embed="rId3">
            <a:alphaModFix/>
          </a:blip>
          <a:srcRect b="34250" l="0" r="0" t="12701"/>
          <a:stretch/>
        </p:blipFill>
        <p:spPr>
          <a:xfrm>
            <a:off x="3378012" y="4322746"/>
            <a:ext cx="2865962" cy="2280818"/>
          </a:xfrm>
          <a:prstGeom prst="rect">
            <a:avLst/>
          </a:prstGeom>
          <a:noFill/>
          <a:ln>
            <a:noFill/>
          </a:ln>
        </p:spPr>
      </p:pic>
      <p:pic>
        <p:nvPicPr>
          <p:cNvPr id="350" name="Google Shape;350;p20"/>
          <p:cNvPicPr preferRelativeResize="0"/>
          <p:nvPr/>
        </p:nvPicPr>
        <p:blipFill rotWithShape="1">
          <a:blip r:embed="rId3">
            <a:alphaModFix/>
          </a:blip>
          <a:srcRect b="34250" l="0" r="0" t="12701"/>
          <a:stretch/>
        </p:blipFill>
        <p:spPr>
          <a:xfrm>
            <a:off x="3394031" y="3185522"/>
            <a:ext cx="2870194" cy="2284186"/>
          </a:xfrm>
          <a:prstGeom prst="rect">
            <a:avLst/>
          </a:prstGeom>
          <a:noFill/>
          <a:ln>
            <a:noFill/>
          </a:ln>
        </p:spPr>
      </p:pic>
      <p:pic>
        <p:nvPicPr>
          <p:cNvPr id="351" name="Google Shape;351;p20"/>
          <p:cNvPicPr preferRelativeResize="0"/>
          <p:nvPr/>
        </p:nvPicPr>
        <p:blipFill rotWithShape="1">
          <a:blip r:embed="rId3">
            <a:alphaModFix/>
          </a:blip>
          <a:srcRect b="34250" l="0" r="0" t="12701"/>
          <a:stretch/>
        </p:blipFill>
        <p:spPr>
          <a:xfrm>
            <a:off x="6494772" y="3819012"/>
            <a:ext cx="2918885" cy="2322936"/>
          </a:xfrm>
          <a:prstGeom prst="rect">
            <a:avLst/>
          </a:prstGeom>
          <a:noFill/>
          <a:ln>
            <a:noFill/>
          </a:ln>
        </p:spPr>
      </p:pic>
      <p:pic>
        <p:nvPicPr>
          <p:cNvPr id="352" name="Google Shape;352;p20"/>
          <p:cNvPicPr preferRelativeResize="0"/>
          <p:nvPr/>
        </p:nvPicPr>
        <p:blipFill rotWithShape="1">
          <a:blip r:embed="rId3">
            <a:alphaModFix/>
          </a:blip>
          <a:srcRect b="34250" l="0" r="0" t="12701"/>
          <a:stretch/>
        </p:blipFill>
        <p:spPr>
          <a:xfrm>
            <a:off x="6510004" y="2625821"/>
            <a:ext cx="2948525" cy="2346525"/>
          </a:xfrm>
          <a:prstGeom prst="rect">
            <a:avLst/>
          </a:prstGeom>
          <a:noFill/>
          <a:ln>
            <a:noFill/>
          </a:ln>
        </p:spPr>
      </p:pic>
      <p:pic>
        <p:nvPicPr>
          <p:cNvPr id="353" name="Google Shape;353;p20"/>
          <p:cNvPicPr preferRelativeResize="0"/>
          <p:nvPr/>
        </p:nvPicPr>
        <p:blipFill rotWithShape="1">
          <a:blip r:embed="rId3">
            <a:alphaModFix/>
          </a:blip>
          <a:srcRect b="34250" l="0" r="0" t="12701"/>
          <a:stretch/>
        </p:blipFill>
        <p:spPr>
          <a:xfrm>
            <a:off x="3360394" y="1908177"/>
            <a:ext cx="3040144" cy="2419438"/>
          </a:xfrm>
          <a:prstGeom prst="rect">
            <a:avLst/>
          </a:prstGeom>
          <a:noFill/>
          <a:ln>
            <a:noFill/>
          </a:ln>
        </p:spPr>
      </p:pic>
      <p:pic>
        <p:nvPicPr>
          <p:cNvPr id="354" name="Google Shape;354;p20"/>
          <p:cNvPicPr preferRelativeResize="0"/>
          <p:nvPr/>
        </p:nvPicPr>
        <p:blipFill rotWithShape="1">
          <a:blip r:embed="rId3">
            <a:alphaModFix/>
          </a:blip>
          <a:srcRect b="34250" l="0" r="0" t="12701"/>
          <a:stretch/>
        </p:blipFill>
        <p:spPr>
          <a:xfrm>
            <a:off x="239439" y="4619881"/>
            <a:ext cx="2997207" cy="2385267"/>
          </a:xfrm>
          <a:prstGeom prst="rect">
            <a:avLst/>
          </a:prstGeom>
          <a:noFill/>
          <a:ln>
            <a:noFill/>
          </a:ln>
        </p:spPr>
      </p:pic>
      <p:pic>
        <p:nvPicPr>
          <p:cNvPr id="355" name="Google Shape;355;p20"/>
          <p:cNvPicPr preferRelativeResize="0"/>
          <p:nvPr/>
        </p:nvPicPr>
        <p:blipFill rotWithShape="1">
          <a:blip r:embed="rId3">
            <a:alphaModFix/>
          </a:blip>
          <a:srcRect b="34250" l="0" r="0" t="12701"/>
          <a:stretch/>
        </p:blipFill>
        <p:spPr>
          <a:xfrm>
            <a:off x="248234" y="3552484"/>
            <a:ext cx="3050666" cy="2427811"/>
          </a:xfrm>
          <a:prstGeom prst="rect">
            <a:avLst/>
          </a:prstGeom>
          <a:noFill/>
          <a:ln>
            <a:noFill/>
          </a:ln>
        </p:spPr>
      </p:pic>
      <p:pic>
        <p:nvPicPr>
          <p:cNvPr id="356" name="Google Shape;356;p20"/>
          <p:cNvPicPr preferRelativeResize="0"/>
          <p:nvPr/>
        </p:nvPicPr>
        <p:blipFill rotWithShape="1">
          <a:blip r:embed="rId3">
            <a:alphaModFix/>
          </a:blip>
          <a:srcRect b="34250" l="0" r="0" t="12701"/>
          <a:stretch/>
        </p:blipFill>
        <p:spPr>
          <a:xfrm>
            <a:off x="320335" y="2515735"/>
            <a:ext cx="3029510" cy="2410975"/>
          </a:xfrm>
          <a:prstGeom prst="rect">
            <a:avLst/>
          </a:prstGeom>
          <a:noFill/>
          <a:ln>
            <a:noFill/>
          </a:ln>
        </p:spPr>
      </p:pic>
      <p:pic>
        <p:nvPicPr>
          <p:cNvPr id="357" name="Google Shape;357;p20"/>
          <p:cNvPicPr preferRelativeResize="0"/>
          <p:nvPr/>
        </p:nvPicPr>
        <p:blipFill rotWithShape="1">
          <a:blip r:embed="rId3">
            <a:alphaModFix/>
          </a:blip>
          <a:srcRect b="34250" l="0" r="0" t="12701"/>
          <a:stretch/>
        </p:blipFill>
        <p:spPr>
          <a:xfrm>
            <a:off x="334321" y="1509274"/>
            <a:ext cx="3001540" cy="2388715"/>
          </a:xfrm>
          <a:prstGeom prst="rect">
            <a:avLst/>
          </a:prstGeom>
          <a:noFill/>
          <a:ln>
            <a:noFill/>
          </a:ln>
        </p:spPr>
      </p:pic>
      <p:sp>
        <p:nvSpPr>
          <p:cNvPr id="358" name="Google Shape;358;p20"/>
          <p:cNvSpPr txBox="1"/>
          <p:nvPr/>
        </p:nvSpPr>
        <p:spPr>
          <a:xfrm>
            <a:off x="3940078" y="2931911"/>
            <a:ext cx="1828799"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fr-CA" sz="4800" u="none" cap="none" strike="noStrike">
                <a:solidFill>
                  <a:srgbClr val="FFFF00"/>
                </a:solidFill>
                <a:latin typeface="Calibri"/>
                <a:ea typeface="Calibri"/>
                <a:cs typeface="Calibri"/>
                <a:sym typeface="Calibri"/>
              </a:rPr>
              <a:t>15 kg</a:t>
            </a:r>
            <a:endParaRPr b="0" i="0" sz="4800" u="none" cap="none" strike="noStrike">
              <a:solidFill>
                <a:srgbClr val="FFFF00"/>
              </a:solidFill>
              <a:latin typeface="Calibri"/>
              <a:ea typeface="Calibri"/>
              <a:cs typeface="Calibri"/>
              <a:sym typeface="Calibri"/>
            </a:endParaRPr>
          </a:p>
        </p:txBody>
      </p:sp>
      <p:sp>
        <p:nvSpPr>
          <p:cNvPr id="359" name="Google Shape;359;p20"/>
          <p:cNvSpPr txBox="1"/>
          <p:nvPr/>
        </p:nvSpPr>
        <p:spPr>
          <a:xfrm>
            <a:off x="859167" y="2566419"/>
            <a:ext cx="1828799"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fr-CA" sz="4800" u="none" cap="none" strike="noStrike">
                <a:solidFill>
                  <a:srgbClr val="FFFF00"/>
                </a:solidFill>
                <a:latin typeface="Calibri"/>
                <a:ea typeface="Calibri"/>
                <a:cs typeface="Calibri"/>
                <a:sym typeface="Calibri"/>
              </a:rPr>
              <a:t>20 kg</a:t>
            </a:r>
            <a:endParaRPr b="0" i="0" sz="4800" u="none" cap="none" strike="noStrike">
              <a:solidFill>
                <a:srgbClr val="FFFF00"/>
              </a:solidFill>
              <a:latin typeface="Calibri"/>
              <a:ea typeface="Calibri"/>
              <a:cs typeface="Calibri"/>
              <a:sym typeface="Calibri"/>
            </a:endParaRPr>
          </a:p>
        </p:txBody>
      </p:sp>
      <p:sp>
        <p:nvSpPr>
          <p:cNvPr id="360" name="Google Shape;360;p20"/>
          <p:cNvSpPr/>
          <p:nvPr/>
        </p:nvSpPr>
        <p:spPr>
          <a:xfrm>
            <a:off x="3151065" y="1619498"/>
            <a:ext cx="2936425" cy="5206322"/>
          </a:xfrm>
          <a:prstGeom prst="roundRect">
            <a:avLst>
              <a:gd fmla="val 16667" name="adj"/>
            </a:avLst>
          </a:prstGeom>
          <a:noFill/>
          <a:ln cap="flat" cmpd="sng" w="635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361" name="Google Shape;361;p20"/>
          <p:cNvGrpSpPr/>
          <p:nvPr/>
        </p:nvGrpSpPr>
        <p:grpSpPr>
          <a:xfrm>
            <a:off x="9111648" y="5326238"/>
            <a:ext cx="3334527" cy="1530320"/>
            <a:chOff x="198120" y="4556760"/>
            <a:chExt cx="3977640" cy="2011680"/>
          </a:xfrm>
        </p:grpSpPr>
        <p:pic>
          <p:nvPicPr>
            <p:cNvPr id="362" name="Google Shape;362;p20"/>
            <p:cNvPicPr preferRelativeResize="0"/>
            <p:nvPr/>
          </p:nvPicPr>
          <p:blipFill rotWithShape="1">
            <a:blip r:embed="rId4">
              <a:alphaModFix/>
            </a:blip>
            <a:srcRect b="13881" l="7877" r="5120" t="20119"/>
            <a:stretch/>
          </p:blipFill>
          <p:spPr>
            <a:xfrm>
              <a:off x="198120" y="4556760"/>
              <a:ext cx="3977640" cy="2011680"/>
            </a:xfrm>
            <a:prstGeom prst="rect">
              <a:avLst/>
            </a:prstGeom>
            <a:noFill/>
            <a:ln>
              <a:noFill/>
            </a:ln>
          </p:spPr>
        </p:pic>
        <p:sp>
          <p:nvSpPr>
            <p:cNvPr id="363" name="Google Shape;363;p20"/>
            <p:cNvSpPr/>
            <p:nvPr/>
          </p:nvSpPr>
          <p:spPr>
            <a:xfrm>
              <a:off x="1419363" y="4991100"/>
              <a:ext cx="2269987" cy="425450"/>
            </a:xfrm>
            <a:prstGeom prst="roundRect">
              <a:avLst>
                <a:gd fmla="val 16667" name="adj"/>
              </a:avLst>
            </a:prstGeom>
            <a:solidFill>
              <a:srgbClr val="D6D6D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fr-CA" sz="2800" u="sng" cap="none" strike="noStrike">
                  <a:solidFill>
                    <a:schemeClr val="dk1"/>
                  </a:solidFill>
                  <a:latin typeface="Kaushan Script"/>
                  <a:ea typeface="Kaushan Script"/>
                  <a:cs typeface="Kaushan Script"/>
                  <a:sym typeface="Kaushan Script"/>
                  <a:hlinkClick action="ppaction://hlinksldjump" r:id="rId5">
                    <a:extLst>
                      <a:ext uri="{A12FA001-AC4F-418D-AE19-62706E023703}">
                        <ahyp:hlinkClr val="tx"/>
                      </a:ext>
                    </a:extLst>
                  </a:hlinkClick>
                </a:rPr>
                <a:t>Back</a:t>
              </a:r>
              <a:endParaRPr b="0" i="0" sz="2800" u="none" cap="none" strike="noStrike">
                <a:solidFill>
                  <a:schemeClr val="dk1"/>
                </a:solidFill>
                <a:latin typeface="Kaushan Script"/>
                <a:ea typeface="Kaushan Script"/>
                <a:cs typeface="Kaushan Script"/>
                <a:sym typeface="Kaushan Script"/>
              </a:endParaRPr>
            </a:p>
          </p:txBody>
        </p:sp>
      </p:grpSp>
      <p:sp>
        <p:nvSpPr>
          <p:cNvPr id="364" name="Google Shape;364;p20"/>
          <p:cNvSpPr txBox="1"/>
          <p:nvPr/>
        </p:nvSpPr>
        <p:spPr>
          <a:xfrm>
            <a:off x="7043562" y="3602251"/>
            <a:ext cx="1828799"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fr-CA" sz="4800" u="none" cap="none" strike="noStrike">
                <a:solidFill>
                  <a:srgbClr val="FFFF00"/>
                </a:solidFill>
                <a:latin typeface="Calibri"/>
                <a:ea typeface="Calibri"/>
                <a:cs typeface="Calibri"/>
                <a:sym typeface="Calibri"/>
              </a:rPr>
              <a:t>10 kg</a:t>
            </a:r>
            <a:endParaRPr b="0" i="0" sz="4800" u="none" cap="none" strike="noStrike">
              <a:solidFill>
                <a:srgbClr val="FFFF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0"/>
                                        </p:tgtEl>
                                        <p:attrNameLst>
                                          <p:attrName>style.visibility</p:attrName>
                                        </p:attrNameLst>
                                      </p:cBhvr>
                                      <p:to>
                                        <p:strVal val="visible"/>
                                      </p:to>
                                    </p:set>
                                    <p:animEffect filter="fade" transition="in">
                                      <p:cBhvr>
                                        <p:cTn dur="500"/>
                                        <p:tgtEl>
                                          <p:spTgt spid="360"/>
                                        </p:tgtEl>
                                      </p:cBhvr>
                                    </p:animEffect>
                                  </p:childTnLst>
                                </p:cTn>
                              </p:par>
                            </p:childTnLst>
                          </p:cTn>
                        </p:par>
                        <p:par>
                          <p:cTn fill="hold">
                            <p:stCondLst>
                              <p:cond delay="500"/>
                            </p:stCondLst>
                            <p:childTnLst>
                              <p:par>
                                <p:cTn fill="hold" nodeType="afterEffect" presetClass="entr" presetID="1" presetSubtype="0">
                                  <p:stCondLst>
                                    <p:cond delay="0"/>
                                  </p:stCondLst>
                                  <p:childTnLst>
                                    <p:set>
                                      <p:cBhvr>
                                        <p:cTn dur="1" fill="hold">
                                          <p:stCondLst>
                                            <p:cond delay="0"/>
                                          </p:stCondLst>
                                        </p:cTn>
                                        <p:tgtEl>
                                          <p:spTgt spid="3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21"/>
          <p:cNvSpPr txBox="1"/>
          <p:nvPr>
            <p:ph type="title"/>
          </p:nvPr>
        </p:nvSpPr>
        <p:spPr>
          <a:xfrm>
            <a:off x="269630" y="840033"/>
            <a:ext cx="11789019" cy="69569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6000"/>
              <a:buFont typeface="Arial Narrow"/>
              <a:buNone/>
            </a:pPr>
            <a:r>
              <a:rPr lang="fr-CA" sz="6000">
                <a:latin typeface="Arial Narrow"/>
                <a:ea typeface="Arial Narrow"/>
                <a:cs typeface="Arial Narrow"/>
                <a:sym typeface="Arial Narrow"/>
              </a:rPr>
              <a:t>The quantity of cheese produced worldwide each year.</a:t>
            </a:r>
            <a:br>
              <a:rPr lang="fr-CA" sz="6000">
                <a:latin typeface="Arial Narrow"/>
                <a:ea typeface="Arial Narrow"/>
                <a:cs typeface="Arial Narrow"/>
                <a:sym typeface="Arial Narrow"/>
              </a:rPr>
            </a:br>
            <a:endParaRPr sz="6000">
              <a:latin typeface="Arial Narrow"/>
              <a:ea typeface="Arial Narrow"/>
              <a:cs typeface="Arial Narrow"/>
              <a:sym typeface="Arial Narrow"/>
            </a:endParaRPr>
          </a:p>
        </p:txBody>
      </p:sp>
      <p:sp>
        <p:nvSpPr>
          <p:cNvPr id="371" name="Google Shape;371;p21"/>
          <p:cNvSpPr txBox="1"/>
          <p:nvPr>
            <p:ph idx="1" type="body"/>
          </p:nvPr>
        </p:nvSpPr>
        <p:spPr>
          <a:xfrm>
            <a:off x="7253520" y="1868733"/>
            <a:ext cx="5014825" cy="295091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4000"/>
              <a:buNone/>
            </a:pPr>
            <a:r>
              <a:rPr lang="fr-CA" sz="4000">
                <a:latin typeface="Arial Narrow"/>
                <a:ea typeface="Arial Narrow"/>
                <a:cs typeface="Arial Narrow"/>
                <a:sym typeface="Arial Narrow"/>
              </a:rPr>
              <a:t>Over 20 million tons of cheese are produced worldwide each year. That’s 655 kilos/second! </a:t>
            </a:r>
            <a:endParaRPr/>
          </a:p>
        </p:txBody>
      </p:sp>
      <p:pic>
        <p:nvPicPr>
          <p:cNvPr id="372" name="Google Shape;372;p21"/>
          <p:cNvPicPr preferRelativeResize="0"/>
          <p:nvPr/>
        </p:nvPicPr>
        <p:blipFill rotWithShape="1">
          <a:blip r:embed="rId3">
            <a:alphaModFix/>
          </a:blip>
          <a:srcRect b="0" l="0" r="0" t="17165"/>
          <a:stretch/>
        </p:blipFill>
        <p:spPr>
          <a:xfrm>
            <a:off x="0" y="1868733"/>
            <a:ext cx="6715144" cy="3909370"/>
          </a:xfrm>
          <a:prstGeom prst="roundRect">
            <a:avLst>
              <a:gd fmla="val 8594" name="adj"/>
            </a:avLst>
          </a:prstGeom>
          <a:solidFill>
            <a:srgbClr val="ECECEC"/>
          </a:solidFill>
          <a:ln>
            <a:noFill/>
          </a:ln>
          <a:effectLst>
            <a:reflection blurRad="0" dir="5400000" dist="5000" endA="0" endPos="28000" fadeDir="5400000" kx="0" rotWithShape="0" algn="bl" stA="38000" stPos="0" sy="-100000" ky="0"/>
          </a:effectLst>
        </p:spPr>
      </p:pic>
      <p:grpSp>
        <p:nvGrpSpPr>
          <p:cNvPr id="373" name="Google Shape;373;p21"/>
          <p:cNvGrpSpPr/>
          <p:nvPr/>
        </p:nvGrpSpPr>
        <p:grpSpPr>
          <a:xfrm>
            <a:off x="8933818" y="4972050"/>
            <a:ext cx="3334527" cy="1885950"/>
            <a:chOff x="198120" y="4556760"/>
            <a:chExt cx="3977640" cy="2011680"/>
          </a:xfrm>
        </p:grpSpPr>
        <p:pic>
          <p:nvPicPr>
            <p:cNvPr id="374" name="Google Shape;374;p21"/>
            <p:cNvPicPr preferRelativeResize="0"/>
            <p:nvPr/>
          </p:nvPicPr>
          <p:blipFill rotWithShape="1">
            <a:blip r:embed="rId4">
              <a:alphaModFix/>
            </a:blip>
            <a:srcRect b="13881" l="7877" r="5120" t="20119"/>
            <a:stretch/>
          </p:blipFill>
          <p:spPr>
            <a:xfrm>
              <a:off x="198120" y="4556760"/>
              <a:ext cx="3977640" cy="2011680"/>
            </a:xfrm>
            <a:prstGeom prst="rect">
              <a:avLst/>
            </a:prstGeom>
            <a:noFill/>
            <a:ln>
              <a:noFill/>
            </a:ln>
          </p:spPr>
        </p:pic>
        <p:sp>
          <p:nvSpPr>
            <p:cNvPr id="375" name="Google Shape;375;p21"/>
            <p:cNvSpPr/>
            <p:nvPr/>
          </p:nvSpPr>
          <p:spPr>
            <a:xfrm>
              <a:off x="1419363" y="4991100"/>
              <a:ext cx="2269987" cy="425450"/>
            </a:xfrm>
            <a:prstGeom prst="roundRect">
              <a:avLst>
                <a:gd fmla="val 16667" name="adj"/>
              </a:avLst>
            </a:prstGeom>
            <a:solidFill>
              <a:srgbClr val="D6D6D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fr-CA" sz="2800" u="sng" cap="none" strike="noStrike">
                  <a:solidFill>
                    <a:schemeClr val="dk1"/>
                  </a:solidFill>
                  <a:latin typeface="Kaushan Script"/>
                  <a:ea typeface="Kaushan Script"/>
                  <a:cs typeface="Kaushan Script"/>
                  <a:sym typeface="Kaushan Script"/>
                  <a:hlinkClick action="ppaction://hlinksldjump" r:id="rId5">
                    <a:extLst>
                      <a:ext uri="{A12FA001-AC4F-418D-AE19-62706E023703}">
                        <ahyp:hlinkClr val="tx"/>
                      </a:ext>
                    </a:extLst>
                  </a:hlinkClick>
                </a:rPr>
                <a:t>Back</a:t>
              </a:r>
              <a:endParaRPr b="0" i="0" sz="2800" u="none" cap="none" strike="noStrike">
                <a:solidFill>
                  <a:schemeClr val="dk1"/>
                </a:solidFill>
                <a:latin typeface="Kaushan Script"/>
                <a:ea typeface="Kaushan Script"/>
                <a:cs typeface="Kaushan Script"/>
                <a:sym typeface="Kaushan Script"/>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2"/>
                                        </p:tgtEl>
                                        <p:attrNameLst>
                                          <p:attrName>style.visibility</p:attrName>
                                        </p:attrNameLst>
                                      </p:cBhvr>
                                      <p:to>
                                        <p:strVal val="visible"/>
                                      </p:to>
                                    </p:set>
                                    <p:animEffect filter="fade" transition="in">
                                      <p:cBhvr>
                                        <p:cTn dur="2000"/>
                                        <p:tgtEl>
                                          <p:spTgt spid="372"/>
                                        </p:tgtEl>
                                      </p:cBhvr>
                                    </p:animEffect>
                                  </p:childTnLst>
                                </p:cTn>
                              </p:par>
                              <p:par>
                                <p:cTn fill="hold" nodeType="withEffect" presetClass="entr" presetID="10" presetSubtype="0">
                                  <p:stCondLst>
                                    <p:cond delay="0"/>
                                  </p:stCondLst>
                                  <p:childTnLst>
                                    <p:set>
                                      <p:cBhvr>
                                        <p:cTn dur="1" fill="hold">
                                          <p:stCondLst>
                                            <p:cond delay="0"/>
                                          </p:stCondLst>
                                        </p:cTn>
                                        <p:tgtEl>
                                          <p:spTgt spid="371">
                                            <p:txEl>
                                              <p:pRg end="0" st="0"/>
                                            </p:txEl>
                                          </p:spTgt>
                                        </p:tgtEl>
                                        <p:attrNameLst>
                                          <p:attrName>style.visibility</p:attrName>
                                        </p:attrNameLst>
                                      </p:cBhvr>
                                      <p:to>
                                        <p:strVal val="visible"/>
                                      </p:to>
                                    </p:set>
                                    <p:animEffect filter="fade" transition="in">
                                      <p:cBhvr>
                                        <p:cTn dur="2000"/>
                                        <p:tgtEl>
                                          <p:spTgt spid="371">
                                            <p:txEl>
                                              <p:pRg end="0" st="0"/>
                                            </p:txEl>
                                          </p:spTgt>
                                        </p:tgtEl>
                                      </p:cBhvr>
                                    </p:animEffect>
                                  </p:childTnLst>
                                </p:cTn>
                              </p:par>
                            </p:childTnLst>
                          </p:cTn>
                        </p:par>
                        <p:par>
                          <p:cTn fill="hold">
                            <p:stCondLst>
                              <p:cond delay="2000"/>
                            </p:stCondLst>
                            <p:childTnLst>
                              <p:par>
                                <p:cTn fill="hold" nodeType="afterEffect" presetClass="entr" presetID="1" presetSubtype="0">
                                  <p:stCondLst>
                                    <p:cond delay="0"/>
                                  </p:stCondLst>
                                  <p:childTnLst>
                                    <p:set>
                                      <p:cBhvr>
                                        <p:cTn dur="1" fill="hold">
                                          <p:stCondLst>
                                            <p:cond delay="0"/>
                                          </p:stCondLst>
                                        </p:cTn>
                                        <p:tgtEl>
                                          <p:spTgt spid="37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22"/>
          <p:cNvSpPr txBox="1"/>
          <p:nvPr>
            <p:ph type="title"/>
          </p:nvPr>
        </p:nvSpPr>
        <p:spPr>
          <a:xfrm>
            <a:off x="147918" y="-87920"/>
            <a:ext cx="12044083"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5200"/>
              <a:buFont typeface="Arial Narrow"/>
              <a:buNone/>
            </a:pPr>
            <a:r>
              <a:rPr lang="fr-CA" sz="5200">
                <a:latin typeface="Arial Narrow"/>
                <a:ea typeface="Arial Narrow"/>
                <a:cs typeface="Arial Narrow"/>
                <a:sym typeface="Arial Narrow"/>
              </a:rPr>
              <a:t>The amount of cheese producers in Ontario.</a:t>
            </a:r>
            <a:endParaRPr sz="5200">
              <a:latin typeface="Arial Narrow"/>
              <a:ea typeface="Arial Narrow"/>
              <a:cs typeface="Arial Narrow"/>
              <a:sym typeface="Arial Narrow"/>
            </a:endParaRPr>
          </a:p>
        </p:txBody>
      </p:sp>
      <p:sp>
        <p:nvSpPr>
          <p:cNvPr id="382" name="Google Shape;382;p22"/>
          <p:cNvSpPr/>
          <p:nvPr/>
        </p:nvSpPr>
        <p:spPr>
          <a:xfrm>
            <a:off x="7071728" y="1532029"/>
            <a:ext cx="1130978" cy="86177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000"/>
              <a:buFont typeface="Arial"/>
              <a:buNone/>
            </a:pPr>
            <a:r>
              <a:rPr b="0" i="0" lang="fr-CA" sz="5000" u="none" cap="none" strike="noStrike">
                <a:solidFill>
                  <a:srgbClr val="FF0000"/>
                </a:solidFill>
                <a:latin typeface="Arial Narrow"/>
                <a:ea typeface="Arial Narrow"/>
                <a:cs typeface="Arial Narrow"/>
                <a:sym typeface="Arial Narrow"/>
              </a:rPr>
              <a:t>55</a:t>
            </a:r>
            <a:endParaRPr b="0" i="0" sz="5000" u="none" cap="none" strike="noStrike">
              <a:solidFill>
                <a:srgbClr val="FF0000"/>
              </a:solidFill>
              <a:latin typeface="Arial Narrow"/>
              <a:ea typeface="Arial Narrow"/>
              <a:cs typeface="Arial Narrow"/>
              <a:sym typeface="Arial Narrow"/>
            </a:endParaRPr>
          </a:p>
        </p:txBody>
      </p:sp>
      <p:pic>
        <p:nvPicPr>
          <p:cNvPr id="383" name="Google Shape;383;p22"/>
          <p:cNvPicPr preferRelativeResize="0"/>
          <p:nvPr/>
        </p:nvPicPr>
        <p:blipFill rotWithShape="1">
          <a:blip r:embed="rId3">
            <a:alphaModFix/>
          </a:blip>
          <a:srcRect b="22732" l="11445" r="17072" t="0"/>
          <a:stretch/>
        </p:blipFill>
        <p:spPr>
          <a:xfrm>
            <a:off x="306753" y="1395206"/>
            <a:ext cx="5589776" cy="3576844"/>
          </a:xfrm>
          <a:prstGeom prst="roundRect">
            <a:avLst>
              <a:gd fmla="val 8594" name="adj"/>
            </a:avLst>
          </a:prstGeom>
          <a:solidFill>
            <a:srgbClr val="ECECEC"/>
          </a:solidFill>
          <a:ln>
            <a:noFill/>
          </a:ln>
          <a:effectLst>
            <a:reflection blurRad="0" dir="5400000" dist="5000" endA="0" endPos="28000" fadeDir="5400000" kx="0" rotWithShape="0" algn="bl" stA="38000" stPos="0" sy="-100000" ky="0"/>
          </a:effectLst>
        </p:spPr>
      </p:pic>
      <p:sp>
        <p:nvSpPr>
          <p:cNvPr id="384" name="Google Shape;384;p22">
            <a:hlinkClick r:id="rId4"/>
          </p:cNvPr>
          <p:cNvSpPr/>
          <p:nvPr/>
        </p:nvSpPr>
        <p:spPr>
          <a:xfrm>
            <a:off x="442216" y="5103630"/>
            <a:ext cx="5595513"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CA" sz="3200" u="none" cap="none" strike="noStrike">
                <a:solidFill>
                  <a:srgbClr val="FFFF00"/>
                </a:solidFill>
                <a:latin typeface="Arial Narrow"/>
                <a:ea typeface="Arial Narrow"/>
                <a:cs typeface="Arial Narrow"/>
                <a:sym typeface="Arial Narrow"/>
              </a:rPr>
              <a:t>Click here </a:t>
            </a:r>
            <a:r>
              <a:rPr b="0" i="0" lang="fr-CA" sz="3200" u="none" cap="none" strike="noStrike">
                <a:solidFill>
                  <a:schemeClr val="dk1"/>
                </a:solidFill>
                <a:latin typeface="Arial Narrow"/>
                <a:ea typeface="Arial Narrow"/>
                <a:cs typeface="Arial Narrow"/>
                <a:sym typeface="Arial Narrow"/>
              </a:rPr>
              <a:t>for an interactive </a:t>
            </a:r>
            <a:r>
              <a:rPr lang="fr-CA" sz="3200">
                <a:solidFill>
                  <a:schemeClr val="dk1"/>
                </a:solidFill>
                <a:latin typeface="Arial Narrow"/>
                <a:ea typeface="Arial Narrow"/>
                <a:cs typeface="Arial Narrow"/>
                <a:sym typeface="Arial Narrow"/>
              </a:rPr>
              <a:t>map </a:t>
            </a:r>
            <a:r>
              <a:rPr b="0" i="0" lang="fr-CA" sz="3200" u="none" cap="none" strike="noStrike">
                <a:solidFill>
                  <a:schemeClr val="dk1"/>
                </a:solidFill>
                <a:latin typeface="Arial Narrow"/>
                <a:ea typeface="Arial Narrow"/>
                <a:cs typeface="Arial Narrow"/>
                <a:sym typeface="Arial Narrow"/>
              </a:rPr>
              <a:t>of Ontario’s cheese producers.</a:t>
            </a:r>
            <a:endParaRPr b="0" i="0" sz="3200" u="none" cap="none" strike="noStrike">
              <a:solidFill>
                <a:schemeClr val="dk1"/>
              </a:solidFill>
              <a:latin typeface="Arial Narrow"/>
              <a:ea typeface="Arial Narrow"/>
              <a:cs typeface="Arial Narrow"/>
              <a:sym typeface="Arial Narrow"/>
            </a:endParaRPr>
          </a:p>
        </p:txBody>
      </p:sp>
      <p:grpSp>
        <p:nvGrpSpPr>
          <p:cNvPr id="385" name="Google Shape;385;p22"/>
          <p:cNvGrpSpPr/>
          <p:nvPr/>
        </p:nvGrpSpPr>
        <p:grpSpPr>
          <a:xfrm>
            <a:off x="9032137" y="4972050"/>
            <a:ext cx="3334527" cy="1885950"/>
            <a:chOff x="198120" y="4556760"/>
            <a:chExt cx="3977640" cy="2011680"/>
          </a:xfrm>
        </p:grpSpPr>
        <p:pic>
          <p:nvPicPr>
            <p:cNvPr id="386" name="Google Shape;386;p22"/>
            <p:cNvPicPr preferRelativeResize="0"/>
            <p:nvPr/>
          </p:nvPicPr>
          <p:blipFill rotWithShape="1">
            <a:blip r:embed="rId5">
              <a:alphaModFix/>
            </a:blip>
            <a:srcRect b="13881" l="7877" r="5120" t="20119"/>
            <a:stretch/>
          </p:blipFill>
          <p:spPr>
            <a:xfrm>
              <a:off x="198120" y="4556760"/>
              <a:ext cx="3977640" cy="2011680"/>
            </a:xfrm>
            <a:prstGeom prst="rect">
              <a:avLst/>
            </a:prstGeom>
            <a:noFill/>
            <a:ln>
              <a:noFill/>
            </a:ln>
          </p:spPr>
        </p:pic>
        <p:sp>
          <p:nvSpPr>
            <p:cNvPr id="387" name="Google Shape;387;p22"/>
            <p:cNvSpPr/>
            <p:nvPr/>
          </p:nvSpPr>
          <p:spPr>
            <a:xfrm>
              <a:off x="1419363" y="4991100"/>
              <a:ext cx="2269987" cy="425450"/>
            </a:xfrm>
            <a:prstGeom prst="roundRect">
              <a:avLst>
                <a:gd fmla="val 16667" name="adj"/>
              </a:avLst>
            </a:prstGeom>
            <a:solidFill>
              <a:srgbClr val="D6D6D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fr-CA" sz="2800" u="sng" cap="none" strike="noStrike">
                  <a:solidFill>
                    <a:schemeClr val="dk1"/>
                  </a:solidFill>
                  <a:latin typeface="Kaushan Script"/>
                  <a:ea typeface="Kaushan Script"/>
                  <a:cs typeface="Kaushan Script"/>
                  <a:sym typeface="Kaushan Script"/>
                  <a:hlinkClick action="ppaction://hlinksldjump" r:id="rId6">
                    <a:extLst>
                      <a:ext uri="{A12FA001-AC4F-418D-AE19-62706E023703}">
                        <ahyp:hlinkClr val="tx"/>
                      </a:ext>
                    </a:extLst>
                  </a:hlinkClick>
                </a:rPr>
                <a:t>Back</a:t>
              </a:r>
              <a:endParaRPr b="0" i="0" sz="2800" u="none" cap="none" strike="noStrike">
                <a:solidFill>
                  <a:schemeClr val="dk1"/>
                </a:solidFill>
                <a:latin typeface="Kaushan Script"/>
                <a:ea typeface="Kaushan Script"/>
                <a:cs typeface="Kaushan Script"/>
                <a:sym typeface="Kaushan Script"/>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2"/>
                                        </p:tgtEl>
                                        <p:attrNameLst>
                                          <p:attrName>style.visibility</p:attrName>
                                        </p:attrNameLst>
                                      </p:cBhvr>
                                      <p:to>
                                        <p:strVal val="visible"/>
                                      </p:to>
                                    </p:set>
                                    <p:animEffect filter="fade" transition="in">
                                      <p:cBhvr>
                                        <p:cTn dur="2000"/>
                                        <p:tgtEl>
                                          <p:spTgt spid="382"/>
                                        </p:tgtEl>
                                      </p:cBhvr>
                                    </p:animEffect>
                                  </p:childTnLst>
                                </p:cTn>
                              </p:par>
                              <p:par>
                                <p:cTn fill="hold" nodeType="withEffect" presetClass="entr" presetID="10" presetSubtype="0">
                                  <p:stCondLst>
                                    <p:cond delay="0"/>
                                  </p:stCondLst>
                                  <p:childTnLst>
                                    <p:set>
                                      <p:cBhvr>
                                        <p:cTn dur="1" fill="hold">
                                          <p:stCondLst>
                                            <p:cond delay="0"/>
                                          </p:stCondLst>
                                        </p:cTn>
                                        <p:tgtEl>
                                          <p:spTgt spid="384"/>
                                        </p:tgtEl>
                                        <p:attrNameLst>
                                          <p:attrName>style.visibility</p:attrName>
                                        </p:attrNameLst>
                                      </p:cBhvr>
                                      <p:to>
                                        <p:strVal val="visible"/>
                                      </p:to>
                                    </p:set>
                                    <p:animEffect filter="fade" transition="in">
                                      <p:cBhvr>
                                        <p:cTn dur="2000"/>
                                        <p:tgtEl>
                                          <p:spTgt spid="384"/>
                                        </p:tgtEl>
                                      </p:cBhvr>
                                    </p:animEffect>
                                  </p:childTnLst>
                                </p:cTn>
                              </p:par>
                            </p:childTnLst>
                          </p:cTn>
                        </p:par>
                        <p:par>
                          <p:cTn fill="hold">
                            <p:stCondLst>
                              <p:cond delay="2000"/>
                            </p:stCondLst>
                            <p:childTnLst>
                              <p:par>
                                <p:cTn fill="hold" nodeType="afterEffect" presetClass="entr" presetID="1" presetSubtype="0">
                                  <p:stCondLst>
                                    <p:cond delay="0"/>
                                  </p:stCondLst>
                                  <p:childTnLst>
                                    <p:set>
                                      <p:cBhvr>
                                        <p:cTn dur="1" fill="hold">
                                          <p:stCondLst>
                                            <p:cond delay="0"/>
                                          </p:stCondLst>
                                        </p:cTn>
                                        <p:tgtEl>
                                          <p:spTgt spid="3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pic>
        <p:nvPicPr>
          <p:cNvPr id="393" name="Google Shape;393;p23"/>
          <p:cNvPicPr preferRelativeResize="0"/>
          <p:nvPr/>
        </p:nvPicPr>
        <p:blipFill rotWithShape="1">
          <a:blip r:embed="rId3">
            <a:alphaModFix/>
          </a:blip>
          <a:srcRect b="0" l="0" r="0" t="0"/>
          <a:stretch/>
        </p:blipFill>
        <p:spPr>
          <a:xfrm>
            <a:off x="9881071" y="1038793"/>
            <a:ext cx="1786745" cy="3130063"/>
          </a:xfrm>
          <a:prstGeom prst="rect">
            <a:avLst/>
          </a:prstGeom>
          <a:noFill/>
          <a:ln>
            <a:noFill/>
          </a:ln>
        </p:spPr>
      </p:pic>
      <p:sp>
        <p:nvSpPr>
          <p:cNvPr id="394" name="Google Shape;394;p23"/>
          <p:cNvSpPr txBox="1"/>
          <p:nvPr>
            <p:ph type="title"/>
          </p:nvPr>
        </p:nvSpPr>
        <p:spPr>
          <a:xfrm>
            <a:off x="97920" y="-232667"/>
            <a:ext cx="121833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800"/>
              <a:buFont typeface="Arial Narrow"/>
              <a:buNone/>
            </a:pPr>
            <a:r>
              <a:rPr lang="fr-CA" sz="4800">
                <a:latin typeface="Arial Narrow"/>
                <a:ea typeface="Arial Narrow"/>
                <a:cs typeface="Arial Narrow"/>
                <a:sym typeface="Arial Narrow"/>
              </a:rPr>
              <a:t>The amount of kg of milk needed for a kg of cheese.</a:t>
            </a:r>
            <a:endParaRPr sz="4800">
              <a:latin typeface="Arial Narrow"/>
              <a:ea typeface="Arial Narrow"/>
              <a:cs typeface="Arial Narrow"/>
              <a:sym typeface="Arial Narrow"/>
            </a:endParaRPr>
          </a:p>
        </p:txBody>
      </p:sp>
      <p:grpSp>
        <p:nvGrpSpPr>
          <p:cNvPr id="395" name="Google Shape;395;p23"/>
          <p:cNvGrpSpPr/>
          <p:nvPr/>
        </p:nvGrpSpPr>
        <p:grpSpPr>
          <a:xfrm>
            <a:off x="10428896" y="1601635"/>
            <a:ext cx="1786745" cy="3130063"/>
            <a:chOff x="202813" y="2635432"/>
            <a:chExt cx="1786745" cy="3130063"/>
          </a:xfrm>
        </p:grpSpPr>
        <p:pic>
          <p:nvPicPr>
            <p:cNvPr id="396" name="Google Shape;396;p23"/>
            <p:cNvPicPr preferRelativeResize="0"/>
            <p:nvPr/>
          </p:nvPicPr>
          <p:blipFill rotWithShape="1">
            <a:blip r:embed="rId3">
              <a:alphaModFix/>
            </a:blip>
            <a:srcRect b="0" l="0" r="0" t="0"/>
            <a:stretch/>
          </p:blipFill>
          <p:spPr>
            <a:xfrm>
              <a:off x="202813" y="2635432"/>
              <a:ext cx="1786745" cy="3130063"/>
            </a:xfrm>
            <a:prstGeom prst="rect">
              <a:avLst/>
            </a:prstGeom>
            <a:noFill/>
            <a:ln>
              <a:noFill/>
            </a:ln>
          </p:spPr>
        </p:pic>
        <p:sp>
          <p:nvSpPr>
            <p:cNvPr id="397" name="Google Shape;397;p23"/>
            <p:cNvSpPr txBox="1"/>
            <p:nvPr/>
          </p:nvSpPr>
          <p:spPr>
            <a:xfrm>
              <a:off x="630181" y="4068594"/>
              <a:ext cx="832338"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fr-CA" sz="3200" u="none" cap="none" strike="noStrike">
                  <a:solidFill>
                    <a:schemeClr val="dk1"/>
                  </a:solidFill>
                  <a:latin typeface="Arial Narrow"/>
                  <a:ea typeface="Arial Narrow"/>
                  <a:cs typeface="Arial Narrow"/>
                  <a:sym typeface="Arial Narrow"/>
                </a:rPr>
                <a:t>2 kg</a:t>
              </a:r>
              <a:endParaRPr b="0" i="0" sz="3200" u="none" cap="none" strike="noStrike">
                <a:solidFill>
                  <a:schemeClr val="dk1"/>
                </a:solidFill>
                <a:latin typeface="Arial Narrow"/>
                <a:ea typeface="Arial Narrow"/>
                <a:cs typeface="Arial Narrow"/>
                <a:sym typeface="Arial Narrow"/>
              </a:endParaRPr>
            </a:p>
          </p:txBody>
        </p:sp>
      </p:grpSp>
      <p:pic>
        <p:nvPicPr>
          <p:cNvPr id="398" name="Google Shape;398;p23"/>
          <p:cNvPicPr preferRelativeResize="0"/>
          <p:nvPr/>
        </p:nvPicPr>
        <p:blipFill rotWithShape="1">
          <a:blip r:embed="rId3">
            <a:alphaModFix/>
          </a:blip>
          <a:srcRect b="0" l="0" r="0" t="0"/>
          <a:stretch/>
        </p:blipFill>
        <p:spPr>
          <a:xfrm>
            <a:off x="7801633" y="678832"/>
            <a:ext cx="1786745" cy="3130063"/>
          </a:xfrm>
          <a:prstGeom prst="rect">
            <a:avLst/>
          </a:prstGeom>
          <a:noFill/>
          <a:ln>
            <a:noFill/>
          </a:ln>
        </p:spPr>
      </p:pic>
      <p:pic>
        <p:nvPicPr>
          <p:cNvPr id="399" name="Google Shape;399;p23"/>
          <p:cNvPicPr preferRelativeResize="0"/>
          <p:nvPr/>
        </p:nvPicPr>
        <p:blipFill rotWithShape="1">
          <a:blip r:embed="rId3">
            <a:alphaModFix/>
          </a:blip>
          <a:srcRect b="0" l="0" r="0" t="0"/>
          <a:stretch/>
        </p:blipFill>
        <p:spPr>
          <a:xfrm>
            <a:off x="914251" y="648385"/>
            <a:ext cx="1786745" cy="3130063"/>
          </a:xfrm>
          <a:prstGeom prst="rect">
            <a:avLst/>
          </a:prstGeom>
          <a:noFill/>
          <a:ln>
            <a:noFill/>
          </a:ln>
        </p:spPr>
      </p:pic>
      <p:pic>
        <p:nvPicPr>
          <p:cNvPr id="400" name="Google Shape;400;p23"/>
          <p:cNvPicPr preferRelativeResize="0"/>
          <p:nvPr/>
        </p:nvPicPr>
        <p:blipFill rotWithShape="1">
          <a:blip r:embed="rId3">
            <a:alphaModFix/>
          </a:blip>
          <a:srcRect b="0" l="0" r="0" t="0"/>
          <a:stretch/>
        </p:blipFill>
        <p:spPr>
          <a:xfrm>
            <a:off x="-114033" y="678832"/>
            <a:ext cx="1786745" cy="3130063"/>
          </a:xfrm>
          <a:prstGeom prst="rect">
            <a:avLst/>
          </a:prstGeom>
          <a:noFill/>
          <a:ln>
            <a:noFill/>
          </a:ln>
        </p:spPr>
      </p:pic>
      <p:grpSp>
        <p:nvGrpSpPr>
          <p:cNvPr id="401" name="Google Shape;401;p23"/>
          <p:cNvGrpSpPr/>
          <p:nvPr/>
        </p:nvGrpSpPr>
        <p:grpSpPr>
          <a:xfrm>
            <a:off x="7315961" y="1248535"/>
            <a:ext cx="2590583" cy="4805048"/>
            <a:chOff x="2030439" y="1861344"/>
            <a:chExt cx="2590583" cy="4805048"/>
          </a:xfrm>
        </p:grpSpPr>
        <p:pic>
          <p:nvPicPr>
            <p:cNvPr id="402" name="Google Shape;402;p23"/>
            <p:cNvPicPr preferRelativeResize="0"/>
            <p:nvPr/>
          </p:nvPicPr>
          <p:blipFill rotWithShape="1">
            <a:blip r:embed="rId3">
              <a:alphaModFix/>
            </a:blip>
            <a:srcRect b="0" l="0" r="0" t="0"/>
            <a:stretch/>
          </p:blipFill>
          <p:spPr>
            <a:xfrm>
              <a:off x="2133456" y="2177071"/>
              <a:ext cx="1786745" cy="3130063"/>
            </a:xfrm>
            <a:prstGeom prst="rect">
              <a:avLst/>
            </a:prstGeom>
            <a:noFill/>
            <a:ln>
              <a:noFill/>
            </a:ln>
          </p:spPr>
        </p:pic>
        <p:pic>
          <p:nvPicPr>
            <p:cNvPr id="403" name="Google Shape;403;p23"/>
            <p:cNvPicPr preferRelativeResize="0"/>
            <p:nvPr/>
          </p:nvPicPr>
          <p:blipFill rotWithShape="1">
            <a:blip r:embed="rId3">
              <a:alphaModFix/>
            </a:blip>
            <a:srcRect b="0" l="0" r="0" t="0"/>
            <a:stretch/>
          </p:blipFill>
          <p:spPr>
            <a:xfrm>
              <a:off x="2834277" y="1861344"/>
              <a:ext cx="1786745" cy="3130063"/>
            </a:xfrm>
            <a:prstGeom prst="rect">
              <a:avLst/>
            </a:prstGeom>
            <a:noFill/>
            <a:ln>
              <a:noFill/>
            </a:ln>
          </p:spPr>
        </p:pic>
        <p:pic>
          <p:nvPicPr>
            <p:cNvPr id="404" name="Google Shape;404;p23"/>
            <p:cNvPicPr preferRelativeResize="0"/>
            <p:nvPr/>
          </p:nvPicPr>
          <p:blipFill rotWithShape="1">
            <a:blip r:embed="rId3">
              <a:alphaModFix/>
            </a:blip>
            <a:srcRect b="0" l="0" r="0" t="0"/>
            <a:stretch/>
          </p:blipFill>
          <p:spPr>
            <a:xfrm>
              <a:off x="2030439" y="2906538"/>
              <a:ext cx="1786745" cy="3130063"/>
            </a:xfrm>
            <a:prstGeom prst="rect">
              <a:avLst/>
            </a:prstGeom>
            <a:noFill/>
            <a:ln>
              <a:noFill/>
            </a:ln>
          </p:spPr>
        </p:pic>
        <p:pic>
          <p:nvPicPr>
            <p:cNvPr id="405" name="Google Shape;405;p23"/>
            <p:cNvPicPr preferRelativeResize="0"/>
            <p:nvPr/>
          </p:nvPicPr>
          <p:blipFill rotWithShape="1">
            <a:blip r:embed="rId3">
              <a:alphaModFix/>
            </a:blip>
            <a:srcRect b="0" l="0" r="0" t="0"/>
            <a:stretch/>
          </p:blipFill>
          <p:spPr>
            <a:xfrm>
              <a:off x="2808804" y="3536329"/>
              <a:ext cx="1786745" cy="3130063"/>
            </a:xfrm>
            <a:prstGeom prst="rect">
              <a:avLst/>
            </a:prstGeom>
            <a:noFill/>
            <a:ln>
              <a:noFill/>
            </a:ln>
          </p:spPr>
        </p:pic>
        <p:sp>
          <p:nvSpPr>
            <p:cNvPr id="406" name="Google Shape;406;p23"/>
            <p:cNvSpPr txBox="1"/>
            <p:nvPr/>
          </p:nvSpPr>
          <p:spPr>
            <a:xfrm>
              <a:off x="3230796" y="4817331"/>
              <a:ext cx="832338"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fr-CA" sz="3200" u="none" cap="none" strike="noStrike">
                  <a:solidFill>
                    <a:schemeClr val="dk1"/>
                  </a:solidFill>
                  <a:latin typeface="Arial Narrow"/>
                  <a:ea typeface="Arial Narrow"/>
                  <a:cs typeface="Arial Narrow"/>
                  <a:sym typeface="Arial Narrow"/>
                </a:rPr>
                <a:t>5 kg</a:t>
              </a:r>
              <a:endParaRPr b="0" i="0" sz="3200" u="none" cap="none" strike="noStrike">
                <a:solidFill>
                  <a:schemeClr val="dk1"/>
                </a:solidFill>
                <a:latin typeface="Arial Narrow"/>
                <a:ea typeface="Arial Narrow"/>
                <a:cs typeface="Arial Narrow"/>
                <a:sym typeface="Arial Narrow"/>
              </a:endParaRPr>
            </a:p>
          </p:txBody>
        </p:sp>
      </p:grpSp>
      <p:pic>
        <p:nvPicPr>
          <p:cNvPr id="407" name="Google Shape;407;p23"/>
          <p:cNvPicPr preferRelativeResize="0"/>
          <p:nvPr/>
        </p:nvPicPr>
        <p:blipFill rotWithShape="1">
          <a:blip r:embed="rId3">
            <a:alphaModFix/>
          </a:blip>
          <a:srcRect b="0" l="0" r="0" t="0"/>
          <a:stretch/>
        </p:blipFill>
        <p:spPr>
          <a:xfrm>
            <a:off x="3705164" y="1169009"/>
            <a:ext cx="1786745" cy="3130063"/>
          </a:xfrm>
          <a:prstGeom prst="rect">
            <a:avLst/>
          </a:prstGeom>
          <a:noFill/>
          <a:ln>
            <a:noFill/>
          </a:ln>
        </p:spPr>
      </p:pic>
      <p:pic>
        <p:nvPicPr>
          <p:cNvPr id="408" name="Google Shape;408;p23"/>
          <p:cNvPicPr preferRelativeResize="0"/>
          <p:nvPr/>
        </p:nvPicPr>
        <p:blipFill rotWithShape="1">
          <a:blip r:embed="rId3">
            <a:alphaModFix/>
          </a:blip>
          <a:srcRect b="0" l="0" r="0" t="0"/>
          <a:stretch/>
        </p:blipFill>
        <p:spPr>
          <a:xfrm>
            <a:off x="4333806" y="576687"/>
            <a:ext cx="1786745" cy="3130063"/>
          </a:xfrm>
          <a:prstGeom prst="rect">
            <a:avLst/>
          </a:prstGeom>
          <a:noFill/>
          <a:ln>
            <a:noFill/>
          </a:ln>
        </p:spPr>
      </p:pic>
      <p:pic>
        <p:nvPicPr>
          <p:cNvPr id="409" name="Google Shape;409;p23"/>
          <p:cNvPicPr preferRelativeResize="0"/>
          <p:nvPr/>
        </p:nvPicPr>
        <p:blipFill rotWithShape="1">
          <a:blip r:embed="rId3">
            <a:alphaModFix/>
          </a:blip>
          <a:srcRect b="0" l="0" r="0" t="0"/>
          <a:stretch/>
        </p:blipFill>
        <p:spPr>
          <a:xfrm>
            <a:off x="3875044" y="1822408"/>
            <a:ext cx="1786745" cy="3130063"/>
          </a:xfrm>
          <a:prstGeom prst="rect">
            <a:avLst/>
          </a:prstGeom>
          <a:noFill/>
          <a:ln>
            <a:noFill/>
          </a:ln>
        </p:spPr>
      </p:pic>
      <p:pic>
        <p:nvPicPr>
          <p:cNvPr id="410" name="Google Shape;410;p23"/>
          <p:cNvPicPr preferRelativeResize="0"/>
          <p:nvPr/>
        </p:nvPicPr>
        <p:blipFill rotWithShape="1">
          <a:blip r:embed="rId3">
            <a:alphaModFix/>
          </a:blip>
          <a:srcRect b="0" l="0" r="0" t="0"/>
          <a:stretch/>
        </p:blipFill>
        <p:spPr>
          <a:xfrm>
            <a:off x="4938296" y="897109"/>
            <a:ext cx="1786745" cy="3130063"/>
          </a:xfrm>
          <a:prstGeom prst="rect">
            <a:avLst/>
          </a:prstGeom>
          <a:noFill/>
          <a:ln>
            <a:noFill/>
          </a:ln>
        </p:spPr>
      </p:pic>
      <p:pic>
        <p:nvPicPr>
          <p:cNvPr id="411" name="Google Shape;411;p23"/>
          <p:cNvPicPr preferRelativeResize="0"/>
          <p:nvPr/>
        </p:nvPicPr>
        <p:blipFill rotWithShape="1">
          <a:blip r:embed="rId3">
            <a:alphaModFix/>
          </a:blip>
          <a:srcRect b="0" l="0" r="0" t="0"/>
          <a:stretch/>
        </p:blipFill>
        <p:spPr>
          <a:xfrm>
            <a:off x="3903004" y="2548994"/>
            <a:ext cx="1786745" cy="3130063"/>
          </a:xfrm>
          <a:prstGeom prst="rect">
            <a:avLst/>
          </a:prstGeom>
          <a:noFill/>
          <a:ln>
            <a:noFill/>
          </a:ln>
        </p:spPr>
      </p:pic>
      <p:pic>
        <p:nvPicPr>
          <p:cNvPr id="412" name="Google Shape;412;p23"/>
          <p:cNvPicPr preferRelativeResize="0"/>
          <p:nvPr/>
        </p:nvPicPr>
        <p:blipFill rotWithShape="1">
          <a:blip r:embed="rId3">
            <a:alphaModFix/>
          </a:blip>
          <a:srcRect b="0" l="0" r="0" t="0"/>
          <a:stretch/>
        </p:blipFill>
        <p:spPr>
          <a:xfrm>
            <a:off x="5471989" y="1550508"/>
            <a:ext cx="1786745" cy="3130063"/>
          </a:xfrm>
          <a:prstGeom prst="rect">
            <a:avLst/>
          </a:prstGeom>
          <a:noFill/>
          <a:ln>
            <a:noFill/>
          </a:ln>
        </p:spPr>
      </p:pic>
      <p:pic>
        <p:nvPicPr>
          <p:cNvPr id="413" name="Google Shape;413;p23"/>
          <p:cNvPicPr preferRelativeResize="0"/>
          <p:nvPr/>
        </p:nvPicPr>
        <p:blipFill rotWithShape="1">
          <a:blip r:embed="rId3">
            <a:alphaModFix/>
          </a:blip>
          <a:srcRect b="0" l="0" r="0" t="0"/>
          <a:stretch/>
        </p:blipFill>
        <p:spPr>
          <a:xfrm>
            <a:off x="5400866" y="2465976"/>
            <a:ext cx="1786745" cy="3130063"/>
          </a:xfrm>
          <a:prstGeom prst="rect">
            <a:avLst/>
          </a:prstGeom>
          <a:noFill/>
          <a:ln>
            <a:noFill/>
          </a:ln>
        </p:spPr>
      </p:pic>
      <p:grpSp>
        <p:nvGrpSpPr>
          <p:cNvPr id="414" name="Google Shape;414;p23"/>
          <p:cNvGrpSpPr/>
          <p:nvPr/>
        </p:nvGrpSpPr>
        <p:grpSpPr>
          <a:xfrm>
            <a:off x="201593" y="897109"/>
            <a:ext cx="3139671" cy="5975694"/>
            <a:chOff x="9077931" y="1029588"/>
            <a:chExt cx="3139671" cy="5975694"/>
          </a:xfrm>
        </p:grpSpPr>
        <p:pic>
          <p:nvPicPr>
            <p:cNvPr id="415" name="Google Shape;415;p23"/>
            <p:cNvPicPr preferRelativeResize="0"/>
            <p:nvPr/>
          </p:nvPicPr>
          <p:blipFill rotWithShape="1">
            <a:blip r:embed="rId3">
              <a:alphaModFix/>
            </a:blip>
            <a:srcRect b="0" l="0" r="0" t="0"/>
            <a:stretch/>
          </p:blipFill>
          <p:spPr>
            <a:xfrm>
              <a:off x="10102233" y="1029588"/>
              <a:ext cx="1786745" cy="3130063"/>
            </a:xfrm>
            <a:prstGeom prst="rect">
              <a:avLst/>
            </a:prstGeom>
            <a:noFill/>
            <a:ln>
              <a:noFill/>
            </a:ln>
          </p:spPr>
        </p:pic>
        <p:pic>
          <p:nvPicPr>
            <p:cNvPr id="416" name="Google Shape;416;p23"/>
            <p:cNvPicPr preferRelativeResize="0"/>
            <p:nvPr/>
          </p:nvPicPr>
          <p:blipFill rotWithShape="1">
            <a:blip r:embed="rId3">
              <a:alphaModFix/>
            </a:blip>
            <a:srcRect b="0" l="0" r="0" t="0"/>
            <a:stretch/>
          </p:blipFill>
          <p:spPr>
            <a:xfrm>
              <a:off x="10430857" y="1377639"/>
              <a:ext cx="1786745" cy="3130063"/>
            </a:xfrm>
            <a:prstGeom prst="rect">
              <a:avLst/>
            </a:prstGeom>
            <a:noFill/>
            <a:ln>
              <a:noFill/>
            </a:ln>
          </p:spPr>
        </p:pic>
        <p:pic>
          <p:nvPicPr>
            <p:cNvPr id="417" name="Google Shape;417;p23"/>
            <p:cNvPicPr preferRelativeResize="0"/>
            <p:nvPr/>
          </p:nvPicPr>
          <p:blipFill rotWithShape="1">
            <a:blip r:embed="rId3">
              <a:alphaModFix/>
            </a:blip>
            <a:srcRect b="0" l="0" r="0" t="0"/>
            <a:stretch/>
          </p:blipFill>
          <p:spPr>
            <a:xfrm>
              <a:off x="9077931" y="1171742"/>
              <a:ext cx="1786745" cy="3130063"/>
            </a:xfrm>
            <a:prstGeom prst="rect">
              <a:avLst/>
            </a:prstGeom>
            <a:noFill/>
            <a:ln>
              <a:noFill/>
            </a:ln>
          </p:spPr>
        </p:pic>
        <p:pic>
          <p:nvPicPr>
            <p:cNvPr id="418" name="Google Shape;418;p23"/>
            <p:cNvPicPr preferRelativeResize="0"/>
            <p:nvPr/>
          </p:nvPicPr>
          <p:blipFill rotWithShape="1">
            <a:blip r:embed="rId3">
              <a:alphaModFix/>
            </a:blip>
            <a:srcRect b="0" l="0" r="0" t="0"/>
            <a:stretch/>
          </p:blipFill>
          <p:spPr>
            <a:xfrm>
              <a:off x="9371119" y="2118349"/>
              <a:ext cx="1786745" cy="3130063"/>
            </a:xfrm>
            <a:prstGeom prst="rect">
              <a:avLst/>
            </a:prstGeom>
            <a:noFill/>
            <a:ln>
              <a:noFill/>
            </a:ln>
          </p:spPr>
        </p:pic>
        <p:pic>
          <p:nvPicPr>
            <p:cNvPr id="419" name="Google Shape;419;p23"/>
            <p:cNvPicPr preferRelativeResize="0"/>
            <p:nvPr/>
          </p:nvPicPr>
          <p:blipFill rotWithShape="1">
            <a:blip r:embed="rId3">
              <a:alphaModFix/>
            </a:blip>
            <a:srcRect b="0" l="0" r="0" t="0"/>
            <a:stretch/>
          </p:blipFill>
          <p:spPr>
            <a:xfrm>
              <a:off x="10075957" y="1766770"/>
              <a:ext cx="1786745" cy="3130063"/>
            </a:xfrm>
            <a:prstGeom prst="rect">
              <a:avLst/>
            </a:prstGeom>
            <a:noFill/>
            <a:ln>
              <a:noFill/>
            </a:ln>
          </p:spPr>
        </p:pic>
        <p:pic>
          <p:nvPicPr>
            <p:cNvPr id="420" name="Google Shape;420;p23"/>
            <p:cNvPicPr preferRelativeResize="0"/>
            <p:nvPr/>
          </p:nvPicPr>
          <p:blipFill rotWithShape="1">
            <a:blip r:embed="rId3">
              <a:alphaModFix/>
            </a:blip>
            <a:srcRect b="0" l="0" r="0" t="0"/>
            <a:stretch/>
          </p:blipFill>
          <p:spPr>
            <a:xfrm>
              <a:off x="9473115" y="3378780"/>
              <a:ext cx="1786745" cy="3130063"/>
            </a:xfrm>
            <a:prstGeom prst="rect">
              <a:avLst/>
            </a:prstGeom>
            <a:noFill/>
            <a:ln>
              <a:noFill/>
            </a:ln>
          </p:spPr>
        </p:pic>
        <p:pic>
          <p:nvPicPr>
            <p:cNvPr id="421" name="Google Shape;421;p23"/>
            <p:cNvPicPr preferRelativeResize="0"/>
            <p:nvPr/>
          </p:nvPicPr>
          <p:blipFill rotWithShape="1">
            <a:blip r:embed="rId3">
              <a:alphaModFix/>
            </a:blip>
            <a:srcRect b="0" l="0" r="0" t="0"/>
            <a:stretch/>
          </p:blipFill>
          <p:spPr>
            <a:xfrm>
              <a:off x="10366487" y="3260820"/>
              <a:ext cx="1786745" cy="3130063"/>
            </a:xfrm>
            <a:prstGeom prst="rect">
              <a:avLst/>
            </a:prstGeom>
            <a:noFill/>
            <a:ln>
              <a:noFill/>
            </a:ln>
          </p:spPr>
        </p:pic>
        <p:pic>
          <p:nvPicPr>
            <p:cNvPr id="422" name="Google Shape;422;p23"/>
            <p:cNvPicPr preferRelativeResize="0"/>
            <p:nvPr/>
          </p:nvPicPr>
          <p:blipFill rotWithShape="1">
            <a:blip r:embed="rId3">
              <a:alphaModFix/>
            </a:blip>
            <a:srcRect b="0" l="0" r="0" t="0"/>
            <a:stretch/>
          </p:blipFill>
          <p:spPr>
            <a:xfrm>
              <a:off x="9981253" y="3875219"/>
              <a:ext cx="1786745" cy="3130063"/>
            </a:xfrm>
            <a:prstGeom prst="rect">
              <a:avLst/>
            </a:prstGeom>
            <a:noFill/>
            <a:ln>
              <a:noFill/>
            </a:ln>
          </p:spPr>
        </p:pic>
        <p:sp>
          <p:nvSpPr>
            <p:cNvPr id="423" name="Google Shape;423;p23"/>
            <p:cNvSpPr txBox="1"/>
            <p:nvPr/>
          </p:nvSpPr>
          <p:spPr>
            <a:xfrm>
              <a:off x="10422063" y="5579378"/>
              <a:ext cx="1139218"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fr-CA" sz="3200" u="none" cap="none" strike="noStrike">
                  <a:solidFill>
                    <a:schemeClr val="dk1"/>
                  </a:solidFill>
                  <a:latin typeface="Arial Narrow"/>
                  <a:ea typeface="Arial Narrow"/>
                  <a:cs typeface="Arial Narrow"/>
                  <a:sym typeface="Arial Narrow"/>
                </a:rPr>
                <a:t>10 kg</a:t>
              </a:r>
              <a:endParaRPr b="0" i="0" sz="3200" u="none" cap="none" strike="noStrike">
                <a:solidFill>
                  <a:schemeClr val="dk1"/>
                </a:solidFill>
                <a:latin typeface="Arial Narrow"/>
                <a:ea typeface="Arial Narrow"/>
                <a:cs typeface="Arial Narrow"/>
                <a:sym typeface="Arial Narrow"/>
              </a:endParaRPr>
            </a:p>
          </p:txBody>
        </p:sp>
      </p:grpSp>
      <p:sp>
        <p:nvSpPr>
          <p:cNvPr id="424" name="Google Shape;424;p23"/>
          <p:cNvSpPr/>
          <p:nvPr/>
        </p:nvSpPr>
        <p:spPr>
          <a:xfrm>
            <a:off x="124784" y="897109"/>
            <a:ext cx="3411333" cy="5826420"/>
          </a:xfrm>
          <a:prstGeom prst="roundRect">
            <a:avLst>
              <a:gd fmla="val 16667" name="adj"/>
            </a:avLst>
          </a:prstGeom>
          <a:noFill/>
          <a:ln cap="flat" cmpd="sng" w="635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425" name="Google Shape;425;p23"/>
          <p:cNvGrpSpPr/>
          <p:nvPr/>
        </p:nvGrpSpPr>
        <p:grpSpPr>
          <a:xfrm>
            <a:off x="9588378" y="5191673"/>
            <a:ext cx="2815664" cy="1666327"/>
            <a:chOff x="198120" y="4556760"/>
            <a:chExt cx="3977640" cy="2011680"/>
          </a:xfrm>
        </p:grpSpPr>
        <p:pic>
          <p:nvPicPr>
            <p:cNvPr id="426" name="Google Shape;426;p23"/>
            <p:cNvPicPr preferRelativeResize="0"/>
            <p:nvPr/>
          </p:nvPicPr>
          <p:blipFill rotWithShape="1">
            <a:blip r:embed="rId4">
              <a:alphaModFix/>
            </a:blip>
            <a:srcRect b="13881" l="7877" r="5120" t="20119"/>
            <a:stretch/>
          </p:blipFill>
          <p:spPr>
            <a:xfrm>
              <a:off x="198120" y="4556760"/>
              <a:ext cx="3977640" cy="2011680"/>
            </a:xfrm>
            <a:prstGeom prst="rect">
              <a:avLst/>
            </a:prstGeom>
            <a:noFill/>
            <a:ln>
              <a:noFill/>
            </a:ln>
          </p:spPr>
        </p:pic>
        <p:sp>
          <p:nvSpPr>
            <p:cNvPr id="427" name="Google Shape;427;p23"/>
            <p:cNvSpPr/>
            <p:nvPr/>
          </p:nvSpPr>
          <p:spPr>
            <a:xfrm>
              <a:off x="1419363" y="4991100"/>
              <a:ext cx="2269987" cy="425450"/>
            </a:xfrm>
            <a:prstGeom prst="roundRect">
              <a:avLst>
                <a:gd fmla="val 16667" name="adj"/>
              </a:avLst>
            </a:prstGeom>
            <a:solidFill>
              <a:srgbClr val="D6D6D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fr-CA" sz="2800" u="sng" cap="none" strike="noStrike">
                  <a:solidFill>
                    <a:schemeClr val="dk1"/>
                  </a:solidFill>
                  <a:latin typeface="Kaushan Script"/>
                  <a:ea typeface="Kaushan Script"/>
                  <a:cs typeface="Kaushan Script"/>
                  <a:sym typeface="Kaushan Script"/>
                  <a:hlinkClick action="ppaction://hlinksldjump" r:id="rId5">
                    <a:extLst>
                      <a:ext uri="{A12FA001-AC4F-418D-AE19-62706E023703}">
                        <ahyp:hlinkClr val="tx"/>
                      </a:ext>
                    </a:extLst>
                  </a:hlinkClick>
                </a:rPr>
                <a:t>Back</a:t>
              </a:r>
              <a:endParaRPr b="0" i="0" sz="2800" u="none" cap="none" strike="noStrike">
                <a:solidFill>
                  <a:schemeClr val="dk1"/>
                </a:solidFill>
                <a:latin typeface="Kaushan Script"/>
                <a:ea typeface="Kaushan Script"/>
                <a:cs typeface="Kaushan Script"/>
                <a:sym typeface="Kaushan Script"/>
              </a:endParaRPr>
            </a:p>
          </p:txBody>
        </p:sp>
      </p:grpSp>
      <p:pic>
        <p:nvPicPr>
          <p:cNvPr id="428" name="Google Shape;428;p23"/>
          <p:cNvPicPr preferRelativeResize="0"/>
          <p:nvPr/>
        </p:nvPicPr>
        <p:blipFill rotWithShape="1">
          <a:blip r:embed="rId3">
            <a:alphaModFix/>
          </a:blip>
          <a:srcRect b="0" l="0" r="0" t="0"/>
          <a:stretch/>
        </p:blipFill>
        <p:spPr>
          <a:xfrm>
            <a:off x="4606306" y="2957798"/>
            <a:ext cx="1786745" cy="3130063"/>
          </a:xfrm>
          <a:prstGeom prst="rect">
            <a:avLst/>
          </a:prstGeom>
          <a:noFill/>
          <a:ln>
            <a:noFill/>
          </a:ln>
        </p:spPr>
      </p:pic>
      <p:sp>
        <p:nvSpPr>
          <p:cNvPr id="429" name="Google Shape;429;p23"/>
          <p:cNvSpPr txBox="1"/>
          <p:nvPr/>
        </p:nvSpPr>
        <p:spPr>
          <a:xfrm>
            <a:off x="5089334" y="4629765"/>
            <a:ext cx="832338"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fr-CA" sz="3200" u="none" cap="none" strike="noStrike">
                <a:solidFill>
                  <a:schemeClr val="dk1"/>
                </a:solidFill>
                <a:latin typeface="Arial Narrow"/>
                <a:ea typeface="Arial Narrow"/>
                <a:cs typeface="Arial Narrow"/>
                <a:sym typeface="Arial Narrow"/>
              </a:rPr>
              <a:t>8 kg</a:t>
            </a:r>
            <a:endParaRPr b="0" i="0" sz="3200" u="none" cap="none" strike="noStrike">
              <a:solidFill>
                <a:schemeClr val="dk1"/>
              </a:solidFill>
              <a:latin typeface="Arial Narrow"/>
              <a:ea typeface="Arial Narrow"/>
              <a:cs typeface="Arial Narrow"/>
              <a:sym typeface="Arial Narrow"/>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4"/>
                                        </p:tgtEl>
                                        <p:attrNameLst>
                                          <p:attrName>style.visibility</p:attrName>
                                        </p:attrNameLst>
                                      </p:cBhvr>
                                      <p:to>
                                        <p:strVal val="visible"/>
                                      </p:to>
                                    </p:set>
                                    <p:animEffect filter="fade" transition="in">
                                      <p:cBhvr>
                                        <p:cTn dur="500"/>
                                        <p:tgtEl>
                                          <p:spTgt spid="424"/>
                                        </p:tgtEl>
                                      </p:cBhvr>
                                    </p:animEffect>
                                  </p:childTnLst>
                                </p:cTn>
                              </p:par>
                            </p:childTnLst>
                          </p:cTn>
                        </p:par>
                        <p:par>
                          <p:cTn fill="hold">
                            <p:stCondLst>
                              <p:cond delay="500"/>
                            </p:stCondLst>
                            <p:childTnLst>
                              <p:par>
                                <p:cTn fill="hold" nodeType="afterEffect" presetClass="entr" presetID="1" presetSubtype="0">
                                  <p:stCondLst>
                                    <p:cond delay="0"/>
                                  </p:stCondLst>
                                  <p:childTnLst>
                                    <p:set>
                                      <p:cBhvr>
                                        <p:cTn dur="1" fill="hold">
                                          <p:stCondLst>
                                            <p:cond delay="0"/>
                                          </p:stCondLst>
                                        </p:cTn>
                                        <p:tgtEl>
                                          <p:spTgt spid="4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24"/>
          <p:cNvSpPr txBox="1"/>
          <p:nvPr>
            <p:ph type="title"/>
          </p:nvPr>
        </p:nvSpPr>
        <p:spPr>
          <a:xfrm>
            <a:off x="0" y="100290"/>
            <a:ext cx="11893431"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11111"/>
              <a:buFont typeface="Arial Narrow"/>
              <a:buNone/>
            </a:pPr>
            <a:r>
              <a:rPr lang="fr-CA" sz="5400">
                <a:latin typeface="Arial Narrow"/>
                <a:ea typeface="Arial Narrow"/>
                <a:cs typeface="Arial Narrow"/>
                <a:sym typeface="Arial Narrow"/>
              </a:rPr>
              <a:t>The number of people working in the dairy industry, rounded to the nearest thousands.</a:t>
            </a:r>
            <a:endParaRPr sz="5400">
              <a:latin typeface="Arial Narrow"/>
              <a:ea typeface="Arial Narrow"/>
              <a:cs typeface="Arial Narrow"/>
              <a:sym typeface="Arial Narrow"/>
            </a:endParaRPr>
          </a:p>
        </p:txBody>
      </p:sp>
      <p:sp>
        <p:nvSpPr>
          <p:cNvPr id="436" name="Google Shape;436;p24"/>
          <p:cNvSpPr txBox="1"/>
          <p:nvPr/>
        </p:nvSpPr>
        <p:spPr>
          <a:xfrm>
            <a:off x="498066" y="2213165"/>
            <a:ext cx="3323492"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fr-CA" sz="4000" u="none" cap="none" strike="noStrike">
                <a:solidFill>
                  <a:schemeClr val="dk1"/>
                </a:solidFill>
                <a:latin typeface="Arial Narrow"/>
                <a:ea typeface="Arial Narrow"/>
                <a:cs typeface="Arial Narrow"/>
                <a:sym typeface="Arial Narrow"/>
              </a:rPr>
              <a:t>11,683 farms</a:t>
            </a:r>
            <a:endParaRPr b="0" i="0" sz="4000" u="none" cap="none" strike="noStrike">
              <a:solidFill>
                <a:schemeClr val="dk1"/>
              </a:solidFill>
              <a:latin typeface="Arial Narrow"/>
              <a:ea typeface="Arial Narrow"/>
              <a:cs typeface="Arial Narrow"/>
              <a:sym typeface="Arial Narrow"/>
            </a:endParaRPr>
          </a:p>
        </p:txBody>
      </p:sp>
      <p:sp>
        <p:nvSpPr>
          <p:cNvPr id="437" name="Google Shape;437;p24"/>
          <p:cNvSpPr txBox="1"/>
          <p:nvPr/>
        </p:nvSpPr>
        <p:spPr>
          <a:xfrm>
            <a:off x="4486876" y="1818636"/>
            <a:ext cx="3679662" cy="13233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CA" sz="4000" u="none" cap="none" strike="noStrike">
                <a:solidFill>
                  <a:schemeClr val="dk1"/>
                </a:solidFill>
                <a:latin typeface="Arial Narrow"/>
                <a:ea typeface="Arial Narrow"/>
                <a:cs typeface="Arial Narrow"/>
                <a:sym typeface="Arial Narrow"/>
              </a:rPr>
              <a:t>465 transformation centres</a:t>
            </a:r>
            <a:endParaRPr b="0" i="0" sz="4000" u="none" cap="none" strike="noStrike">
              <a:solidFill>
                <a:schemeClr val="dk1"/>
              </a:solidFill>
              <a:latin typeface="Arial Narrow"/>
              <a:ea typeface="Arial Narrow"/>
              <a:cs typeface="Arial Narrow"/>
              <a:sym typeface="Arial Narrow"/>
            </a:endParaRPr>
          </a:p>
        </p:txBody>
      </p:sp>
      <p:sp>
        <p:nvSpPr>
          <p:cNvPr id="438" name="Google Shape;438;p24"/>
          <p:cNvSpPr txBox="1"/>
          <p:nvPr/>
        </p:nvSpPr>
        <p:spPr>
          <a:xfrm>
            <a:off x="7664982" y="3000737"/>
            <a:ext cx="1019907" cy="16312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0"/>
              <a:buFont typeface="Arial"/>
              <a:buNone/>
            </a:pPr>
            <a:r>
              <a:rPr b="0" i="0" lang="fr-CA" sz="10000" u="none" cap="none" strike="noStrike">
                <a:solidFill>
                  <a:schemeClr val="dk1"/>
                </a:solidFill>
                <a:latin typeface="Arial Narrow"/>
                <a:ea typeface="Arial Narrow"/>
                <a:cs typeface="Arial Narrow"/>
                <a:sym typeface="Arial Narrow"/>
              </a:rPr>
              <a:t>=</a:t>
            </a:r>
            <a:endParaRPr b="0" i="0" sz="10000" u="none" cap="none" strike="noStrike">
              <a:solidFill>
                <a:schemeClr val="dk1"/>
              </a:solidFill>
              <a:latin typeface="Arial Narrow"/>
              <a:ea typeface="Arial Narrow"/>
              <a:cs typeface="Arial Narrow"/>
              <a:sym typeface="Arial Narrow"/>
            </a:endParaRPr>
          </a:p>
        </p:txBody>
      </p:sp>
      <p:sp>
        <p:nvSpPr>
          <p:cNvPr id="439" name="Google Shape;439;p24"/>
          <p:cNvSpPr txBox="1"/>
          <p:nvPr/>
        </p:nvSpPr>
        <p:spPr>
          <a:xfrm>
            <a:off x="3633046" y="3000737"/>
            <a:ext cx="1019907" cy="16312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0"/>
              <a:buFont typeface="Arial"/>
              <a:buNone/>
            </a:pPr>
            <a:r>
              <a:rPr b="0" i="0" lang="fr-CA" sz="10000" u="none" cap="none" strike="noStrike">
                <a:solidFill>
                  <a:schemeClr val="dk1"/>
                </a:solidFill>
                <a:latin typeface="Arial Narrow"/>
                <a:ea typeface="Arial Narrow"/>
                <a:cs typeface="Arial Narrow"/>
                <a:sym typeface="Arial Narrow"/>
              </a:rPr>
              <a:t>+</a:t>
            </a:r>
            <a:endParaRPr b="0" i="0" sz="10000" u="none" cap="none" strike="noStrike">
              <a:solidFill>
                <a:schemeClr val="dk1"/>
              </a:solidFill>
              <a:latin typeface="Arial Narrow"/>
              <a:ea typeface="Arial Narrow"/>
              <a:cs typeface="Arial Narrow"/>
              <a:sym typeface="Arial Narrow"/>
            </a:endParaRPr>
          </a:p>
        </p:txBody>
      </p:sp>
      <p:sp>
        <p:nvSpPr>
          <p:cNvPr id="440" name="Google Shape;440;p24"/>
          <p:cNvSpPr txBox="1"/>
          <p:nvPr/>
        </p:nvSpPr>
        <p:spPr>
          <a:xfrm>
            <a:off x="8868508" y="2914715"/>
            <a:ext cx="3323492"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CA" sz="4000" u="none" cap="none" strike="noStrike">
                <a:solidFill>
                  <a:schemeClr val="dk1"/>
                </a:solidFill>
                <a:latin typeface="Arial Narrow"/>
                <a:ea typeface="Arial Narrow"/>
                <a:cs typeface="Arial Narrow"/>
                <a:sym typeface="Arial Narrow"/>
              </a:rPr>
              <a:t>130 000 jobs</a:t>
            </a:r>
            <a:endParaRPr b="0" i="0" sz="4000" u="none" cap="none" strike="noStrike">
              <a:solidFill>
                <a:schemeClr val="dk1"/>
              </a:solidFill>
              <a:latin typeface="Arial Narrow"/>
              <a:ea typeface="Arial Narrow"/>
              <a:cs typeface="Arial Narrow"/>
              <a:sym typeface="Arial Narrow"/>
            </a:endParaRPr>
          </a:p>
        </p:txBody>
      </p:sp>
      <p:pic>
        <p:nvPicPr>
          <p:cNvPr id="441" name="Google Shape;441;p24"/>
          <p:cNvPicPr preferRelativeResize="0"/>
          <p:nvPr/>
        </p:nvPicPr>
        <p:blipFill rotWithShape="1">
          <a:blip r:embed="rId3">
            <a:alphaModFix/>
          </a:blip>
          <a:srcRect b="0" l="0" r="0" t="0"/>
          <a:stretch/>
        </p:blipFill>
        <p:spPr>
          <a:xfrm>
            <a:off x="773767" y="2861936"/>
            <a:ext cx="2521194" cy="1499534"/>
          </a:xfrm>
          <a:prstGeom prst="rect">
            <a:avLst/>
          </a:prstGeom>
          <a:noFill/>
          <a:ln>
            <a:noFill/>
          </a:ln>
        </p:spPr>
      </p:pic>
      <p:pic>
        <p:nvPicPr>
          <p:cNvPr id="442" name="Google Shape;442;p24"/>
          <p:cNvPicPr preferRelativeResize="0"/>
          <p:nvPr/>
        </p:nvPicPr>
        <p:blipFill rotWithShape="1">
          <a:blip r:embed="rId4">
            <a:alphaModFix/>
          </a:blip>
          <a:srcRect b="0" l="0" r="0" t="0"/>
          <a:stretch/>
        </p:blipFill>
        <p:spPr>
          <a:xfrm>
            <a:off x="4993857" y="3192286"/>
            <a:ext cx="2233670" cy="1046634"/>
          </a:xfrm>
          <a:prstGeom prst="rect">
            <a:avLst/>
          </a:prstGeom>
          <a:noFill/>
          <a:ln>
            <a:noFill/>
          </a:ln>
        </p:spPr>
      </p:pic>
      <p:grpSp>
        <p:nvGrpSpPr>
          <p:cNvPr id="443" name="Google Shape;443;p24"/>
          <p:cNvGrpSpPr/>
          <p:nvPr/>
        </p:nvGrpSpPr>
        <p:grpSpPr>
          <a:xfrm>
            <a:off x="362287" y="4924736"/>
            <a:ext cx="3323492" cy="1489441"/>
            <a:chOff x="360485" y="4315052"/>
            <a:chExt cx="3323492" cy="1489441"/>
          </a:xfrm>
        </p:grpSpPr>
        <p:sp>
          <p:nvSpPr>
            <p:cNvPr id="444" name="Google Shape;444;p24"/>
            <p:cNvSpPr txBox="1"/>
            <p:nvPr/>
          </p:nvSpPr>
          <p:spPr>
            <a:xfrm>
              <a:off x="360485" y="5096607"/>
              <a:ext cx="3323492"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fr-CA" sz="4000" u="none" cap="none" strike="noStrike">
                  <a:solidFill>
                    <a:schemeClr val="dk1"/>
                  </a:solidFill>
                  <a:latin typeface="Arial Narrow"/>
                  <a:ea typeface="Arial Narrow"/>
                  <a:cs typeface="Arial Narrow"/>
                  <a:sym typeface="Arial Narrow"/>
                </a:rPr>
                <a:t>112 500 jobs</a:t>
              </a:r>
              <a:endParaRPr b="0" i="0" sz="4000" u="none" cap="none" strike="noStrike">
                <a:solidFill>
                  <a:schemeClr val="dk1"/>
                </a:solidFill>
                <a:latin typeface="Arial Narrow"/>
                <a:ea typeface="Arial Narrow"/>
                <a:cs typeface="Arial Narrow"/>
                <a:sym typeface="Arial Narrow"/>
              </a:endParaRPr>
            </a:p>
          </p:txBody>
        </p:sp>
        <p:pic>
          <p:nvPicPr>
            <p:cNvPr id="445" name="Google Shape;445;p24"/>
            <p:cNvPicPr preferRelativeResize="0"/>
            <p:nvPr/>
          </p:nvPicPr>
          <p:blipFill rotWithShape="1">
            <a:blip r:embed="rId5">
              <a:alphaModFix/>
            </a:blip>
            <a:srcRect b="0" l="0" r="0" t="0"/>
            <a:stretch/>
          </p:blipFill>
          <p:spPr>
            <a:xfrm>
              <a:off x="765001" y="4315052"/>
              <a:ext cx="2786018" cy="803029"/>
            </a:xfrm>
            <a:prstGeom prst="rect">
              <a:avLst/>
            </a:prstGeom>
            <a:noFill/>
            <a:ln>
              <a:noFill/>
            </a:ln>
          </p:spPr>
        </p:pic>
      </p:grpSp>
      <p:grpSp>
        <p:nvGrpSpPr>
          <p:cNvPr id="446" name="Google Shape;446;p24"/>
          <p:cNvGrpSpPr/>
          <p:nvPr/>
        </p:nvGrpSpPr>
        <p:grpSpPr>
          <a:xfrm>
            <a:off x="4589204" y="4966281"/>
            <a:ext cx="3323492" cy="1480019"/>
            <a:chOff x="4522178" y="4324474"/>
            <a:chExt cx="3323492" cy="1480019"/>
          </a:xfrm>
        </p:grpSpPr>
        <p:sp>
          <p:nvSpPr>
            <p:cNvPr id="447" name="Google Shape;447;p24"/>
            <p:cNvSpPr txBox="1"/>
            <p:nvPr/>
          </p:nvSpPr>
          <p:spPr>
            <a:xfrm>
              <a:off x="4522178" y="5096607"/>
              <a:ext cx="3323492"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CA" sz="4000" u="none" cap="none" strike="noStrike">
                  <a:solidFill>
                    <a:schemeClr val="dk1"/>
                  </a:solidFill>
                  <a:latin typeface="Arial Narrow"/>
                  <a:ea typeface="Arial Narrow"/>
                  <a:cs typeface="Arial Narrow"/>
                  <a:sym typeface="Arial Narrow"/>
                </a:rPr>
                <a:t>102 500 jobs</a:t>
              </a:r>
              <a:endParaRPr b="0" i="0" sz="4000" u="none" cap="none" strike="noStrike">
                <a:solidFill>
                  <a:schemeClr val="dk1"/>
                </a:solidFill>
                <a:latin typeface="Arial Narrow"/>
                <a:ea typeface="Arial Narrow"/>
                <a:cs typeface="Arial Narrow"/>
                <a:sym typeface="Arial Narrow"/>
              </a:endParaRPr>
            </a:p>
          </p:txBody>
        </p:sp>
        <p:pic>
          <p:nvPicPr>
            <p:cNvPr id="448" name="Google Shape;448;p24"/>
            <p:cNvPicPr preferRelativeResize="0"/>
            <p:nvPr/>
          </p:nvPicPr>
          <p:blipFill rotWithShape="1">
            <a:blip r:embed="rId5">
              <a:alphaModFix/>
            </a:blip>
            <a:srcRect b="0" l="0" r="0" t="0"/>
            <a:stretch/>
          </p:blipFill>
          <p:spPr>
            <a:xfrm>
              <a:off x="4655136" y="4324474"/>
              <a:ext cx="2786018" cy="803029"/>
            </a:xfrm>
            <a:prstGeom prst="rect">
              <a:avLst/>
            </a:prstGeom>
            <a:noFill/>
            <a:ln>
              <a:noFill/>
            </a:ln>
          </p:spPr>
        </p:pic>
      </p:grpSp>
      <p:sp>
        <p:nvSpPr>
          <p:cNvPr id="449" name="Google Shape;449;p24"/>
          <p:cNvSpPr/>
          <p:nvPr/>
        </p:nvSpPr>
        <p:spPr>
          <a:xfrm>
            <a:off x="1852593" y="4408006"/>
            <a:ext cx="588538" cy="362018"/>
          </a:xfrm>
          <a:prstGeom prst="down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50" name="Google Shape;450;p24"/>
          <p:cNvSpPr/>
          <p:nvPr/>
        </p:nvSpPr>
        <p:spPr>
          <a:xfrm>
            <a:off x="5816423" y="4408006"/>
            <a:ext cx="588538" cy="362018"/>
          </a:xfrm>
          <a:prstGeom prst="down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451" name="Google Shape;451;p24"/>
          <p:cNvGrpSpPr/>
          <p:nvPr/>
        </p:nvGrpSpPr>
        <p:grpSpPr>
          <a:xfrm>
            <a:off x="9067800" y="5289126"/>
            <a:ext cx="2942492" cy="1568874"/>
            <a:chOff x="198120" y="4556760"/>
            <a:chExt cx="3977640" cy="2011680"/>
          </a:xfrm>
        </p:grpSpPr>
        <p:pic>
          <p:nvPicPr>
            <p:cNvPr id="452" name="Google Shape;452;p24"/>
            <p:cNvPicPr preferRelativeResize="0"/>
            <p:nvPr/>
          </p:nvPicPr>
          <p:blipFill rotWithShape="1">
            <a:blip r:embed="rId6">
              <a:alphaModFix/>
            </a:blip>
            <a:srcRect b="13881" l="7877" r="5120" t="20119"/>
            <a:stretch/>
          </p:blipFill>
          <p:spPr>
            <a:xfrm>
              <a:off x="198120" y="4556760"/>
              <a:ext cx="3977640" cy="2011680"/>
            </a:xfrm>
            <a:prstGeom prst="rect">
              <a:avLst/>
            </a:prstGeom>
            <a:noFill/>
            <a:ln>
              <a:noFill/>
            </a:ln>
          </p:spPr>
        </p:pic>
        <p:sp>
          <p:nvSpPr>
            <p:cNvPr id="453" name="Google Shape;453;p24"/>
            <p:cNvSpPr/>
            <p:nvPr/>
          </p:nvSpPr>
          <p:spPr>
            <a:xfrm>
              <a:off x="1419363" y="4991100"/>
              <a:ext cx="2269987" cy="425450"/>
            </a:xfrm>
            <a:prstGeom prst="roundRect">
              <a:avLst>
                <a:gd fmla="val 16667" name="adj"/>
              </a:avLst>
            </a:prstGeom>
            <a:solidFill>
              <a:srgbClr val="D6D6D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fr-CA" sz="2800" u="sng" cap="none" strike="noStrike">
                  <a:solidFill>
                    <a:schemeClr val="dk1"/>
                  </a:solidFill>
                  <a:latin typeface="Kaushan Script"/>
                  <a:ea typeface="Kaushan Script"/>
                  <a:cs typeface="Kaushan Script"/>
                  <a:sym typeface="Kaushan Script"/>
                  <a:hlinkClick action="ppaction://hlinksldjump" r:id="rId7">
                    <a:extLst>
                      <a:ext uri="{A12FA001-AC4F-418D-AE19-62706E023703}">
                        <ahyp:hlinkClr val="tx"/>
                      </a:ext>
                    </a:extLst>
                  </a:hlinkClick>
                </a:rPr>
                <a:t>Back</a:t>
              </a:r>
              <a:endParaRPr b="0" i="0" sz="2800" u="none" cap="none" strike="noStrike">
                <a:solidFill>
                  <a:schemeClr val="dk1"/>
                </a:solidFill>
                <a:latin typeface="Kaushan Script"/>
                <a:ea typeface="Kaushan Script"/>
                <a:cs typeface="Kaushan Script"/>
                <a:sym typeface="Kaushan Script"/>
              </a:endParaRPr>
            </a:p>
          </p:txBody>
        </p:sp>
      </p:grpSp>
      <p:sp>
        <p:nvSpPr>
          <p:cNvPr id="454" name="Google Shape;454;p24"/>
          <p:cNvSpPr txBox="1"/>
          <p:nvPr/>
        </p:nvSpPr>
        <p:spPr>
          <a:xfrm>
            <a:off x="8841690" y="3794071"/>
            <a:ext cx="3323492"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CA" sz="4000" u="none" cap="none" strike="noStrike">
                <a:solidFill>
                  <a:schemeClr val="dk1"/>
                </a:solidFill>
                <a:latin typeface="Arial Narrow"/>
                <a:ea typeface="Arial Narrow"/>
                <a:cs typeface="Arial Narrow"/>
                <a:sym typeface="Arial Narrow"/>
              </a:rPr>
              <a:t>215 000 jobs</a:t>
            </a:r>
            <a:endParaRPr b="0" i="0" sz="4000" u="none" cap="none" strike="noStrike">
              <a:solidFill>
                <a:schemeClr val="dk1"/>
              </a:solidFill>
              <a:latin typeface="Arial Narrow"/>
              <a:ea typeface="Arial Narrow"/>
              <a:cs typeface="Arial Narrow"/>
              <a:sym typeface="Arial Narrow"/>
            </a:endParaRPr>
          </a:p>
        </p:txBody>
      </p:sp>
      <p:sp>
        <p:nvSpPr>
          <p:cNvPr id="455" name="Google Shape;455;p24"/>
          <p:cNvSpPr txBox="1"/>
          <p:nvPr/>
        </p:nvSpPr>
        <p:spPr>
          <a:xfrm>
            <a:off x="8841690" y="2085885"/>
            <a:ext cx="3323492"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CA" sz="4000" u="none" cap="none" strike="noStrike">
                <a:solidFill>
                  <a:schemeClr val="dk1"/>
                </a:solidFill>
                <a:latin typeface="Arial Narrow"/>
                <a:ea typeface="Arial Narrow"/>
                <a:cs typeface="Arial Narrow"/>
                <a:sym typeface="Arial Narrow"/>
              </a:rPr>
              <a:t>75 000 jobs</a:t>
            </a:r>
            <a:endParaRPr b="0" i="0" sz="4000" u="none" cap="none" strike="noStrike">
              <a:solidFill>
                <a:schemeClr val="dk1"/>
              </a:solidFill>
              <a:latin typeface="Arial Narrow"/>
              <a:ea typeface="Arial Narrow"/>
              <a:cs typeface="Arial Narrow"/>
              <a:sym typeface="Arial Narrow"/>
            </a:endParaRPr>
          </a:p>
        </p:txBody>
      </p:sp>
      <p:sp>
        <p:nvSpPr>
          <p:cNvPr id="456" name="Google Shape;456;p24"/>
          <p:cNvSpPr txBox="1"/>
          <p:nvPr/>
        </p:nvSpPr>
        <p:spPr>
          <a:xfrm>
            <a:off x="8841690" y="4656065"/>
            <a:ext cx="3323492"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CA" sz="4000" u="none" cap="none" strike="noStrike">
                <a:solidFill>
                  <a:schemeClr val="dk1"/>
                </a:solidFill>
                <a:latin typeface="Arial Narrow"/>
                <a:ea typeface="Arial Narrow"/>
                <a:cs typeface="Arial Narrow"/>
                <a:sym typeface="Arial Narrow"/>
              </a:rPr>
              <a:t>345 000 jobs</a:t>
            </a:r>
            <a:endParaRPr b="0" i="0" sz="4000" u="none" cap="none" strike="noStrike">
              <a:solidFill>
                <a:schemeClr val="dk1"/>
              </a:solidFill>
              <a:latin typeface="Arial Narrow"/>
              <a:ea typeface="Arial Narrow"/>
              <a:cs typeface="Arial Narrow"/>
              <a:sym typeface="Arial Narrow"/>
            </a:endParaRPr>
          </a:p>
        </p:txBody>
      </p:sp>
      <p:sp>
        <p:nvSpPr>
          <p:cNvPr id="457" name="Google Shape;457;p24"/>
          <p:cNvSpPr/>
          <p:nvPr/>
        </p:nvSpPr>
        <p:spPr>
          <a:xfrm>
            <a:off x="8705544" y="3657755"/>
            <a:ext cx="3486456" cy="980517"/>
          </a:xfrm>
          <a:prstGeom prst="roundRect">
            <a:avLst>
              <a:gd fmla="val 16667" name="adj"/>
            </a:avLst>
          </a:prstGeom>
          <a:noFill/>
          <a:ln cap="flat" cmpd="sng" w="104775">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3"/>
                                        </p:tgtEl>
                                        <p:attrNameLst>
                                          <p:attrName>style.visibility</p:attrName>
                                        </p:attrNameLst>
                                      </p:cBhvr>
                                      <p:to>
                                        <p:strVal val="visible"/>
                                      </p:to>
                                    </p:set>
                                    <p:animEffect filter="fade" transition="in">
                                      <p:cBhvr>
                                        <p:cTn dur="500"/>
                                        <p:tgtEl>
                                          <p:spTgt spid="443"/>
                                        </p:tgtEl>
                                      </p:cBhvr>
                                    </p:animEffect>
                                  </p:childTnLst>
                                </p:cTn>
                              </p:par>
                              <p:par>
                                <p:cTn fill="hold" nodeType="withEffect" presetClass="entr" presetID="10" presetSubtype="0">
                                  <p:stCondLst>
                                    <p:cond delay="0"/>
                                  </p:stCondLst>
                                  <p:childTnLst>
                                    <p:set>
                                      <p:cBhvr>
                                        <p:cTn dur="1" fill="hold">
                                          <p:stCondLst>
                                            <p:cond delay="0"/>
                                          </p:stCondLst>
                                        </p:cTn>
                                        <p:tgtEl>
                                          <p:spTgt spid="446"/>
                                        </p:tgtEl>
                                        <p:attrNameLst>
                                          <p:attrName>style.visibility</p:attrName>
                                        </p:attrNameLst>
                                      </p:cBhvr>
                                      <p:to>
                                        <p:strVal val="visible"/>
                                      </p:to>
                                    </p:set>
                                    <p:animEffect filter="fade" transition="in">
                                      <p:cBhvr>
                                        <p:cTn dur="500"/>
                                        <p:tgtEl>
                                          <p:spTgt spid="446"/>
                                        </p:tgtEl>
                                      </p:cBhvr>
                                    </p:animEffect>
                                  </p:childTnLst>
                                </p:cTn>
                              </p:par>
                            </p:childTnLst>
                          </p:cTn>
                        </p:par>
                        <p:par>
                          <p:cTn fill="hold">
                            <p:stCondLst>
                              <p:cond delay="500"/>
                            </p:stCondLst>
                            <p:childTnLst>
                              <p:par>
                                <p:cTn fill="hold" nodeType="afterEffect" presetClass="entr" presetID="1" presetSubtype="0">
                                  <p:stCondLst>
                                    <p:cond delay="0"/>
                                  </p:stCondLst>
                                  <p:childTnLst>
                                    <p:set>
                                      <p:cBhvr>
                                        <p:cTn dur="1" fill="hold">
                                          <p:stCondLst>
                                            <p:cond delay="0"/>
                                          </p:stCondLst>
                                        </p:cTn>
                                        <p:tgtEl>
                                          <p:spTgt spid="451"/>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457"/>
                                        </p:tgtEl>
                                        <p:attrNameLst>
                                          <p:attrName>style.visibility</p:attrName>
                                        </p:attrNameLst>
                                      </p:cBhvr>
                                      <p:to>
                                        <p:strVal val="visible"/>
                                      </p:to>
                                    </p:set>
                                    <p:animEffect filter="fade" transition="in">
                                      <p:cBhvr>
                                        <p:cTn dur="2000"/>
                                        <p:tgtEl>
                                          <p:spTgt spid="4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25"/>
          <p:cNvSpPr txBox="1"/>
          <p:nvPr>
            <p:ph type="title"/>
          </p:nvPr>
        </p:nvSpPr>
        <p:spPr>
          <a:xfrm>
            <a:off x="133350" y="38920"/>
            <a:ext cx="12192000" cy="107681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5500"/>
              <a:buFont typeface="Arial Narrow"/>
              <a:buNone/>
            </a:pPr>
            <a:r>
              <a:rPr lang="fr-CA" sz="5500">
                <a:latin typeface="Arial Narrow"/>
                <a:ea typeface="Arial Narrow"/>
                <a:cs typeface="Arial Narrow"/>
                <a:sym typeface="Arial Narrow"/>
              </a:rPr>
              <a:t>You can develop an addiction to cheese</a:t>
            </a:r>
            <a:r>
              <a:rPr lang="fr-CA" sz="6000">
                <a:latin typeface="Arial Narrow"/>
                <a:ea typeface="Arial Narrow"/>
                <a:cs typeface="Arial Narrow"/>
                <a:sym typeface="Arial Narrow"/>
              </a:rPr>
              <a:t>.</a:t>
            </a:r>
            <a:endParaRPr sz="6000">
              <a:latin typeface="Arial Narrow"/>
              <a:ea typeface="Arial Narrow"/>
              <a:cs typeface="Arial Narrow"/>
              <a:sym typeface="Arial Narrow"/>
            </a:endParaRPr>
          </a:p>
        </p:txBody>
      </p:sp>
      <p:pic>
        <p:nvPicPr>
          <p:cNvPr id="464" name="Google Shape;464;p25"/>
          <p:cNvPicPr preferRelativeResize="0"/>
          <p:nvPr/>
        </p:nvPicPr>
        <p:blipFill rotWithShape="1">
          <a:blip r:embed="rId3">
            <a:alphaModFix/>
          </a:blip>
          <a:srcRect b="0" l="0" r="0" t="0"/>
          <a:stretch/>
        </p:blipFill>
        <p:spPr>
          <a:xfrm>
            <a:off x="3631434" y="1577274"/>
            <a:ext cx="1772904" cy="1772904"/>
          </a:xfrm>
          <a:prstGeom prst="rect">
            <a:avLst/>
          </a:prstGeom>
          <a:noFill/>
          <a:ln>
            <a:noFill/>
          </a:ln>
        </p:spPr>
      </p:pic>
      <p:sp>
        <p:nvSpPr>
          <p:cNvPr id="465" name="Google Shape;465;p25"/>
          <p:cNvSpPr txBox="1"/>
          <p:nvPr/>
        </p:nvSpPr>
        <p:spPr>
          <a:xfrm>
            <a:off x="6729046" y="1620784"/>
            <a:ext cx="2655277"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fr-CA" sz="4000" u="none" cap="none" strike="noStrike">
                <a:solidFill>
                  <a:schemeClr val="dk1"/>
                </a:solidFill>
                <a:latin typeface="Arial Narrow"/>
                <a:ea typeface="Arial Narrow"/>
                <a:cs typeface="Arial Narrow"/>
                <a:sym typeface="Arial Narrow"/>
              </a:rPr>
              <a:t>Casein</a:t>
            </a:r>
            <a:endParaRPr b="0" i="0" sz="4000" u="none" cap="none" strike="noStrike">
              <a:solidFill>
                <a:schemeClr val="dk1"/>
              </a:solidFill>
              <a:latin typeface="Arial Narrow"/>
              <a:ea typeface="Arial Narrow"/>
              <a:cs typeface="Arial Narrow"/>
              <a:sym typeface="Arial Narrow"/>
            </a:endParaRPr>
          </a:p>
        </p:txBody>
      </p:sp>
      <p:sp>
        <p:nvSpPr>
          <p:cNvPr id="466" name="Google Shape;466;p25"/>
          <p:cNvSpPr txBox="1"/>
          <p:nvPr/>
        </p:nvSpPr>
        <p:spPr>
          <a:xfrm>
            <a:off x="7277435" y="2824816"/>
            <a:ext cx="3165230"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fr-CA" sz="4000" u="none" cap="none" strike="noStrike">
                <a:solidFill>
                  <a:schemeClr val="dk1"/>
                </a:solidFill>
                <a:latin typeface="Arial Narrow"/>
                <a:ea typeface="Arial Narrow"/>
                <a:cs typeface="Arial Narrow"/>
                <a:sym typeface="Arial Narrow"/>
              </a:rPr>
              <a:t>Casomorphine</a:t>
            </a:r>
            <a:endParaRPr b="0" i="0" sz="4000" u="none" cap="none" strike="noStrike">
              <a:solidFill>
                <a:schemeClr val="dk1"/>
              </a:solidFill>
              <a:latin typeface="Arial Narrow"/>
              <a:ea typeface="Arial Narrow"/>
              <a:cs typeface="Arial Narrow"/>
              <a:sym typeface="Arial Narrow"/>
            </a:endParaRPr>
          </a:p>
        </p:txBody>
      </p:sp>
      <p:sp>
        <p:nvSpPr>
          <p:cNvPr id="467" name="Google Shape;467;p25"/>
          <p:cNvSpPr/>
          <p:nvPr/>
        </p:nvSpPr>
        <p:spPr>
          <a:xfrm>
            <a:off x="1927121" y="1957749"/>
            <a:ext cx="1704313" cy="13233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0"/>
              <a:buFont typeface="Arial"/>
              <a:buNone/>
            </a:pPr>
            <a:r>
              <a:rPr b="1" i="0" lang="fr-CA" sz="8000" u="none" cap="none" strike="noStrike">
                <a:solidFill>
                  <a:schemeClr val="dk1"/>
                </a:solidFill>
                <a:latin typeface="Arial Narrow"/>
                <a:ea typeface="Arial Narrow"/>
                <a:cs typeface="Arial Narrow"/>
                <a:sym typeface="Arial Narrow"/>
              </a:rPr>
              <a:t>Yes</a:t>
            </a:r>
            <a:endParaRPr b="1" i="0" sz="8000" u="none" cap="none" strike="noStrike">
              <a:solidFill>
                <a:schemeClr val="dk1"/>
              </a:solidFill>
              <a:latin typeface="Arial Narrow"/>
              <a:ea typeface="Arial Narrow"/>
              <a:cs typeface="Arial Narrow"/>
              <a:sym typeface="Arial Narrow"/>
            </a:endParaRPr>
          </a:p>
        </p:txBody>
      </p:sp>
      <p:sp>
        <p:nvSpPr>
          <p:cNvPr id="468" name="Google Shape;468;p25"/>
          <p:cNvSpPr/>
          <p:nvPr/>
        </p:nvSpPr>
        <p:spPr>
          <a:xfrm>
            <a:off x="1927121" y="3402965"/>
            <a:ext cx="1821332" cy="13234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0"/>
              <a:buFont typeface="Arial"/>
              <a:buNone/>
            </a:pPr>
            <a:r>
              <a:rPr b="1" i="0" lang="fr-CA" sz="8000" u="none" cap="none" strike="noStrike">
                <a:solidFill>
                  <a:schemeClr val="dk1"/>
                </a:solidFill>
                <a:latin typeface="Arial Narrow"/>
                <a:ea typeface="Arial Narrow"/>
                <a:cs typeface="Arial Narrow"/>
                <a:sym typeface="Arial Narrow"/>
              </a:rPr>
              <a:t>No</a:t>
            </a:r>
            <a:endParaRPr b="1" i="0" sz="8000" u="none" cap="none" strike="noStrike">
              <a:solidFill>
                <a:schemeClr val="dk1"/>
              </a:solidFill>
              <a:latin typeface="Arial Narrow"/>
              <a:ea typeface="Arial Narrow"/>
              <a:cs typeface="Arial Narrow"/>
              <a:sym typeface="Arial Narrow"/>
            </a:endParaRPr>
          </a:p>
        </p:txBody>
      </p:sp>
      <p:sp>
        <p:nvSpPr>
          <p:cNvPr id="469" name="Google Shape;469;p25"/>
          <p:cNvSpPr/>
          <p:nvPr/>
        </p:nvSpPr>
        <p:spPr>
          <a:xfrm>
            <a:off x="0" y="4940557"/>
            <a:ext cx="9753600" cy="18158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CA" sz="2800" u="none" cap="none" strike="noStrike">
                <a:solidFill>
                  <a:schemeClr val="dk1"/>
                </a:solidFill>
                <a:latin typeface="Calibri"/>
                <a:ea typeface="Calibri"/>
                <a:cs typeface="Calibri"/>
                <a:sym typeface="Calibri"/>
              </a:rPr>
              <a:t>Cheese possesses a protein called </a:t>
            </a:r>
            <a:r>
              <a:rPr b="1" i="0" lang="fr-CA" sz="2800" u="none" cap="none" strike="noStrike">
                <a:solidFill>
                  <a:schemeClr val="dk1"/>
                </a:solidFill>
                <a:latin typeface="Calibri"/>
                <a:ea typeface="Calibri"/>
                <a:cs typeface="Calibri"/>
                <a:sym typeface="Calibri"/>
              </a:rPr>
              <a:t>casein</a:t>
            </a:r>
            <a:r>
              <a:rPr b="0" i="0" lang="fr-CA" sz="2800" u="none" cap="none" strike="noStrike">
                <a:solidFill>
                  <a:schemeClr val="dk1"/>
                </a:solidFill>
                <a:latin typeface="Calibri"/>
                <a:ea typeface="Calibri"/>
                <a:cs typeface="Calibri"/>
                <a:sym typeface="Calibri"/>
              </a:rPr>
              <a:t>, which secretes </a:t>
            </a:r>
            <a:r>
              <a:rPr b="1" i="0" lang="fr-CA" sz="2800" u="none" cap="none" strike="noStrike">
                <a:solidFill>
                  <a:schemeClr val="dk1"/>
                </a:solidFill>
                <a:latin typeface="Calibri"/>
                <a:ea typeface="Calibri"/>
                <a:cs typeface="Calibri"/>
                <a:sym typeface="Calibri"/>
              </a:rPr>
              <a:t>casomorphin </a:t>
            </a:r>
            <a:r>
              <a:rPr b="0" i="0" lang="fr-CA" sz="2800" u="none" cap="none" strike="noStrike">
                <a:solidFill>
                  <a:schemeClr val="dk1"/>
                </a:solidFill>
                <a:latin typeface="Calibri"/>
                <a:ea typeface="Calibri"/>
                <a:cs typeface="Calibri"/>
                <a:sym typeface="Calibri"/>
              </a:rPr>
              <a:t>during</a:t>
            </a:r>
            <a:r>
              <a:rPr b="1" i="0" lang="fr-CA" sz="2800" u="none" cap="none" strike="noStrike">
                <a:solidFill>
                  <a:schemeClr val="dk1"/>
                </a:solidFill>
                <a:latin typeface="Calibri"/>
                <a:ea typeface="Calibri"/>
                <a:cs typeface="Calibri"/>
                <a:sym typeface="Calibri"/>
              </a:rPr>
              <a:t> </a:t>
            </a:r>
            <a:r>
              <a:rPr b="0" i="0" lang="fr-CA" sz="2800" u="none" cap="none" strike="noStrike">
                <a:solidFill>
                  <a:schemeClr val="dk1"/>
                </a:solidFill>
                <a:latin typeface="Calibri"/>
                <a:ea typeface="Calibri"/>
                <a:cs typeface="Calibri"/>
                <a:sym typeface="Calibri"/>
              </a:rPr>
              <a:t>digestion. The casomorphin found in cheese </a:t>
            </a:r>
            <a:r>
              <a:rPr b="1" i="0" lang="fr-CA" sz="2800" u="none" cap="none" strike="noStrike">
                <a:solidFill>
                  <a:schemeClr val="dk1"/>
                </a:solidFill>
                <a:latin typeface="Calibri"/>
                <a:ea typeface="Calibri"/>
                <a:cs typeface="Calibri"/>
                <a:sym typeface="Calibri"/>
              </a:rPr>
              <a:t>activates the reward circuit in the brain, </a:t>
            </a:r>
            <a:r>
              <a:rPr b="0" i="0" lang="fr-CA" sz="2800" u="none" cap="none" strike="noStrike">
                <a:solidFill>
                  <a:schemeClr val="dk1"/>
                </a:solidFill>
                <a:latin typeface="Calibri"/>
                <a:ea typeface="Calibri"/>
                <a:cs typeface="Calibri"/>
                <a:sym typeface="Calibri"/>
              </a:rPr>
              <a:t>which can lead to a real addiction. </a:t>
            </a:r>
            <a:endParaRPr b="0" i="0" sz="2800" u="none" cap="none" strike="noStrike">
              <a:solidFill>
                <a:schemeClr val="dk1"/>
              </a:solidFill>
              <a:latin typeface="Calibri"/>
              <a:ea typeface="Calibri"/>
              <a:cs typeface="Calibri"/>
              <a:sym typeface="Calibri"/>
            </a:endParaRPr>
          </a:p>
        </p:txBody>
      </p:sp>
      <p:grpSp>
        <p:nvGrpSpPr>
          <p:cNvPr id="470" name="Google Shape;470;p25"/>
          <p:cNvGrpSpPr/>
          <p:nvPr/>
        </p:nvGrpSpPr>
        <p:grpSpPr>
          <a:xfrm>
            <a:off x="9608527" y="5177963"/>
            <a:ext cx="2716823" cy="1568874"/>
            <a:chOff x="198120" y="4556760"/>
            <a:chExt cx="3977640" cy="2011680"/>
          </a:xfrm>
        </p:grpSpPr>
        <p:pic>
          <p:nvPicPr>
            <p:cNvPr id="471" name="Google Shape;471;p25"/>
            <p:cNvPicPr preferRelativeResize="0"/>
            <p:nvPr/>
          </p:nvPicPr>
          <p:blipFill rotWithShape="1">
            <a:blip r:embed="rId4">
              <a:alphaModFix/>
            </a:blip>
            <a:srcRect b="13881" l="7877" r="5120" t="20119"/>
            <a:stretch/>
          </p:blipFill>
          <p:spPr>
            <a:xfrm>
              <a:off x="198120" y="4556760"/>
              <a:ext cx="3977640" cy="2011680"/>
            </a:xfrm>
            <a:prstGeom prst="rect">
              <a:avLst/>
            </a:prstGeom>
            <a:noFill/>
            <a:ln>
              <a:noFill/>
            </a:ln>
          </p:spPr>
        </p:pic>
        <p:sp>
          <p:nvSpPr>
            <p:cNvPr id="472" name="Google Shape;472;p25"/>
            <p:cNvSpPr/>
            <p:nvPr/>
          </p:nvSpPr>
          <p:spPr>
            <a:xfrm>
              <a:off x="1419363" y="4991100"/>
              <a:ext cx="2269987" cy="425450"/>
            </a:xfrm>
            <a:prstGeom prst="roundRect">
              <a:avLst>
                <a:gd fmla="val 16667" name="adj"/>
              </a:avLst>
            </a:prstGeom>
            <a:solidFill>
              <a:srgbClr val="D6D6D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fr-CA" sz="2800" u="sng" cap="none" strike="noStrike">
                  <a:solidFill>
                    <a:schemeClr val="dk1"/>
                  </a:solidFill>
                  <a:latin typeface="Kaushan Script"/>
                  <a:ea typeface="Kaushan Script"/>
                  <a:cs typeface="Kaushan Script"/>
                  <a:sym typeface="Kaushan Script"/>
                  <a:hlinkClick action="ppaction://hlinksldjump" r:id="rId5">
                    <a:extLst>
                      <a:ext uri="{A12FA001-AC4F-418D-AE19-62706E023703}">
                        <ahyp:hlinkClr val="tx"/>
                      </a:ext>
                    </a:extLst>
                  </a:hlinkClick>
                </a:rPr>
                <a:t>Back</a:t>
              </a:r>
              <a:endParaRPr b="0" i="0" sz="2800" u="none" cap="none" strike="noStrike">
                <a:solidFill>
                  <a:schemeClr val="dk1"/>
                </a:solidFill>
                <a:latin typeface="Kaushan Script"/>
                <a:ea typeface="Kaushan Script"/>
                <a:cs typeface="Kaushan Script"/>
                <a:sym typeface="Kaushan Script"/>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5"/>
                                        </p:tgtEl>
                                        <p:attrNameLst>
                                          <p:attrName>style.visibility</p:attrName>
                                        </p:attrNameLst>
                                      </p:cBhvr>
                                      <p:to>
                                        <p:strVal val="visible"/>
                                      </p:to>
                                    </p:set>
                                    <p:animEffect filter="fade" transition="in">
                                      <p:cBhvr>
                                        <p:cTn dur="2000"/>
                                        <p:tgtEl>
                                          <p:spTgt spid="465"/>
                                        </p:tgtEl>
                                      </p:cBhvr>
                                    </p:animEffect>
                                  </p:childTnLst>
                                </p:cTn>
                              </p:par>
                              <p:par>
                                <p:cTn fill="hold" nodeType="withEffect" presetClass="entr" presetID="10" presetSubtype="0">
                                  <p:stCondLst>
                                    <p:cond delay="0"/>
                                  </p:stCondLst>
                                  <p:childTnLst>
                                    <p:set>
                                      <p:cBhvr>
                                        <p:cTn dur="1" fill="hold">
                                          <p:stCondLst>
                                            <p:cond delay="0"/>
                                          </p:stCondLst>
                                        </p:cTn>
                                        <p:tgtEl>
                                          <p:spTgt spid="466"/>
                                        </p:tgtEl>
                                        <p:attrNameLst>
                                          <p:attrName>style.visibility</p:attrName>
                                        </p:attrNameLst>
                                      </p:cBhvr>
                                      <p:to>
                                        <p:strVal val="visible"/>
                                      </p:to>
                                    </p:set>
                                    <p:animEffect filter="fade" transition="in">
                                      <p:cBhvr>
                                        <p:cTn dur="2000"/>
                                        <p:tgtEl>
                                          <p:spTgt spid="466"/>
                                        </p:tgtEl>
                                      </p:cBhvr>
                                    </p:animEffect>
                                  </p:childTnLst>
                                </p:cTn>
                              </p:par>
                              <p:par>
                                <p:cTn fill="hold" nodeType="withEffect" presetClass="entr" presetID="10" presetSubtype="0">
                                  <p:stCondLst>
                                    <p:cond delay="0"/>
                                  </p:stCondLst>
                                  <p:childTnLst>
                                    <p:set>
                                      <p:cBhvr>
                                        <p:cTn dur="1" fill="hold">
                                          <p:stCondLst>
                                            <p:cond delay="0"/>
                                          </p:stCondLst>
                                        </p:cTn>
                                        <p:tgtEl>
                                          <p:spTgt spid="464"/>
                                        </p:tgtEl>
                                        <p:attrNameLst>
                                          <p:attrName>style.visibility</p:attrName>
                                        </p:attrNameLst>
                                      </p:cBhvr>
                                      <p:to>
                                        <p:strVal val="visible"/>
                                      </p:to>
                                    </p:set>
                                    <p:animEffect filter="fade" transition="in">
                                      <p:cBhvr>
                                        <p:cTn dur="2000"/>
                                        <p:tgtEl>
                                          <p:spTgt spid="464"/>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469"/>
                                        </p:tgtEl>
                                        <p:attrNameLst>
                                          <p:attrName>style.visibility</p:attrName>
                                        </p:attrNameLst>
                                      </p:cBhvr>
                                      <p:to>
                                        <p:strVal val="visible"/>
                                      </p:to>
                                    </p:set>
                                    <p:animEffect filter="fade" transition="in">
                                      <p:cBhvr>
                                        <p:cTn dur="750"/>
                                        <p:tgtEl>
                                          <p:spTgt spid="469"/>
                                        </p:tgtEl>
                                      </p:cBhvr>
                                    </p:animEffect>
                                  </p:childTnLst>
                                </p:cTn>
                              </p:par>
                            </p:childTnLst>
                          </p:cTn>
                        </p:par>
                        <p:par>
                          <p:cTn fill="hold">
                            <p:stCondLst>
                              <p:cond delay="2750"/>
                            </p:stCondLst>
                            <p:childTnLst>
                              <p:par>
                                <p:cTn fill="hold" nodeType="afterEffect" presetClass="entr" presetID="1" presetSubtype="0">
                                  <p:stCondLst>
                                    <p:cond delay="0"/>
                                  </p:stCondLst>
                                  <p:childTnLst>
                                    <p:set>
                                      <p:cBhvr>
                                        <p:cTn dur="1" fill="hold">
                                          <p:stCondLst>
                                            <p:cond delay="0"/>
                                          </p:stCondLst>
                                        </p:cTn>
                                        <p:tgtEl>
                                          <p:spTgt spid="47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6000"/>
              <a:buFont typeface="Arial Narrow"/>
              <a:buNone/>
            </a:pPr>
            <a:r>
              <a:rPr lang="fr-CA" sz="6000">
                <a:latin typeface="Arial Narrow"/>
                <a:ea typeface="Arial Narrow"/>
                <a:cs typeface="Arial Narrow"/>
                <a:sym typeface="Arial Narrow"/>
              </a:rPr>
              <a:t>Eating cheese before going to bed can help you sleep better</a:t>
            </a:r>
            <a:endParaRPr sz="6000">
              <a:latin typeface="Arial Narrow"/>
              <a:ea typeface="Arial Narrow"/>
              <a:cs typeface="Arial Narrow"/>
              <a:sym typeface="Arial Narrow"/>
            </a:endParaRPr>
          </a:p>
        </p:txBody>
      </p:sp>
      <p:pic>
        <p:nvPicPr>
          <p:cNvPr id="479" name="Google Shape;479;p26"/>
          <p:cNvPicPr preferRelativeResize="0"/>
          <p:nvPr/>
        </p:nvPicPr>
        <p:blipFill rotWithShape="1">
          <a:blip r:embed="rId3">
            <a:alphaModFix/>
          </a:blip>
          <a:srcRect b="0" l="0" r="0" t="0"/>
          <a:stretch/>
        </p:blipFill>
        <p:spPr>
          <a:xfrm>
            <a:off x="3812718" y="2216976"/>
            <a:ext cx="1772904" cy="1772904"/>
          </a:xfrm>
          <a:prstGeom prst="rect">
            <a:avLst/>
          </a:prstGeom>
          <a:noFill/>
          <a:ln>
            <a:noFill/>
          </a:ln>
        </p:spPr>
      </p:pic>
      <p:sp>
        <p:nvSpPr>
          <p:cNvPr id="480" name="Google Shape;480;p26"/>
          <p:cNvSpPr txBox="1"/>
          <p:nvPr/>
        </p:nvSpPr>
        <p:spPr>
          <a:xfrm>
            <a:off x="7010400" y="2309441"/>
            <a:ext cx="4577862" cy="13233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fr-CA" sz="4000" u="none" cap="none" strike="noStrike">
                <a:solidFill>
                  <a:schemeClr val="dk1"/>
                </a:solidFill>
                <a:latin typeface="Arial Narrow"/>
                <a:ea typeface="Arial Narrow"/>
                <a:cs typeface="Arial Narrow"/>
                <a:sym typeface="Arial Narrow"/>
              </a:rPr>
              <a:t>Tryptophane sleep inducer</a:t>
            </a:r>
            <a:endParaRPr b="0" i="0" sz="4000" u="none" cap="none" strike="noStrike">
              <a:solidFill>
                <a:schemeClr val="dk1"/>
              </a:solidFill>
              <a:latin typeface="Arial Narrow"/>
              <a:ea typeface="Arial Narrow"/>
              <a:cs typeface="Arial Narrow"/>
              <a:sym typeface="Arial Narrow"/>
            </a:endParaRPr>
          </a:p>
        </p:txBody>
      </p:sp>
      <p:sp>
        <p:nvSpPr>
          <p:cNvPr id="481" name="Google Shape;481;p26"/>
          <p:cNvSpPr/>
          <p:nvPr/>
        </p:nvSpPr>
        <p:spPr>
          <a:xfrm>
            <a:off x="1727616" y="2309442"/>
            <a:ext cx="1711641" cy="13233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0"/>
              <a:buFont typeface="Arial"/>
              <a:buNone/>
            </a:pPr>
            <a:r>
              <a:rPr b="1" i="0" lang="fr-CA" sz="8000" u="none" cap="none" strike="noStrike">
                <a:solidFill>
                  <a:schemeClr val="dk1"/>
                </a:solidFill>
                <a:latin typeface="Arial Narrow"/>
                <a:ea typeface="Arial Narrow"/>
                <a:cs typeface="Arial Narrow"/>
                <a:sym typeface="Arial Narrow"/>
              </a:rPr>
              <a:t>Yes</a:t>
            </a:r>
            <a:endParaRPr b="1" i="0" sz="8000" u="none" cap="none" strike="noStrike">
              <a:solidFill>
                <a:schemeClr val="dk1"/>
              </a:solidFill>
              <a:latin typeface="Arial Narrow"/>
              <a:ea typeface="Arial Narrow"/>
              <a:cs typeface="Arial Narrow"/>
              <a:sym typeface="Arial Narrow"/>
            </a:endParaRPr>
          </a:p>
        </p:txBody>
      </p:sp>
      <p:sp>
        <p:nvSpPr>
          <p:cNvPr id="482" name="Google Shape;482;p26"/>
          <p:cNvSpPr/>
          <p:nvPr/>
        </p:nvSpPr>
        <p:spPr>
          <a:xfrm>
            <a:off x="1727617" y="4516169"/>
            <a:ext cx="1821332" cy="13234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0"/>
              <a:buFont typeface="Arial"/>
              <a:buNone/>
            </a:pPr>
            <a:r>
              <a:rPr b="1" i="0" lang="fr-CA" sz="8000" u="none" cap="none" strike="noStrike">
                <a:solidFill>
                  <a:schemeClr val="dk1"/>
                </a:solidFill>
                <a:latin typeface="Arial Narrow"/>
                <a:ea typeface="Arial Narrow"/>
                <a:cs typeface="Arial Narrow"/>
                <a:sym typeface="Arial Narrow"/>
              </a:rPr>
              <a:t>No</a:t>
            </a:r>
            <a:endParaRPr b="1" i="0" sz="8000" u="none" cap="none" strike="noStrike">
              <a:solidFill>
                <a:schemeClr val="dk1"/>
              </a:solidFill>
              <a:latin typeface="Arial Narrow"/>
              <a:ea typeface="Arial Narrow"/>
              <a:cs typeface="Arial Narrow"/>
              <a:sym typeface="Arial Narrow"/>
            </a:endParaRPr>
          </a:p>
        </p:txBody>
      </p:sp>
      <p:sp>
        <p:nvSpPr>
          <p:cNvPr id="483" name="Google Shape;483;p26"/>
          <p:cNvSpPr txBox="1"/>
          <p:nvPr/>
        </p:nvSpPr>
        <p:spPr>
          <a:xfrm>
            <a:off x="7151077" y="4152708"/>
            <a:ext cx="4577862" cy="70784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fr-CA" sz="4000" u="none" cap="none" strike="noStrike">
                <a:solidFill>
                  <a:schemeClr val="dk1"/>
                </a:solidFill>
                <a:latin typeface="Arial Narrow"/>
                <a:ea typeface="Arial Narrow"/>
                <a:cs typeface="Arial Narrow"/>
                <a:sym typeface="Arial Narrow"/>
              </a:rPr>
              <a:t>Choline calming virtues</a:t>
            </a:r>
            <a:endParaRPr b="0" i="0" sz="4000" u="none" cap="none" strike="noStrike">
              <a:solidFill>
                <a:schemeClr val="dk1"/>
              </a:solidFill>
              <a:latin typeface="Arial Narrow"/>
              <a:ea typeface="Arial Narrow"/>
              <a:cs typeface="Arial Narrow"/>
              <a:sym typeface="Arial Narrow"/>
            </a:endParaRPr>
          </a:p>
        </p:txBody>
      </p:sp>
      <p:grpSp>
        <p:nvGrpSpPr>
          <p:cNvPr id="484" name="Google Shape;484;p26"/>
          <p:cNvGrpSpPr/>
          <p:nvPr/>
        </p:nvGrpSpPr>
        <p:grpSpPr>
          <a:xfrm>
            <a:off x="9159907" y="5289126"/>
            <a:ext cx="2942492" cy="1568874"/>
            <a:chOff x="198120" y="4556760"/>
            <a:chExt cx="3977640" cy="2011680"/>
          </a:xfrm>
        </p:grpSpPr>
        <p:pic>
          <p:nvPicPr>
            <p:cNvPr id="485" name="Google Shape;485;p26"/>
            <p:cNvPicPr preferRelativeResize="0"/>
            <p:nvPr/>
          </p:nvPicPr>
          <p:blipFill rotWithShape="1">
            <a:blip r:embed="rId4">
              <a:alphaModFix/>
            </a:blip>
            <a:srcRect b="13881" l="7877" r="5120" t="20119"/>
            <a:stretch/>
          </p:blipFill>
          <p:spPr>
            <a:xfrm>
              <a:off x="198120" y="4556760"/>
              <a:ext cx="3977640" cy="2011680"/>
            </a:xfrm>
            <a:prstGeom prst="rect">
              <a:avLst/>
            </a:prstGeom>
            <a:noFill/>
            <a:ln>
              <a:noFill/>
            </a:ln>
          </p:spPr>
        </p:pic>
        <p:sp>
          <p:nvSpPr>
            <p:cNvPr id="486" name="Google Shape;486;p26"/>
            <p:cNvSpPr/>
            <p:nvPr/>
          </p:nvSpPr>
          <p:spPr>
            <a:xfrm>
              <a:off x="1419363" y="4991100"/>
              <a:ext cx="2269987" cy="425450"/>
            </a:xfrm>
            <a:prstGeom prst="roundRect">
              <a:avLst>
                <a:gd fmla="val 16667" name="adj"/>
              </a:avLst>
            </a:prstGeom>
            <a:solidFill>
              <a:srgbClr val="D6D6D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fr-CA" sz="2800" u="sng" cap="none" strike="noStrike">
                  <a:solidFill>
                    <a:schemeClr val="dk1"/>
                  </a:solidFill>
                  <a:latin typeface="Kaushan Script"/>
                  <a:ea typeface="Kaushan Script"/>
                  <a:cs typeface="Kaushan Script"/>
                  <a:sym typeface="Kaushan Script"/>
                  <a:hlinkClick action="ppaction://hlinksldjump" r:id="rId5">
                    <a:extLst>
                      <a:ext uri="{A12FA001-AC4F-418D-AE19-62706E023703}">
                        <ahyp:hlinkClr val="tx"/>
                      </a:ext>
                    </a:extLst>
                  </a:hlinkClick>
                </a:rPr>
                <a:t>Back</a:t>
              </a:r>
              <a:endParaRPr b="0" i="0" sz="2800" u="none" cap="none" strike="noStrike">
                <a:solidFill>
                  <a:schemeClr val="dk1"/>
                </a:solidFill>
                <a:latin typeface="Kaushan Script"/>
                <a:ea typeface="Kaushan Script"/>
                <a:cs typeface="Kaushan Script"/>
                <a:sym typeface="Kaushan Script"/>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0"/>
                                        </p:tgtEl>
                                        <p:attrNameLst>
                                          <p:attrName>style.visibility</p:attrName>
                                        </p:attrNameLst>
                                      </p:cBhvr>
                                      <p:to>
                                        <p:strVal val="visible"/>
                                      </p:to>
                                    </p:set>
                                    <p:animEffect filter="fade" transition="in">
                                      <p:cBhvr>
                                        <p:cTn dur="2000"/>
                                        <p:tgtEl>
                                          <p:spTgt spid="480"/>
                                        </p:tgtEl>
                                      </p:cBhvr>
                                    </p:animEffect>
                                  </p:childTnLst>
                                </p:cTn>
                              </p:par>
                              <p:par>
                                <p:cTn fill="hold" nodeType="withEffect" presetClass="entr" presetID="10" presetSubtype="0">
                                  <p:stCondLst>
                                    <p:cond delay="0"/>
                                  </p:stCondLst>
                                  <p:childTnLst>
                                    <p:set>
                                      <p:cBhvr>
                                        <p:cTn dur="1" fill="hold">
                                          <p:stCondLst>
                                            <p:cond delay="0"/>
                                          </p:stCondLst>
                                        </p:cTn>
                                        <p:tgtEl>
                                          <p:spTgt spid="479"/>
                                        </p:tgtEl>
                                        <p:attrNameLst>
                                          <p:attrName>style.visibility</p:attrName>
                                        </p:attrNameLst>
                                      </p:cBhvr>
                                      <p:to>
                                        <p:strVal val="visible"/>
                                      </p:to>
                                    </p:set>
                                    <p:animEffect filter="fade" transition="in">
                                      <p:cBhvr>
                                        <p:cTn dur="2000"/>
                                        <p:tgtEl>
                                          <p:spTgt spid="479"/>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483"/>
                                        </p:tgtEl>
                                        <p:attrNameLst>
                                          <p:attrName>style.visibility</p:attrName>
                                        </p:attrNameLst>
                                      </p:cBhvr>
                                      <p:to>
                                        <p:strVal val="visible"/>
                                      </p:to>
                                    </p:set>
                                    <p:animEffect filter="fade" transition="in">
                                      <p:cBhvr>
                                        <p:cTn dur="2000"/>
                                        <p:tgtEl>
                                          <p:spTgt spid="483"/>
                                        </p:tgtEl>
                                      </p:cBhvr>
                                    </p:animEffect>
                                  </p:childTnLst>
                                </p:cTn>
                              </p:par>
                            </p:childTnLst>
                          </p:cTn>
                        </p:par>
                        <p:par>
                          <p:cTn fill="hold">
                            <p:stCondLst>
                              <p:cond delay="4000"/>
                            </p:stCondLst>
                            <p:childTnLst>
                              <p:par>
                                <p:cTn fill="hold" nodeType="afterEffect" presetClass="entr" presetID="1" presetSubtype="0">
                                  <p:stCondLst>
                                    <p:cond delay="0"/>
                                  </p:stCondLst>
                                  <p:childTnLst>
                                    <p:set>
                                      <p:cBhvr>
                                        <p:cTn dur="1" fill="hold">
                                          <p:stCondLst>
                                            <p:cond delay="0"/>
                                          </p:stCondLst>
                                        </p:cTn>
                                        <p:tgtEl>
                                          <p:spTgt spid="48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27"/>
          <p:cNvSpPr txBox="1"/>
          <p:nvPr>
            <p:ph type="title"/>
          </p:nvPr>
        </p:nvSpPr>
        <p:spPr>
          <a:xfrm>
            <a:off x="349114" y="-15990"/>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6000"/>
              <a:buFont typeface="Arial Narrow"/>
              <a:buNone/>
            </a:pPr>
            <a:r>
              <a:rPr lang="fr-CA" sz="6000">
                <a:latin typeface="Arial Narrow"/>
                <a:ea typeface="Arial Narrow"/>
                <a:cs typeface="Arial Narrow"/>
                <a:sym typeface="Arial Narrow"/>
              </a:rPr>
              <a:t>Mice love cheese.</a:t>
            </a:r>
            <a:endParaRPr sz="6000">
              <a:latin typeface="Arial Narrow"/>
              <a:ea typeface="Arial Narrow"/>
              <a:cs typeface="Arial Narrow"/>
              <a:sym typeface="Arial Narrow"/>
            </a:endParaRPr>
          </a:p>
        </p:txBody>
      </p:sp>
      <p:pic>
        <p:nvPicPr>
          <p:cNvPr id="493" name="Google Shape;493;p27"/>
          <p:cNvPicPr preferRelativeResize="0"/>
          <p:nvPr/>
        </p:nvPicPr>
        <p:blipFill rotWithShape="1">
          <a:blip r:embed="rId3">
            <a:alphaModFix/>
          </a:blip>
          <a:srcRect b="0" l="0" r="0" t="0"/>
          <a:stretch/>
        </p:blipFill>
        <p:spPr>
          <a:xfrm>
            <a:off x="349114" y="1556314"/>
            <a:ext cx="6191250" cy="3486150"/>
          </a:xfrm>
          <a:prstGeom prst="rect">
            <a:avLst/>
          </a:prstGeom>
          <a:noFill/>
          <a:ln>
            <a:noFill/>
          </a:ln>
        </p:spPr>
      </p:pic>
      <p:pic>
        <p:nvPicPr>
          <p:cNvPr id="494" name="Google Shape;494;p27"/>
          <p:cNvPicPr preferRelativeResize="0"/>
          <p:nvPr/>
        </p:nvPicPr>
        <p:blipFill rotWithShape="1">
          <a:blip r:embed="rId4">
            <a:alphaModFix/>
          </a:blip>
          <a:srcRect b="0" l="0" r="0" t="0"/>
          <a:stretch/>
        </p:blipFill>
        <p:spPr>
          <a:xfrm>
            <a:off x="9673834" y="3369150"/>
            <a:ext cx="1772904" cy="1772904"/>
          </a:xfrm>
          <a:prstGeom prst="rect">
            <a:avLst/>
          </a:prstGeom>
          <a:noFill/>
          <a:ln>
            <a:noFill/>
          </a:ln>
        </p:spPr>
      </p:pic>
      <p:sp>
        <p:nvSpPr>
          <p:cNvPr id="495" name="Google Shape;495;p27"/>
          <p:cNvSpPr/>
          <p:nvPr/>
        </p:nvSpPr>
        <p:spPr>
          <a:xfrm>
            <a:off x="7196432" y="1781047"/>
            <a:ext cx="1695319" cy="13233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0"/>
              <a:buFont typeface="Arial"/>
              <a:buNone/>
            </a:pPr>
            <a:r>
              <a:rPr b="1" i="0" lang="fr-CA" sz="8000" u="none" cap="none" strike="noStrike">
                <a:solidFill>
                  <a:schemeClr val="dk1"/>
                </a:solidFill>
                <a:latin typeface="Arial Narrow"/>
                <a:ea typeface="Arial Narrow"/>
                <a:cs typeface="Arial Narrow"/>
                <a:sym typeface="Arial Narrow"/>
              </a:rPr>
              <a:t>Yes</a:t>
            </a:r>
            <a:endParaRPr b="1" i="0" sz="8000" u="none" cap="none" strike="noStrike">
              <a:solidFill>
                <a:schemeClr val="dk1"/>
              </a:solidFill>
              <a:latin typeface="Arial Narrow"/>
              <a:ea typeface="Arial Narrow"/>
              <a:cs typeface="Arial Narrow"/>
              <a:sym typeface="Arial Narrow"/>
            </a:endParaRPr>
          </a:p>
        </p:txBody>
      </p:sp>
      <p:sp>
        <p:nvSpPr>
          <p:cNvPr id="496" name="Google Shape;496;p27"/>
          <p:cNvSpPr/>
          <p:nvPr/>
        </p:nvSpPr>
        <p:spPr>
          <a:xfrm>
            <a:off x="7196433" y="3719025"/>
            <a:ext cx="1821332" cy="13234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0"/>
              <a:buFont typeface="Arial"/>
              <a:buNone/>
            </a:pPr>
            <a:r>
              <a:rPr b="1" i="0" lang="fr-CA" sz="8000" u="none" cap="none" strike="noStrike">
                <a:solidFill>
                  <a:schemeClr val="dk1"/>
                </a:solidFill>
                <a:latin typeface="Arial Narrow"/>
                <a:ea typeface="Arial Narrow"/>
                <a:cs typeface="Arial Narrow"/>
                <a:sym typeface="Arial Narrow"/>
              </a:rPr>
              <a:t>No</a:t>
            </a:r>
            <a:endParaRPr b="1" i="0" sz="8000" u="none" cap="none" strike="noStrike">
              <a:solidFill>
                <a:schemeClr val="dk1"/>
              </a:solidFill>
              <a:latin typeface="Arial Narrow"/>
              <a:ea typeface="Arial Narrow"/>
              <a:cs typeface="Arial Narrow"/>
              <a:sym typeface="Arial Narrow"/>
            </a:endParaRPr>
          </a:p>
        </p:txBody>
      </p:sp>
      <p:sp>
        <p:nvSpPr>
          <p:cNvPr id="497" name="Google Shape;497;p27"/>
          <p:cNvSpPr/>
          <p:nvPr/>
        </p:nvSpPr>
        <p:spPr>
          <a:xfrm>
            <a:off x="65080" y="5397180"/>
            <a:ext cx="8285544" cy="116951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500"/>
              <a:buFont typeface="Arial"/>
              <a:buNone/>
            </a:pPr>
            <a:r>
              <a:rPr b="0" i="0" lang="fr-CA" sz="3500" u="none" cap="none" strike="noStrike">
                <a:solidFill>
                  <a:schemeClr val="dk1"/>
                </a:solidFill>
                <a:latin typeface="Arial Narrow"/>
                <a:ea typeface="Arial Narrow"/>
                <a:cs typeface="Arial Narrow"/>
                <a:sym typeface="Arial Narrow"/>
              </a:rPr>
              <a:t>In fact, mice prefer seeds, dried fruit and very sweet foods, such as chocolate.</a:t>
            </a:r>
            <a:endParaRPr b="0" i="0" sz="3500" u="none" cap="none" strike="noStrike">
              <a:solidFill>
                <a:schemeClr val="dk1"/>
              </a:solidFill>
              <a:latin typeface="Arial Narrow"/>
              <a:ea typeface="Arial Narrow"/>
              <a:cs typeface="Arial Narrow"/>
              <a:sym typeface="Arial Narrow"/>
            </a:endParaRPr>
          </a:p>
        </p:txBody>
      </p:sp>
      <p:grpSp>
        <p:nvGrpSpPr>
          <p:cNvPr id="498" name="Google Shape;498;p27"/>
          <p:cNvGrpSpPr/>
          <p:nvPr/>
        </p:nvGrpSpPr>
        <p:grpSpPr>
          <a:xfrm>
            <a:off x="9393468" y="5311421"/>
            <a:ext cx="2942492" cy="1568874"/>
            <a:chOff x="198120" y="4556760"/>
            <a:chExt cx="3977640" cy="2011680"/>
          </a:xfrm>
        </p:grpSpPr>
        <p:pic>
          <p:nvPicPr>
            <p:cNvPr id="499" name="Google Shape;499;p27"/>
            <p:cNvPicPr preferRelativeResize="0"/>
            <p:nvPr/>
          </p:nvPicPr>
          <p:blipFill rotWithShape="1">
            <a:blip r:embed="rId5">
              <a:alphaModFix/>
            </a:blip>
            <a:srcRect b="13881" l="7877" r="5120" t="20119"/>
            <a:stretch/>
          </p:blipFill>
          <p:spPr>
            <a:xfrm>
              <a:off x="198120" y="4556760"/>
              <a:ext cx="3977640" cy="2011680"/>
            </a:xfrm>
            <a:prstGeom prst="rect">
              <a:avLst/>
            </a:prstGeom>
            <a:noFill/>
            <a:ln>
              <a:noFill/>
            </a:ln>
          </p:spPr>
        </p:pic>
        <p:sp>
          <p:nvSpPr>
            <p:cNvPr id="500" name="Google Shape;500;p27"/>
            <p:cNvSpPr/>
            <p:nvPr/>
          </p:nvSpPr>
          <p:spPr>
            <a:xfrm>
              <a:off x="1419363" y="4991100"/>
              <a:ext cx="2269987" cy="425450"/>
            </a:xfrm>
            <a:prstGeom prst="roundRect">
              <a:avLst>
                <a:gd fmla="val 16667" name="adj"/>
              </a:avLst>
            </a:prstGeom>
            <a:solidFill>
              <a:srgbClr val="D6D6D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fr-CA" sz="2800" u="sng" cap="none" strike="noStrike">
                  <a:solidFill>
                    <a:schemeClr val="dk1"/>
                  </a:solidFill>
                  <a:latin typeface="Kaushan Script"/>
                  <a:ea typeface="Kaushan Script"/>
                  <a:cs typeface="Kaushan Script"/>
                  <a:sym typeface="Kaushan Script"/>
                  <a:hlinkClick action="ppaction://hlinksldjump" r:id="rId6">
                    <a:extLst>
                      <a:ext uri="{A12FA001-AC4F-418D-AE19-62706E023703}">
                        <ahyp:hlinkClr val="tx"/>
                      </a:ext>
                    </a:extLst>
                  </a:hlinkClick>
                </a:rPr>
                <a:t>Back</a:t>
              </a:r>
              <a:endParaRPr b="0" i="0" sz="2800" u="none" cap="none" strike="noStrike">
                <a:solidFill>
                  <a:schemeClr val="dk1"/>
                </a:solidFill>
                <a:latin typeface="Kaushan Script"/>
                <a:ea typeface="Kaushan Script"/>
                <a:cs typeface="Kaushan Script"/>
                <a:sym typeface="Kaushan Script"/>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4"/>
                                        </p:tgtEl>
                                        <p:attrNameLst>
                                          <p:attrName>style.visibility</p:attrName>
                                        </p:attrNameLst>
                                      </p:cBhvr>
                                      <p:to>
                                        <p:strVal val="visible"/>
                                      </p:to>
                                    </p:set>
                                    <p:animEffect filter="fade" transition="in">
                                      <p:cBhvr>
                                        <p:cTn dur="2000"/>
                                        <p:tgtEl>
                                          <p:spTgt spid="494"/>
                                        </p:tgtEl>
                                      </p:cBhvr>
                                    </p:animEffect>
                                  </p:childTnLst>
                                </p:cTn>
                              </p:par>
                              <p:par>
                                <p:cTn fill="hold" nodeType="withEffect" presetClass="entr" presetID="10" presetSubtype="0">
                                  <p:stCondLst>
                                    <p:cond delay="0"/>
                                  </p:stCondLst>
                                  <p:childTnLst>
                                    <p:set>
                                      <p:cBhvr>
                                        <p:cTn dur="1" fill="hold">
                                          <p:stCondLst>
                                            <p:cond delay="0"/>
                                          </p:stCondLst>
                                        </p:cTn>
                                        <p:tgtEl>
                                          <p:spTgt spid="497"/>
                                        </p:tgtEl>
                                        <p:attrNameLst>
                                          <p:attrName>style.visibility</p:attrName>
                                        </p:attrNameLst>
                                      </p:cBhvr>
                                      <p:to>
                                        <p:strVal val="visible"/>
                                      </p:to>
                                    </p:set>
                                    <p:animEffect filter="fade" transition="in">
                                      <p:cBhvr>
                                        <p:cTn dur="2000"/>
                                        <p:tgtEl>
                                          <p:spTgt spid="497"/>
                                        </p:tgtEl>
                                      </p:cBhvr>
                                    </p:animEffect>
                                  </p:childTnLst>
                                </p:cTn>
                              </p:par>
                            </p:childTnLst>
                          </p:cTn>
                        </p:par>
                        <p:par>
                          <p:cTn fill="hold">
                            <p:stCondLst>
                              <p:cond delay="2000"/>
                            </p:stCondLst>
                            <p:childTnLst>
                              <p:par>
                                <p:cTn fill="hold" nodeType="afterEffect" presetClass="entr" presetID="1" presetSubtype="0">
                                  <p:stCondLst>
                                    <p:cond delay="0"/>
                                  </p:stCondLst>
                                  <p:childTnLst>
                                    <p:set>
                                      <p:cBhvr>
                                        <p:cTn dur="1" fill="hold">
                                          <p:stCondLst>
                                            <p:cond delay="0"/>
                                          </p:stCondLst>
                                        </p:cTn>
                                        <p:tgtEl>
                                          <p:spTgt spid="49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28"/>
          <p:cNvSpPr txBox="1"/>
          <p:nvPr>
            <p:ph type="title"/>
          </p:nvPr>
        </p:nvSpPr>
        <p:spPr>
          <a:xfrm>
            <a:off x="120821" y="37432"/>
            <a:ext cx="11711354"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5500"/>
              <a:buFont typeface="Arial Narrow"/>
              <a:buNone/>
            </a:pPr>
            <a:r>
              <a:rPr lang="fr-CA" sz="5500">
                <a:latin typeface="Arial Narrow"/>
                <a:ea typeface="Arial Narrow"/>
                <a:cs typeface="Arial Narrow"/>
                <a:sym typeface="Arial Narrow"/>
              </a:rPr>
              <a:t>Cheese can help fight cavities</a:t>
            </a:r>
            <a:endParaRPr sz="5500">
              <a:latin typeface="Arial Narrow"/>
              <a:ea typeface="Arial Narrow"/>
              <a:cs typeface="Arial Narrow"/>
              <a:sym typeface="Arial Narrow"/>
            </a:endParaRPr>
          </a:p>
        </p:txBody>
      </p:sp>
      <p:pic>
        <p:nvPicPr>
          <p:cNvPr id="507" name="Google Shape;507;p28"/>
          <p:cNvPicPr preferRelativeResize="0"/>
          <p:nvPr/>
        </p:nvPicPr>
        <p:blipFill rotWithShape="1">
          <a:blip r:embed="rId3">
            <a:alphaModFix/>
          </a:blip>
          <a:srcRect b="0" l="0" r="0" t="0"/>
          <a:stretch/>
        </p:blipFill>
        <p:spPr>
          <a:xfrm>
            <a:off x="3513780" y="1602765"/>
            <a:ext cx="1772904" cy="1772904"/>
          </a:xfrm>
          <a:prstGeom prst="rect">
            <a:avLst/>
          </a:prstGeom>
          <a:noFill/>
          <a:ln>
            <a:noFill/>
          </a:ln>
        </p:spPr>
      </p:pic>
      <p:sp>
        <p:nvSpPr>
          <p:cNvPr id="508" name="Google Shape;508;p28"/>
          <p:cNvSpPr txBox="1"/>
          <p:nvPr/>
        </p:nvSpPr>
        <p:spPr>
          <a:xfrm>
            <a:off x="6518030" y="2135274"/>
            <a:ext cx="2655277"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fr-CA" sz="4000" u="none" cap="none" strike="noStrike">
                <a:solidFill>
                  <a:schemeClr val="dk1"/>
                </a:solidFill>
                <a:latin typeface="Arial Narrow"/>
                <a:ea typeface="Arial Narrow"/>
                <a:cs typeface="Arial Narrow"/>
                <a:sym typeface="Arial Narrow"/>
              </a:rPr>
              <a:t>Calcium</a:t>
            </a:r>
            <a:endParaRPr b="0" i="0" sz="4000" u="none" cap="none" strike="noStrike">
              <a:solidFill>
                <a:schemeClr val="dk1"/>
              </a:solidFill>
              <a:latin typeface="Arial Narrow"/>
              <a:ea typeface="Arial Narrow"/>
              <a:cs typeface="Arial Narrow"/>
              <a:sym typeface="Arial Narrow"/>
            </a:endParaRPr>
          </a:p>
        </p:txBody>
      </p:sp>
      <p:sp>
        <p:nvSpPr>
          <p:cNvPr id="509" name="Google Shape;509;p28"/>
          <p:cNvSpPr/>
          <p:nvPr/>
        </p:nvSpPr>
        <p:spPr>
          <a:xfrm>
            <a:off x="1270417" y="1827498"/>
            <a:ext cx="1748276" cy="13233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0"/>
              <a:buFont typeface="Arial"/>
              <a:buNone/>
            </a:pPr>
            <a:r>
              <a:rPr b="1" i="0" lang="fr-CA" sz="8000" u="none" cap="none" strike="noStrike">
                <a:solidFill>
                  <a:schemeClr val="dk1"/>
                </a:solidFill>
                <a:latin typeface="Arial Narrow"/>
                <a:ea typeface="Arial Narrow"/>
                <a:cs typeface="Arial Narrow"/>
                <a:sym typeface="Arial Narrow"/>
              </a:rPr>
              <a:t>Yes</a:t>
            </a:r>
            <a:endParaRPr b="1" i="0" sz="8000" u="none" cap="none" strike="noStrike">
              <a:solidFill>
                <a:schemeClr val="dk1"/>
              </a:solidFill>
              <a:latin typeface="Arial Narrow"/>
              <a:ea typeface="Arial Narrow"/>
              <a:cs typeface="Arial Narrow"/>
              <a:sym typeface="Arial Narrow"/>
            </a:endParaRPr>
          </a:p>
        </p:txBody>
      </p:sp>
      <p:sp>
        <p:nvSpPr>
          <p:cNvPr id="510" name="Google Shape;510;p28"/>
          <p:cNvSpPr/>
          <p:nvPr/>
        </p:nvSpPr>
        <p:spPr>
          <a:xfrm>
            <a:off x="1270417" y="3647363"/>
            <a:ext cx="1821332" cy="13234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0"/>
              <a:buFont typeface="Arial"/>
              <a:buNone/>
            </a:pPr>
            <a:r>
              <a:rPr b="1" i="0" lang="fr-CA" sz="8000" u="none" cap="none" strike="noStrike">
                <a:solidFill>
                  <a:schemeClr val="dk1"/>
                </a:solidFill>
                <a:latin typeface="Arial Narrow"/>
                <a:ea typeface="Arial Narrow"/>
                <a:cs typeface="Arial Narrow"/>
                <a:sym typeface="Arial Narrow"/>
              </a:rPr>
              <a:t>No</a:t>
            </a:r>
            <a:endParaRPr b="1" i="0" sz="8000" u="none" cap="none" strike="noStrike">
              <a:solidFill>
                <a:schemeClr val="dk1"/>
              </a:solidFill>
              <a:latin typeface="Arial Narrow"/>
              <a:ea typeface="Arial Narrow"/>
              <a:cs typeface="Arial Narrow"/>
              <a:sym typeface="Arial Narrow"/>
            </a:endParaRPr>
          </a:p>
        </p:txBody>
      </p:sp>
      <p:sp>
        <p:nvSpPr>
          <p:cNvPr id="511" name="Google Shape;511;p28"/>
          <p:cNvSpPr txBox="1"/>
          <p:nvPr/>
        </p:nvSpPr>
        <p:spPr>
          <a:xfrm>
            <a:off x="6518029" y="3678689"/>
            <a:ext cx="4542694" cy="70784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fr-CA" sz="4000" u="none" cap="none" strike="noStrike">
                <a:solidFill>
                  <a:schemeClr val="dk1"/>
                </a:solidFill>
                <a:latin typeface="Arial Narrow"/>
                <a:ea typeface="Arial Narrow"/>
                <a:cs typeface="Arial Narrow"/>
                <a:sym typeface="Arial Narrow"/>
              </a:rPr>
              <a:t>Saliva production</a:t>
            </a:r>
            <a:endParaRPr b="0" i="0" sz="4000" u="none" cap="none" strike="noStrike">
              <a:solidFill>
                <a:schemeClr val="dk1"/>
              </a:solidFill>
              <a:latin typeface="Arial Narrow"/>
              <a:ea typeface="Arial Narrow"/>
              <a:cs typeface="Arial Narrow"/>
              <a:sym typeface="Arial Narrow"/>
            </a:endParaRPr>
          </a:p>
        </p:txBody>
      </p:sp>
      <p:sp>
        <p:nvSpPr>
          <p:cNvPr id="512" name="Google Shape;512;p28"/>
          <p:cNvSpPr/>
          <p:nvPr/>
        </p:nvSpPr>
        <p:spPr>
          <a:xfrm>
            <a:off x="981807" y="5267163"/>
            <a:ext cx="8191500" cy="13849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fr-CA" sz="2800" u="none" cap="none" strike="noStrike">
                <a:solidFill>
                  <a:schemeClr val="dk1"/>
                </a:solidFill>
                <a:latin typeface="Calibri"/>
                <a:ea typeface="Calibri"/>
                <a:cs typeface="Calibri"/>
                <a:sym typeface="Calibri"/>
              </a:rPr>
              <a:t>Certain types of cheese even stimulate the production of saliva, which helps evacuate the sugars and acids from your mouth to protect your teeth. </a:t>
            </a:r>
            <a:endParaRPr b="0" i="0" sz="2800" u="none" cap="none" strike="noStrike">
              <a:solidFill>
                <a:schemeClr val="dk1"/>
              </a:solidFill>
              <a:latin typeface="Calibri"/>
              <a:ea typeface="Calibri"/>
              <a:cs typeface="Calibri"/>
              <a:sym typeface="Calibri"/>
            </a:endParaRPr>
          </a:p>
        </p:txBody>
      </p:sp>
      <p:grpSp>
        <p:nvGrpSpPr>
          <p:cNvPr id="513" name="Google Shape;513;p28"/>
          <p:cNvGrpSpPr/>
          <p:nvPr/>
        </p:nvGrpSpPr>
        <p:grpSpPr>
          <a:xfrm>
            <a:off x="9249508" y="5289126"/>
            <a:ext cx="2942492" cy="1568874"/>
            <a:chOff x="198120" y="4556760"/>
            <a:chExt cx="3977640" cy="2011680"/>
          </a:xfrm>
        </p:grpSpPr>
        <p:pic>
          <p:nvPicPr>
            <p:cNvPr id="514" name="Google Shape;514;p28"/>
            <p:cNvPicPr preferRelativeResize="0"/>
            <p:nvPr/>
          </p:nvPicPr>
          <p:blipFill rotWithShape="1">
            <a:blip r:embed="rId4">
              <a:alphaModFix/>
            </a:blip>
            <a:srcRect b="13881" l="7877" r="5120" t="20119"/>
            <a:stretch/>
          </p:blipFill>
          <p:spPr>
            <a:xfrm>
              <a:off x="198120" y="4556760"/>
              <a:ext cx="3977640" cy="2011680"/>
            </a:xfrm>
            <a:prstGeom prst="rect">
              <a:avLst/>
            </a:prstGeom>
            <a:noFill/>
            <a:ln>
              <a:noFill/>
            </a:ln>
          </p:spPr>
        </p:pic>
        <p:sp>
          <p:nvSpPr>
            <p:cNvPr id="515" name="Google Shape;515;p28"/>
            <p:cNvSpPr/>
            <p:nvPr/>
          </p:nvSpPr>
          <p:spPr>
            <a:xfrm>
              <a:off x="1419363" y="4991100"/>
              <a:ext cx="2269987" cy="425450"/>
            </a:xfrm>
            <a:prstGeom prst="roundRect">
              <a:avLst>
                <a:gd fmla="val 16667" name="adj"/>
              </a:avLst>
            </a:prstGeom>
            <a:solidFill>
              <a:srgbClr val="D6D6D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fr-CA" sz="2800" u="sng" cap="none" strike="noStrike">
                  <a:solidFill>
                    <a:schemeClr val="dk1"/>
                  </a:solidFill>
                  <a:latin typeface="Kaushan Script"/>
                  <a:ea typeface="Kaushan Script"/>
                  <a:cs typeface="Kaushan Script"/>
                  <a:sym typeface="Kaushan Script"/>
                  <a:hlinkClick action="ppaction://hlinksldjump" r:id="rId5">
                    <a:extLst>
                      <a:ext uri="{A12FA001-AC4F-418D-AE19-62706E023703}">
                        <ahyp:hlinkClr val="tx"/>
                      </a:ext>
                    </a:extLst>
                  </a:hlinkClick>
                </a:rPr>
                <a:t>Back</a:t>
              </a:r>
              <a:endParaRPr b="0" i="0" sz="2800" u="none" cap="none" strike="noStrike">
                <a:solidFill>
                  <a:schemeClr val="dk1"/>
                </a:solidFill>
                <a:latin typeface="Kaushan Script"/>
                <a:ea typeface="Kaushan Script"/>
                <a:cs typeface="Kaushan Script"/>
                <a:sym typeface="Kaushan Script"/>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8"/>
                                        </p:tgtEl>
                                        <p:attrNameLst>
                                          <p:attrName>style.visibility</p:attrName>
                                        </p:attrNameLst>
                                      </p:cBhvr>
                                      <p:to>
                                        <p:strVal val="visible"/>
                                      </p:to>
                                    </p:set>
                                    <p:animEffect filter="fade" transition="in">
                                      <p:cBhvr>
                                        <p:cTn dur="2000"/>
                                        <p:tgtEl>
                                          <p:spTgt spid="508"/>
                                        </p:tgtEl>
                                      </p:cBhvr>
                                    </p:animEffect>
                                  </p:childTnLst>
                                </p:cTn>
                              </p:par>
                              <p:par>
                                <p:cTn fill="hold" nodeType="withEffect" presetClass="entr" presetID="10" presetSubtype="0">
                                  <p:stCondLst>
                                    <p:cond delay="0"/>
                                  </p:stCondLst>
                                  <p:childTnLst>
                                    <p:set>
                                      <p:cBhvr>
                                        <p:cTn dur="1" fill="hold">
                                          <p:stCondLst>
                                            <p:cond delay="0"/>
                                          </p:stCondLst>
                                        </p:cTn>
                                        <p:tgtEl>
                                          <p:spTgt spid="507"/>
                                        </p:tgtEl>
                                        <p:attrNameLst>
                                          <p:attrName>style.visibility</p:attrName>
                                        </p:attrNameLst>
                                      </p:cBhvr>
                                      <p:to>
                                        <p:strVal val="visible"/>
                                      </p:to>
                                    </p:set>
                                    <p:animEffect filter="fade" transition="in">
                                      <p:cBhvr>
                                        <p:cTn dur="2000"/>
                                        <p:tgtEl>
                                          <p:spTgt spid="507"/>
                                        </p:tgtEl>
                                      </p:cBhvr>
                                    </p:animEffect>
                                  </p:childTnLst>
                                </p:cTn>
                              </p:par>
                              <p:par>
                                <p:cTn fill="hold" nodeType="withEffect" presetClass="entr" presetID="10" presetSubtype="0">
                                  <p:stCondLst>
                                    <p:cond delay="0"/>
                                  </p:stCondLst>
                                  <p:childTnLst>
                                    <p:set>
                                      <p:cBhvr>
                                        <p:cTn dur="1" fill="hold">
                                          <p:stCondLst>
                                            <p:cond delay="0"/>
                                          </p:stCondLst>
                                        </p:cTn>
                                        <p:tgtEl>
                                          <p:spTgt spid="511"/>
                                        </p:tgtEl>
                                        <p:attrNameLst>
                                          <p:attrName>style.visibility</p:attrName>
                                        </p:attrNameLst>
                                      </p:cBhvr>
                                      <p:to>
                                        <p:strVal val="visible"/>
                                      </p:to>
                                    </p:set>
                                    <p:animEffect filter="fade" transition="in">
                                      <p:cBhvr>
                                        <p:cTn dur="2000"/>
                                        <p:tgtEl>
                                          <p:spTgt spid="511"/>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512"/>
                                        </p:tgtEl>
                                        <p:attrNameLst>
                                          <p:attrName>style.visibility</p:attrName>
                                        </p:attrNameLst>
                                      </p:cBhvr>
                                      <p:to>
                                        <p:strVal val="visible"/>
                                      </p:to>
                                    </p:set>
                                    <p:animEffect filter="fade" transition="in">
                                      <p:cBhvr>
                                        <p:cTn dur="1000"/>
                                        <p:tgtEl>
                                          <p:spTgt spid="512"/>
                                        </p:tgtEl>
                                      </p:cBhvr>
                                    </p:animEffect>
                                  </p:childTnLst>
                                </p:cTn>
                              </p:par>
                            </p:childTnLst>
                          </p:cTn>
                        </p:par>
                        <p:par>
                          <p:cTn fill="hold">
                            <p:stCondLst>
                              <p:cond delay="3000"/>
                            </p:stCondLst>
                            <p:childTnLst>
                              <p:par>
                                <p:cTn fill="hold" nodeType="afterEffect" presetClass="entr" presetID="1" presetSubtype="0">
                                  <p:stCondLst>
                                    <p:cond delay="0"/>
                                  </p:stCondLst>
                                  <p:childTnLst>
                                    <p:set>
                                      <p:cBhvr>
                                        <p:cTn dur="1" fill="hold">
                                          <p:stCondLst>
                                            <p:cond delay="0"/>
                                          </p:stCondLst>
                                        </p:cTn>
                                        <p:tgtEl>
                                          <p:spTgt spid="5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29"/>
          <p:cNvSpPr txBox="1"/>
          <p:nvPr>
            <p:ph type="title"/>
          </p:nvPr>
        </p:nvSpPr>
        <p:spPr>
          <a:xfrm>
            <a:off x="838200" y="365125"/>
            <a:ext cx="10515600" cy="1460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6000"/>
              <a:buFont typeface="Arial Narrow"/>
              <a:buNone/>
            </a:pPr>
            <a:r>
              <a:rPr lang="fr-CA" sz="6000">
                <a:latin typeface="Arial Narrow"/>
                <a:ea typeface="Arial Narrow"/>
                <a:cs typeface="Arial Narrow"/>
                <a:sym typeface="Arial Narrow"/>
              </a:rPr>
              <a:t>Tyrosemiophilia is…</a:t>
            </a:r>
            <a:br>
              <a:rPr lang="fr-CA" sz="6000">
                <a:latin typeface="Arial Narrow"/>
                <a:ea typeface="Arial Narrow"/>
                <a:cs typeface="Arial Narrow"/>
                <a:sym typeface="Arial Narrow"/>
              </a:rPr>
            </a:br>
            <a:endParaRPr sz="6000">
              <a:latin typeface="Arial Narrow"/>
              <a:ea typeface="Arial Narrow"/>
              <a:cs typeface="Arial Narrow"/>
              <a:sym typeface="Arial Narrow"/>
            </a:endParaRPr>
          </a:p>
        </p:txBody>
      </p:sp>
      <p:sp>
        <p:nvSpPr>
          <p:cNvPr id="522" name="Google Shape;522;p29"/>
          <p:cNvSpPr txBox="1"/>
          <p:nvPr>
            <p:ph idx="1" type="body"/>
          </p:nvPr>
        </p:nvSpPr>
        <p:spPr>
          <a:xfrm>
            <a:off x="691662" y="1470758"/>
            <a:ext cx="2948353" cy="7097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4000"/>
              <a:buNone/>
            </a:pPr>
            <a:r>
              <a:rPr lang="fr-CA" sz="4000">
                <a:latin typeface="Arial Narrow"/>
                <a:ea typeface="Arial Narrow"/>
                <a:cs typeface="Arial Narrow"/>
                <a:sym typeface="Arial Narrow"/>
              </a:rPr>
              <a:t>A hint…</a:t>
            </a:r>
            <a:endParaRPr sz="4000">
              <a:latin typeface="Arial Narrow"/>
              <a:ea typeface="Arial Narrow"/>
              <a:cs typeface="Arial Narrow"/>
              <a:sym typeface="Arial Narrow"/>
            </a:endParaRPr>
          </a:p>
        </p:txBody>
      </p:sp>
      <p:sp>
        <p:nvSpPr>
          <p:cNvPr id="523" name="Google Shape;523;p29"/>
          <p:cNvSpPr txBox="1"/>
          <p:nvPr/>
        </p:nvSpPr>
        <p:spPr>
          <a:xfrm>
            <a:off x="1107830" y="4609779"/>
            <a:ext cx="11084170" cy="709734"/>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0" i="0" lang="fr-CA" sz="4000" u="none" cap="none" strike="noStrike">
                <a:solidFill>
                  <a:schemeClr val="dk1"/>
                </a:solidFill>
                <a:latin typeface="Arial Narrow"/>
                <a:ea typeface="Arial Narrow"/>
                <a:cs typeface="Arial Narrow"/>
                <a:sym typeface="Arial Narrow"/>
              </a:rPr>
              <a:t>It’s the hobby of collecting cheese labels! </a:t>
            </a:r>
            <a:endParaRPr b="0" i="0" sz="4000" u="none" cap="none" strike="noStrike">
              <a:solidFill>
                <a:schemeClr val="dk1"/>
              </a:solidFill>
              <a:latin typeface="Arial Narrow"/>
              <a:ea typeface="Arial Narrow"/>
              <a:cs typeface="Arial Narrow"/>
              <a:sym typeface="Arial Narrow"/>
            </a:endParaRPr>
          </a:p>
        </p:txBody>
      </p:sp>
      <p:pic>
        <p:nvPicPr>
          <p:cNvPr id="524" name="Google Shape;524;p29"/>
          <p:cNvPicPr preferRelativeResize="0"/>
          <p:nvPr/>
        </p:nvPicPr>
        <p:blipFill rotWithShape="1">
          <a:blip r:embed="rId3">
            <a:alphaModFix/>
          </a:blip>
          <a:srcRect b="0" l="0" r="0" t="0"/>
          <a:stretch/>
        </p:blipFill>
        <p:spPr>
          <a:xfrm>
            <a:off x="406827" y="2554167"/>
            <a:ext cx="1768630" cy="1768630"/>
          </a:xfrm>
          <a:prstGeom prst="rect">
            <a:avLst/>
          </a:prstGeom>
          <a:noFill/>
          <a:ln>
            <a:noFill/>
          </a:ln>
        </p:spPr>
      </p:pic>
      <p:pic>
        <p:nvPicPr>
          <p:cNvPr id="525" name="Google Shape;525;p29"/>
          <p:cNvPicPr preferRelativeResize="0"/>
          <p:nvPr/>
        </p:nvPicPr>
        <p:blipFill rotWithShape="1">
          <a:blip r:embed="rId4">
            <a:alphaModFix/>
          </a:blip>
          <a:srcRect b="0" l="0" r="0" t="0"/>
          <a:stretch/>
        </p:blipFill>
        <p:spPr>
          <a:xfrm>
            <a:off x="4392069" y="2554165"/>
            <a:ext cx="1776239" cy="1768632"/>
          </a:xfrm>
          <a:prstGeom prst="rect">
            <a:avLst/>
          </a:prstGeom>
          <a:noFill/>
          <a:ln>
            <a:noFill/>
          </a:ln>
        </p:spPr>
      </p:pic>
      <p:pic>
        <p:nvPicPr>
          <p:cNvPr id="526" name="Google Shape;526;p29"/>
          <p:cNvPicPr preferRelativeResize="0"/>
          <p:nvPr/>
        </p:nvPicPr>
        <p:blipFill rotWithShape="1">
          <a:blip r:embed="rId5">
            <a:alphaModFix/>
          </a:blip>
          <a:srcRect b="0" l="0" r="0" t="0"/>
          <a:stretch/>
        </p:blipFill>
        <p:spPr>
          <a:xfrm>
            <a:off x="2465331" y="2578532"/>
            <a:ext cx="1599234" cy="1599234"/>
          </a:xfrm>
          <a:prstGeom prst="rect">
            <a:avLst/>
          </a:prstGeom>
          <a:noFill/>
          <a:ln>
            <a:noFill/>
          </a:ln>
        </p:spPr>
      </p:pic>
      <p:pic>
        <p:nvPicPr>
          <p:cNvPr id="527" name="Google Shape;527;p29"/>
          <p:cNvPicPr preferRelativeResize="0"/>
          <p:nvPr/>
        </p:nvPicPr>
        <p:blipFill rotWithShape="1">
          <a:blip r:embed="rId6">
            <a:alphaModFix/>
          </a:blip>
          <a:srcRect b="0" l="0" r="0" t="0"/>
          <a:stretch/>
        </p:blipFill>
        <p:spPr>
          <a:xfrm>
            <a:off x="6318110" y="2540538"/>
            <a:ext cx="1782259" cy="1782259"/>
          </a:xfrm>
          <a:prstGeom prst="rect">
            <a:avLst/>
          </a:prstGeom>
          <a:noFill/>
          <a:ln>
            <a:noFill/>
          </a:ln>
        </p:spPr>
      </p:pic>
      <p:pic>
        <p:nvPicPr>
          <p:cNvPr id="528" name="Google Shape;528;p29"/>
          <p:cNvPicPr preferRelativeResize="0"/>
          <p:nvPr/>
        </p:nvPicPr>
        <p:blipFill rotWithShape="1">
          <a:blip r:embed="rId7">
            <a:alphaModFix/>
          </a:blip>
          <a:srcRect b="0" l="0" r="0" t="0"/>
          <a:stretch/>
        </p:blipFill>
        <p:spPr>
          <a:xfrm>
            <a:off x="7972462" y="2143697"/>
            <a:ext cx="2338499" cy="2338499"/>
          </a:xfrm>
          <a:prstGeom prst="rect">
            <a:avLst/>
          </a:prstGeom>
          <a:noFill/>
          <a:ln>
            <a:noFill/>
          </a:ln>
        </p:spPr>
      </p:pic>
      <p:pic>
        <p:nvPicPr>
          <p:cNvPr id="529" name="Google Shape;529;p29"/>
          <p:cNvPicPr preferRelativeResize="0"/>
          <p:nvPr/>
        </p:nvPicPr>
        <p:blipFill rotWithShape="1">
          <a:blip r:embed="rId8">
            <a:alphaModFix/>
          </a:blip>
          <a:srcRect b="0" l="0" r="0" t="0"/>
          <a:stretch/>
        </p:blipFill>
        <p:spPr>
          <a:xfrm>
            <a:off x="9141711" y="1911606"/>
            <a:ext cx="3568921" cy="2380101"/>
          </a:xfrm>
          <a:prstGeom prst="rect">
            <a:avLst/>
          </a:prstGeom>
          <a:noFill/>
          <a:ln>
            <a:noFill/>
          </a:ln>
        </p:spPr>
      </p:pic>
      <p:grpSp>
        <p:nvGrpSpPr>
          <p:cNvPr id="530" name="Google Shape;530;p29"/>
          <p:cNvGrpSpPr/>
          <p:nvPr/>
        </p:nvGrpSpPr>
        <p:grpSpPr>
          <a:xfrm>
            <a:off x="9393468" y="5311421"/>
            <a:ext cx="2942492" cy="1568874"/>
            <a:chOff x="198120" y="4556760"/>
            <a:chExt cx="3977640" cy="2011680"/>
          </a:xfrm>
        </p:grpSpPr>
        <p:pic>
          <p:nvPicPr>
            <p:cNvPr id="531" name="Google Shape;531;p29"/>
            <p:cNvPicPr preferRelativeResize="0"/>
            <p:nvPr/>
          </p:nvPicPr>
          <p:blipFill rotWithShape="1">
            <a:blip r:embed="rId9">
              <a:alphaModFix/>
            </a:blip>
            <a:srcRect b="13881" l="7877" r="5120" t="20119"/>
            <a:stretch/>
          </p:blipFill>
          <p:spPr>
            <a:xfrm>
              <a:off x="198120" y="4556760"/>
              <a:ext cx="3977640" cy="2011680"/>
            </a:xfrm>
            <a:prstGeom prst="rect">
              <a:avLst/>
            </a:prstGeom>
            <a:noFill/>
            <a:ln>
              <a:noFill/>
            </a:ln>
          </p:spPr>
        </p:pic>
        <p:sp>
          <p:nvSpPr>
            <p:cNvPr id="532" name="Google Shape;532;p29"/>
            <p:cNvSpPr/>
            <p:nvPr/>
          </p:nvSpPr>
          <p:spPr>
            <a:xfrm>
              <a:off x="1419363" y="4991100"/>
              <a:ext cx="2269987" cy="425450"/>
            </a:xfrm>
            <a:prstGeom prst="roundRect">
              <a:avLst>
                <a:gd fmla="val 16667" name="adj"/>
              </a:avLst>
            </a:prstGeom>
            <a:solidFill>
              <a:srgbClr val="D6D6D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fr-CA" sz="2800" u="sng" cap="none" strike="noStrike">
                  <a:solidFill>
                    <a:schemeClr val="dk1"/>
                  </a:solidFill>
                  <a:latin typeface="Kaushan Script"/>
                  <a:ea typeface="Kaushan Script"/>
                  <a:cs typeface="Kaushan Script"/>
                  <a:sym typeface="Kaushan Script"/>
                  <a:hlinkClick action="ppaction://hlinksldjump" r:id="rId10">
                    <a:extLst>
                      <a:ext uri="{A12FA001-AC4F-418D-AE19-62706E023703}">
                        <ahyp:hlinkClr val="tx"/>
                      </a:ext>
                    </a:extLst>
                  </a:hlinkClick>
                </a:rPr>
                <a:t>Back</a:t>
              </a:r>
              <a:endParaRPr b="0" i="0" sz="2800" u="none" cap="none" strike="noStrike">
                <a:solidFill>
                  <a:schemeClr val="dk1"/>
                </a:solidFill>
                <a:latin typeface="Kaushan Script"/>
                <a:ea typeface="Kaushan Script"/>
                <a:cs typeface="Kaushan Script"/>
                <a:sym typeface="Kaushan Script"/>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3"/>
                                        </p:tgtEl>
                                        <p:attrNameLst>
                                          <p:attrName>style.visibility</p:attrName>
                                        </p:attrNameLst>
                                      </p:cBhvr>
                                      <p:to>
                                        <p:strVal val="visible"/>
                                      </p:to>
                                    </p:set>
                                    <p:animEffect filter="fade" transition="in">
                                      <p:cBhvr>
                                        <p:cTn dur="500"/>
                                        <p:tgtEl>
                                          <p:spTgt spid="523"/>
                                        </p:tgtEl>
                                      </p:cBhvr>
                                    </p:animEffect>
                                  </p:childTnLst>
                                </p:cTn>
                              </p:par>
                            </p:childTnLst>
                          </p:cTn>
                        </p:par>
                        <p:par>
                          <p:cTn fill="hold">
                            <p:stCondLst>
                              <p:cond delay="500"/>
                            </p:stCondLst>
                            <p:childTnLst>
                              <p:par>
                                <p:cTn fill="hold" nodeType="afterEffect" presetClass="entr" presetID="1" presetSubtype="0">
                                  <p:stCondLst>
                                    <p:cond delay="0"/>
                                  </p:stCondLst>
                                  <p:childTnLst>
                                    <p:set>
                                      <p:cBhvr>
                                        <p:cTn dur="1" fill="hold">
                                          <p:stCondLst>
                                            <p:cond delay="0"/>
                                          </p:stCondLst>
                                        </p:cTn>
                                        <p:tgtEl>
                                          <p:spTgt spid="5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3"/>
          <p:cNvSpPr txBox="1"/>
          <p:nvPr>
            <p:ph type="title"/>
          </p:nvPr>
        </p:nvSpPr>
        <p:spPr>
          <a:xfrm>
            <a:off x="-13850" y="125435"/>
            <a:ext cx="12579926"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11111"/>
              <a:buFont typeface="Arial Narrow"/>
              <a:buNone/>
            </a:pPr>
            <a:r>
              <a:rPr lang="fr-CA" sz="5200">
                <a:latin typeface="Arial Narrow"/>
                <a:ea typeface="Arial Narrow"/>
                <a:cs typeface="Arial Narrow"/>
                <a:sym typeface="Arial Narrow"/>
              </a:rPr>
              <a:t>The Canadian province that produces the most milk.</a:t>
            </a:r>
            <a:endParaRPr sz="5200">
              <a:latin typeface="Arial Narrow"/>
              <a:ea typeface="Arial Narrow"/>
              <a:cs typeface="Arial Narrow"/>
              <a:sym typeface="Arial Narrow"/>
            </a:endParaRPr>
          </a:p>
        </p:txBody>
      </p:sp>
      <p:pic>
        <p:nvPicPr>
          <p:cNvPr id="115" name="Google Shape;115;p3"/>
          <p:cNvPicPr preferRelativeResize="0"/>
          <p:nvPr/>
        </p:nvPicPr>
        <p:blipFill rotWithShape="1">
          <a:blip r:embed="rId3">
            <a:alphaModFix/>
          </a:blip>
          <a:srcRect b="0" l="0" r="0" t="0"/>
          <a:stretch/>
        </p:blipFill>
        <p:spPr>
          <a:xfrm>
            <a:off x="47066" y="1644968"/>
            <a:ext cx="7733113" cy="5381004"/>
          </a:xfrm>
          <a:prstGeom prst="rect">
            <a:avLst/>
          </a:prstGeom>
          <a:noFill/>
          <a:ln>
            <a:noFill/>
          </a:ln>
        </p:spPr>
      </p:pic>
      <p:sp>
        <p:nvSpPr>
          <p:cNvPr id="116" name="Google Shape;116;p3"/>
          <p:cNvSpPr/>
          <p:nvPr/>
        </p:nvSpPr>
        <p:spPr>
          <a:xfrm>
            <a:off x="8941214" y="2215726"/>
            <a:ext cx="3354346"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fr-CA" sz="4000" u="none" cap="none" strike="noStrike">
                <a:solidFill>
                  <a:srgbClr val="003A61"/>
                </a:solidFill>
                <a:latin typeface="Arial Narrow"/>
                <a:ea typeface="Arial Narrow"/>
                <a:cs typeface="Arial Narrow"/>
                <a:sym typeface="Arial Narrow"/>
              </a:rPr>
              <a:t>Quebec </a:t>
            </a:r>
            <a:endParaRPr b="0" i="0" sz="4000" u="none" cap="none" strike="noStrike">
              <a:solidFill>
                <a:srgbClr val="003A61"/>
              </a:solidFill>
              <a:latin typeface="Arial Narrow"/>
              <a:ea typeface="Arial Narrow"/>
              <a:cs typeface="Arial Narrow"/>
              <a:sym typeface="Arial Narrow"/>
            </a:endParaRPr>
          </a:p>
        </p:txBody>
      </p:sp>
      <p:grpSp>
        <p:nvGrpSpPr>
          <p:cNvPr id="117" name="Google Shape;117;p3"/>
          <p:cNvGrpSpPr/>
          <p:nvPr/>
        </p:nvGrpSpPr>
        <p:grpSpPr>
          <a:xfrm>
            <a:off x="1543802" y="1644968"/>
            <a:ext cx="4788577" cy="4207281"/>
            <a:chOff x="5955623" y="1476996"/>
            <a:chExt cx="4788577" cy="4207281"/>
          </a:xfrm>
        </p:grpSpPr>
        <p:pic>
          <p:nvPicPr>
            <p:cNvPr id="118" name="Google Shape;118;p3"/>
            <p:cNvPicPr preferRelativeResize="0"/>
            <p:nvPr/>
          </p:nvPicPr>
          <p:blipFill rotWithShape="1">
            <a:blip r:embed="rId3">
              <a:alphaModFix/>
            </a:blip>
            <a:srcRect b="21811" l="20769" r="17939" t="0"/>
            <a:stretch/>
          </p:blipFill>
          <p:spPr>
            <a:xfrm>
              <a:off x="5955623" y="1476996"/>
              <a:ext cx="4739640" cy="4207281"/>
            </a:xfrm>
            <a:prstGeom prst="rect">
              <a:avLst/>
            </a:prstGeom>
            <a:noFill/>
            <a:ln>
              <a:noFill/>
            </a:ln>
          </p:spPr>
        </p:pic>
        <p:sp>
          <p:nvSpPr>
            <p:cNvPr id="119" name="Google Shape;119;p3"/>
            <p:cNvSpPr/>
            <p:nvPr/>
          </p:nvSpPr>
          <p:spPr>
            <a:xfrm>
              <a:off x="8199120" y="2147843"/>
              <a:ext cx="2545080" cy="77823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0" name="Google Shape;120;p3"/>
            <p:cNvSpPr/>
            <p:nvPr/>
          </p:nvSpPr>
          <p:spPr>
            <a:xfrm>
              <a:off x="5955623" y="1658636"/>
              <a:ext cx="414697" cy="77823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grpSp>
        <p:nvGrpSpPr>
          <p:cNvPr id="121" name="Google Shape;121;p3"/>
          <p:cNvGrpSpPr/>
          <p:nvPr/>
        </p:nvGrpSpPr>
        <p:grpSpPr>
          <a:xfrm>
            <a:off x="8317920" y="4730186"/>
            <a:ext cx="3977640" cy="2011680"/>
            <a:chOff x="198120" y="4556760"/>
            <a:chExt cx="3977640" cy="2011680"/>
          </a:xfrm>
        </p:grpSpPr>
        <p:pic>
          <p:nvPicPr>
            <p:cNvPr id="122" name="Google Shape;122;p3"/>
            <p:cNvPicPr preferRelativeResize="0"/>
            <p:nvPr/>
          </p:nvPicPr>
          <p:blipFill rotWithShape="1">
            <a:blip r:embed="rId4">
              <a:alphaModFix/>
            </a:blip>
            <a:srcRect b="13881" l="7877" r="5120" t="20119"/>
            <a:stretch/>
          </p:blipFill>
          <p:spPr>
            <a:xfrm>
              <a:off x="198120" y="4556760"/>
              <a:ext cx="3977640" cy="2011680"/>
            </a:xfrm>
            <a:prstGeom prst="rect">
              <a:avLst/>
            </a:prstGeom>
            <a:noFill/>
            <a:ln>
              <a:noFill/>
            </a:ln>
          </p:spPr>
        </p:pic>
        <p:sp>
          <p:nvSpPr>
            <p:cNvPr id="123" name="Google Shape;123;p3"/>
            <p:cNvSpPr/>
            <p:nvPr/>
          </p:nvSpPr>
          <p:spPr>
            <a:xfrm>
              <a:off x="1419363" y="4991100"/>
              <a:ext cx="2269987" cy="425450"/>
            </a:xfrm>
            <a:prstGeom prst="roundRect">
              <a:avLst>
                <a:gd fmla="val 16667" name="adj"/>
              </a:avLst>
            </a:prstGeom>
            <a:solidFill>
              <a:srgbClr val="D6D6D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fr-CA" sz="2800" u="sng" cap="none" strike="noStrike">
                  <a:solidFill>
                    <a:schemeClr val="dk1"/>
                  </a:solidFill>
                  <a:latin typeface="Kaushan Script"/>
                  <a:ea typeface="Kaushan Script"/>
                  <a:cs typeface="Kaushan Script"/>
                  <a:sym typeface="Kaushan Script"/>
                </a:rPr>
                <a:t>Back</a:t>
              </a:r>
              <a:endParaRPr b="0" i="0" sz="2800" u="none" cap="none" strike="noStrike">
                <a:solidFill>
                  <a:schemeClr val="dk1"/>
                </a:solidFill>
                <a:latin typeface="Kaushan Script"/>
                <a:ea typeface="Kaushan Script"/>
                <a:cs typeface="Kaushan Script"/>
                <a:sym typeface="Kaushan Script"/>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17"/>
                                        </p:tgtEl>
                                      </p:cBhvr>
                                    </p:animEffect>
                                    <p:set>
                                      <p:cBhvr>
                                        <p:cTn dur="1" fill="hold">
                                          <p:stCondLst>
                                            <p:cond delay="2000"/>
                                          </p:stCondLst>
                                        </p:cTn>
                                        <p:tgtEl>
                                          <p:spTgt spid="117"/>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15"/>
                                        </p:tgtEl>
                                        <p:attrNameLst>
                                          <p:attrName>style.visibility</p:attrName>
                                        </p:attrNameLst>
                                      </p:cBhvr>
                                      <p:to>
                                        <p:strVal val="visible"/>
                                      </p:to>
                                    </p:set>
                                    <p:animEffect filter="fade" transition="in">
                                      <p:cBhvr>
                                        <p:cTn dur="2000"/>
                                        <p:tgtEl>
                                          <p:spTgt spid="115"/>
                                        </p:tgtEl>
                                      </p:cBhvr>
                                    </p:animEffect>
                                  </p:childTnLst>
                                </p:cTn>
                              </p:par>
                              <p:par>
                                <p:cTn fill="hold" nodeType="withEffect" presetClass="entr" presetID="10" presetSubtype="0">
                                  <p:stCondLst>
                                    <p:cond delay="0"/>
                                  </p:stCondLst>
                                  <p:childTnLst>
                                    <p:set>
                                      <p:cBhvr>
                                        <p:cTn dur="1" fill="hold">
                                          <p:stCondLst>
                                            <p:cond delay="0"/>
                                          </p:stCondLst>
                                        </p:cTn>
                                        <p:tgtEl>
                                          <p:spTgt spid="116"/>
                                        </p:tgtEl>
                                        <p:attrNameLst>
                                          <p:attrName>style.visibility</p:attrName>
                                        </p:attrNameLst>
                                      </p:cBhvr>
                                      <p:to>
                                        <p:strVal val="visible"/>
                                      </p:to>
                                    </p:set>
                                    <p:animEffect filter="fade" transition="in">
                                      <p:cBhvr>
                                        <p:cTn dur="2000"/>
                                        <p:tgtEl>
                                          <p:spTgt spid="116"/>
                                        </p:tgtEl>
                                      </p:cBhvr>
                                    </p:animEffect>
                                  </p:childTnLst>
                                </p:cTn>
                              </p:par>
                            </p:childTnLst>
                          </p:cTn>
                        </p:par>
                        <p:par>
                          <p:cTn fill="hold">
                            <p:stCondLst>
                              <p:cond delay="2000"/>
                            </p:stCondLst>
                            <p:childTnLst>
                              <p:par>
                                <p:cTn fill="hold" nodeType="afterEffect" presetClass="entr" presetID="1" presetSubtype="0">
                                  <p:stCondLst>
                                    <p:cond delay="0"/>
                                  </p:stCondLst>
                                  <p:childTnLst>
                                    <p:set>
                                      <p:cBhvr>
                                        <p:cTn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30"/>
          <p:cNvSpPr txBox="1"/>
          <p:nvPr>
            <p:ph type="title"/>
          </p:nvPr>
        </p:nvSpPr>
        <p:spPr>
          <a:xfrm>
            <a:off x="105103" y="294483"/>
            <a:ext cx="11992303" cy="1525077"/>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6000"/>
              <a:buFont typeface="Arial Narrow"/>
              <a:buNone/>
            </a:pPr>
            <a:r>
              <a:rPr lang="fr-CA" sz="6000">
                <a:latin typeface="Arial Narrow"/>
                <a:ea typeface="Arial Narrow"/>
                <a:cs typeface="Arial Narrow"/>
                <a:sym typeface="Arial Narrow"/>
              </a:rPr>
              <a:t>A popular saying tied to the dairy industry?</a:t>
            </a:r>
            <a:endParaRPr sz="6000">
              <a:latin typeface="Arial Narrow"/>
              <a:ea typeface="Arial Narrow"/>
              <a:cs typeface="Arial Narrow"/>
              <a:sym typeface="Arial Narrow"/>
            </a:endParaRPr>
          </a:p>
        </p:txBody>
      </p:sp>
      <p:sp>
        <p:nvSpPr>
          <p:cNvPr id="539" name="Google Shape;539;p30"/>
          <p:cNvSpPr txBox="1"/>
          <p:nvPr>
            <p:ph idx="1" type="body"/>
          </p:nvPr>
        </p:nvSpPr>
        <p:spPr>
          <a:xfrm>
            <a:off x="302425" y="2362183"/>
            <a:ext cx="4166088" cy="989136"/>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2060"/>
              </a:buClr>
              <a:buSzPts val="4400"/>
              <a:buNone/>
            </a:pPr>
            <a:r>
              <a:rPr lang="fr-CA" sz="4400">
                <a:solidFill>
                  <a:srgbClr val="002060"/>
                </a:solidFill>
                <a:latin typeface="Arial Narrow"/>
                <a:ea typeface="Arial Narrow"/>
                <a:cs typeface="Arial Narrow"/>
                <a:sym typeface="Arial Narrow"/>
              </a:rPr>
              <a:t>Say cheese!</a:t>
            </a:r>
            <a:endParaRPr sz="4400">
              <a:solidFill>
                <a:srgbClr val="002060"/>
              </a:solidFill>
              <a:latin typeface="Arial Narrow"/>
              <a:ea typeface="Arial Narrow"/>
              <a:cs typeface="Arial Narrow"/>
              <a:sym typeface="Arial Narrow"/>
            </a:endParaRPr>
          </a:p>
        </p:txBody>
      </p:sp>
      <p:sp>
        <p:nvSpPr>
          <p:cNvPr id="540" name="Google Shape;540;p30"/>
          <p:cNvSpPr txBox="1"/>
          <p:nvPr/>
        </p:nvSpPr>
        <p:spPr>
          <a:xfrm>
            <a:off x="1409469" y="3713384"/>
            <a:ext cx="7983999" cy="1140682"/>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2060"/>
              </a:buClr>
              <a:buSzPts val="4070"/>
              <a:buFont typeface="Arial"/>
              <a:buNone/>
            </a:pPr>
            <a:r>
              <a:rPr b="0" i="0" lang="fr-CA" sz="4070" u="none" cap="none" strike="noStrike">
                <a:solidFill>
                  <a:srgbClr val="002060"/>
                </a:solidFill>
                <a:latin typeface="Arial Narrow"/>
                <a:ea typeface="Arial Narrow"/>
                <a:cs typeface="Arial Narrow"/>
                <a:sym typeface="Arial Narrow"/>
              </a:rPr>
              <a:t>Milking something for all it’s worth.</a:t>
            </a:r>
            <a:endParaRPr b="0" i="0" sz="4070" u="none" cap="none" strike="noStrike">
              <a:solidFill>
                <a:srgbClr val="002060"/>
              </a:solidFill>
              <a:latin typeface="Arial Narrow"/>
              <a:ea typeface="Arial Narrow"/>
              <a:cs typeface="Arial Narrow"/>
              <a:sym typeface="Arial Narrow"/>
            </a:endParaRPr>
          </a:p>
        </p:txBody>
      </p:sp>
      <p:sp>
        <p:nvSpPr>
          <p:cNvPr id="541" name="Google Shape;541;p30"/>
          <p:cNvSpPr txBox="1"/>
          <p:nvPr/>
        </p:nvSpPr>
        <p:spPr>
          <a:xfrm>
            <a:off x="6359604" y="2362183"/>
            <a:ext cx="5439507" cy="1089577"/>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2060"/>
              </a:buClr>
              <a:buSzPts val="4400"/>
              <a:buFont typeface="Arial"/>
              <a:buNone/>
            </a:pPr>
            <a:r>
              <a:rPr b="0" i="0" lang="fr-CA" sz="4400" u="none" cap="none" strike="noStrike">
                <a:solidFill>
                  <a:srgbClr val="002060"/>
                </a:solidFill>
                <a:latin typeface="Arial Narrow"/>
                <a:ea typeface="Arial Narrow"/>
                <a:cs typeface="Arial Narrow"/>
                <a:sym typeface="Arial Narrow"/>
              </a:rPr>
              <a:t>Crying over spilt milk.</a:t>
            </a:r>
            <a:endParaRPr b="0" i="0" sz="4400" u="none" cap="none" strike="noStrike">
              <a:solidFill>
                <a:srgbClr val="002060"/>
              </a:solidFill>
              <a:latin typeface="Arial Narrow"/>
              <a:ea typeface="Arial Narrow"/>
              <a:cs typeface="Arial Narrow"/>
              <a:sym typeface="Arial Narrow"/>
            </a:endParaRPr>
          </a:p>
        </p:txBody>
      </p:sp>
      <p:grpSp>
        <p:nvGrpSpPr>
          <p:cNvPr id="542" name="Google Shape;542;p30"/>
          <p:cNvGrpSpPr/>
          <p:nvPr/>
        </p:nvGrpSpPr>
        <p:grpSpPr>
          <a:xfrm>
            <a:off x="9393468" y="5311421"/>
            <a:ext cx="2942492" cy="1568874"/>
            <a:chOff x="198120" y="4556760"/>
            <a:chExt cx="3977640" cy="2011680"/>
          </a:xfrm>
        </p:grpSpPr>
        <p:pic>
          <p:nvPicPr>
            <p:cNvPr id="543" name="Google Shape;543;p30"/>
            <p:cNvPicPr preferRelativeResize="0"/>
            <p:nvPr/>
          </p:nvPicPr>
          <p:blipFill rotWithShape="1">
            <a:blip r:embed="rId3">
              <a:alphaModFix/>
            </a:blip>
            <a:srcRect b="13881" l="7877" r="5120" t="20119"/>
            <a:stretch/>
          </p:blipFill>
          <p:spPr>
            <a:xfrm>
              <a:off x="198120" y="4556760"/>
              <a:ext cx="3977640" cy="2011680"/>
            </a:xfrm>
            <a:prstGeom prst="rect">
              <a:avLst/>
            </a:prstGeom>
            <a:noFill/>
            <a:ln>
              <a:noFill/>
            </a:ln>
          </p:spPr>
        </p:pic>
        <p:sp>
          <p:nvSpPr>
            <p:cNvPr id="544" name="Google Shape;544;p30"/>
            <p:cNvSpPr/>
            <p:nvPr/>
          </p:nvSpPr>
          <p:spPr>
            <a:xfrm>
              <a:off x="1419363" y="4991100"/>
              <a:ext cx="2269987" cy="425450"/>
            </a:xfrm>
            <a:prstGeom prst="roundRect">
              <a:avLst>
                <a:gd fmla="val 16667" name="adj"/>
              </a:avLst>
            </a:prstGeom>
            <a:solidFill>
              <a:srgbClr val="D6D6D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fr-CA" sz="2800" u="sng" cap="none" strike="noStrike">
                  <a:solidFill>
                    <a:schemeClr val="dk1"/>
                  </a:solidFill>
                  <a:latin typeface="Kaushan Script"/>
                  <a:ea typeface="Kaushan Script"/>
                  <a:cs typeface="Kaushan Script"/>
                  <a:sym typeface="Kaushan Script"/>
                  <a:hlinkClick action="ppaction://hlinksldjump" r:id="rId4">
                    <a:extLst>
                      <a:ext uri="{A12FA001-AC4F-418D-AE19-62706E023703}">
                        <ahyp:hlinkClr val="tx"/>
                      </a:ext>
                    </a:extLst>
                  </a:hlinkClick>
                </a:rPr>
                <a:t>Back</a:t>
              </a:r>
              <a:endParaRPr b="0" i="0" sz="2800" u="none" cap="none" strike="noStrike">
                <a:solidFill>
                  <a:schemeClr val="dk1"/>
                </a:solidFill>
                <a:latin typeface="Kaushan Script"/>
                <a:ea typeface="Kaushan Script"/>
                <a:cs typeface="Kaushan Script"/>
                <a:sym typeface="Kaushan Script"/>
              </a:endParaRPr>
            </a:p>
          </p:txBody>
        </p:sp>
      </p:grpSp>
      <p:sp>
        <p:nvSpPr>
          <p:cNvPr id="545" name="Google Shape;545;p30"/>
          <p:cNvSpPr txBox="1"/>
          <p:nvPr/>
        </p:nvSpPr>
        <p:spPr>
          <a:xfrm>
            <a:off x="1848976" y="5411615"/>
            <a:ext cx="6075837" cy="1140682"/>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2060"/>
              </a:buClr>
              <a:buSzPts val="4400"/>
              <a:buFont typeface="Arial"/>
              <a:buNone/>
            </a:pPr>
            <a:r>
              <a:rPr b="0" i="0" lang="fr-CA" sz="4400" u="none" cap="none" strike="noStrike">
                <a:solidFill>
                  <a:srgbClr val="002060"/>
                </a:solidFill>
                <a:latin typeface="Arial Narrow"/>
                <a:ea typeface="Arial Narrow"/>
                <a:cs typeface="Arial Narrow"/>
                <a:sym typeface="Arial Narrow"/>
              </a:rPr>
              <a:t>The cream of the crop.</a:t>
            </a:r>
            <a:endParaRPr b="0" i="0" sz="4400" u="none" cap="none" strike="noStrike">
              <a:solidFill>
                <a:srgbClr val="002060"/>
              </a:solidFill>
              <a:latin typeface="Arial Narrow"/>
              <a:ea typeface="Arial Narrow"/>
              <a:cs typeface="Arial Narrow"/>
              <a:sym typeface="Arial Narrow"/>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9">
                                            <p:txEl>
                                              <p:pRg end="0" st="0"/>
                                            </p:txEl>
                                          </p:spTgt>
                                        </p:tgtEl>
                                        <p:attrNameLst>
                                          <p:attrName>style.visibility</p:attrName>
                                        </p:attrNameLst>
                                      </p:cBhvr>
                                      <p:to>
                                        <p:strVal val="visible"/>
                                      </p:to>
                                    </p:set>
                                    <p:animEffect filter="fade" transition="in">
                                      <p:cBhvr>
                                        <p:cTn dur="500"/>
                                        <p:tgtEl>
                                          <p:spTgt spid="539">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40"/>
                                        </p:tgtEl>
                                        <p:attrNameLst>
                                          <p:attrName>style.visibility</p:attrName>
                                        </p:attrNameLst>
                                      </p:cBhvr>
                                      <p:to>
                                        <p:strVal val="visible"/>
                                      </p:to>
                                    </p:set>
                                    <p:animEffect filter="fade" transition="in">
                                      <p:cBhvr>
                                        <p:cTn dur="500"/>
                                        <p:tgtEl>
                                          <p:spTgt spid="540"/>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41"/>
                                        </p:tgtEl>
                                        <p:attrNameLst>
                                          <p:attrName>style.visibility</p:attrName>
                                        </p:attrNameLst>
                                      </p:cBhvr>
                                      <p:to>
                                        <p:strVal val="visible"/>
                                      </p:to>
                                    </p:set>
                                    <p:animEffect filter="fade" transition="in">
                                      <p:cBhvr>
                                        <p:cTn dur="500"/>
                                        <p:tgtEl>
                                          <p:spTgt spid="541"/>
                                        </p:tgtEl>
                                      </p:cBhvr>
                                    </p:animEffect>
                                  </p:childTnLst>
                                </p:cTn>
                              </p:par>
                            </p:childTnLst>
                          </p:cTn>
                        </p:par>
                        <p:par>
                          <p:cTn fill="hold">
                            <p:stCondLst>
                              <p:cond delay="1500"/>
                            </p:stCondLst>
                            <p:childTnLst>
                              <p:par>
                                <p:cTn fill="hold" nodeType="afterEffect" presetClass="entr" presetID="1" presetSubtype="0">
                                  <p:stCondLst>
                                    <p:cond delay="0"/>
                                  </p:stCondLst>
                                  <p:childTnLst>
                                    <p:set>
                                      <p:cBhvr>
                                        <p:cTn dur="1" fill="hold">
                                          <p:stCondLst>
                                            <p:cond delay="0"/>
                                          </p:stCondLst>
                                        </p:cTn>
                                        <p:tgtEl>
                                          <p:spTgt spid="542"/>
                                        </p:tgtEl>
                                        <p:attrNameLst>
                                          <p:attrName>style.visibility</p:attrName>
                                        </p:attrNameLst>
                                      </p:cBhvr>
                                      <p:to>
                                        <p:strVal val="visible"/>
                                      </p:to>
                                    </p:set>
                                  </p:childTnLst>
                                </p:cTn>
                              </p:par>
                            </p:childTnLst>
                          </p:cTn>
                        </p:par>
                        <p:par>
                          <p:cTn fill="hold">
                            <p:stCondLst>
                              <p:cond delay="1501"/>
                            </p:stCondLst>
                            <p:childTnLst>
                              <p:par>
                                <p:cTn fill="hold" nodeType="afterEffect" presetClass="entr" presetID="10" presetSubtype="0">
                                  <p:stCondLst>
                                    <p:cond delay="0"/>
                                  </p:stCondLst>
                                  <p:childTnLst>
                                    <p:set>
                                      <p:cBhvr>
                                        <p:cTn dur="1" fill="hold">
                                          <p:stCondLst>
                                            <p:cond delay="0"/>
                                          </p:stCondLst>
                                        </p:cTn>
                                        <p:tgtEl>
                                          <p:spTgt spid="545"/>
                                        </p:tgtEl>
                                        <p:attrNameLst>
                                          <p:attrName>style.visibility</p:attrName>
                                        </p:attrNameLst>
                                      </p:cBhvr>
                                      <p:to>
                                        <p:strVal val="visible"/>
                                      </p:to>
                                    </p:set>
                                    <p:animEffect filter="fade" transition="in">
                                      <p:cBhvr>
                                        <p:cTn dur="500"/>
                                        <p:tgtEl>
                                          <p:spTgt spid="5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31"/>
          <p:cNvSpPr txBox="1"/>
          <p:nvPr>
            <p:ph type="title"/>
          </p:nvPr>
        </p:nvSpPr>
        <p:spPr>
          <a:xfrm>
            <a:off x="0" y="-59071"/>
            <a:ext cx="121920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5000"/>
              <a:buFont typeface="Arial Narrow"/>
              <a:buNone/>
            </a:pPr>
            <a:r>
              <a:rPr lang="fr-CA" sz="5000">
                <a:latin typeface="Arial Narrow"/>
                <a:ea typeface="Arial Narrow"/>
                <a:cs typeface="Arial Narrow"/>
                <a:sym typeface="Arial Narrow"/>
              </a:rPr>
              <a:t>Market situation of cheese production.</a:t>
            </a:r>
            <a:endParaRPr sz="5000">
              <a:latin typeface="Arial Narrow"/>
              <a:ea typeface="Arial Narrow"/>
              <a:cs typeface="Arial Narrow"/>
              <a:sym typeface="Arial Narrow"/>
            </a:endParaRPr>
          </a:p>
        </p:txBody>
      </p:sp>
      <p:sp>
        <p:nvSpPr>
          <p:cNvPr id="552" name="Google Shape;552;p31"/>
          <p:cNvSpPr/>
          <p:nvPr/>
        </p:nvSpPr>
        <p:spPr>
          <a:xfrm>
            <a:off x="196991" y="1803134"/>
            <a:ext cx="2710999" cy="13234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0"/>
              <a:buFont typeface="Arial"/>
              <a:buNone/>
            </a:pPr>
            <a:r>
              <a:rPr b="1" i="0" lang="fr-CA" sz="8000" u="none" cap="none" strike="noStrike">
                <a:solidFill>
                  <a:schemeClr val="dk1"/>
                </a:solidFill>
                <a:latin typeface="Arial Narrow"/>
                <a:ea typeface="Arial Narrow"/>
                <a:cs typeface="Arial Narrow"/>
                <a:sym typeface="Arial Narrow"/>
              </a:rPr>
              <a:t>Stable</a:t>
            </a:r>
            <a:endParaRPr b="1" i="0" sz="8000" u="none" cap="none" strike="noStrike">
              <a:solidFill>
                <a:schemeClr val="dk1"/>
              </a:solidFill>
              <a:latin typeface="Arial Narrow"/>
              <a:ea typeface="Arial Narrow"/>
              <a:cs typeface="Arial Narrow"/>
              <a:sym typeface="Arial Narrow"/>
            </a:endParaRPr>
          </a:p>
        </p:txBody>
      </p:sp>
      <p:sp>
        <p:nvSpPr>
          <p:cNvPr id="553" name="Google Shape;553;p31"/>
          <p:cNvSpPr/>
          <p:nvPr/>
        </p:nvSpPr>
        <p:spPr>
          <a:xfrm>
            <a:off x="196991" y="3437803"/>
            <a:ext cx="4395755" cy="13234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0"/>
              <a:buFont typeface="Arial"/>
              <a:buNone/>
            </a:pPr>
            <a:r>
              <a:rPr b="1" i="0" lang="fr-CA" sz="8000" u="none" cap="none" strike="noStrike">
                <a:solidFill>
                  <a:schemeClr val="dk1"/>
                </a:solidFill>
                <a:latin typeface="Arial Narrow"/>
                <a:ea typeface="Arial Narrow"/>
                <a:cs typeface="Arial Narrow"/>
                <a:sym typeface="Arial Narrow"/>
              </a:rPr>
              <a:t>Rising</a:t>
            </a:r>
            <a:endParaRPr b="1" i="0" sz="8000" u="none" cap="none" strike="noStrike">
              <a:solidFill>
                <a:schemeClr val="dk1"/>
              </a:solidFill>
              <a:latin typeface="Arial Narrow"/>
              <a:ea typeface="Arial Narrow"/>
              <a:cs typeface="Arial Narrow"/>
              <a:sym typeface="Arial Narrow"/>
            </a:endParaRPr>
          </a:p>
        </p:txBody>
      </p:sp>
      <p:sp>
        <p:nvSpPr>
          <p:cNvPr id="554" name="Google Shape;554;p31"/>
          <p:cNvSpPr/>
          <p:nvPr/>
        </p:nvSpPr>
        <p:spPr>
          <a:xfrm>
            <a:off x="196991" y="5072472"/>
            <a:ext cx="4349268" cy="13234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0"/>
              <a:buFont typeface="Arial"/>
              <a:buNone/>
            </a:pPr>
            <a:r>
              <a:rPr b="1" i="0" lang="fr-CA" sz="8000" u="none" cap="none" strike="noStrike">
                <a:solidFill>
                  <a:schemeClr val="dk1"/>
                </a:solidFill>
                <a:latin typeface="Arial Narrow"/>
                <a:ea typeface="Arial Narrow"/>
                <a:cs typeface="Arial Narrow"/>
                <a:sym typeface="Arial Narrow"/>
              </a:rPr>
              <a:t>Falling</a:t>
            </a:r>
            <a:endParaRPr b="1" i="0" sz="8000" u="none" cap="none" strike="noStrike">
              <a:solidFill>
                <a:schemeClr val="dk1"/>
              </a:solidFill>
              <a:latin typeface="Arial Narrow"/>
              <a:ea typeface="Arial Narrow"/>
              <a:cs typeface="Arial Narrow"/>
              <a:sym typeface="Arial Narrow"/>
            </a:endParaRPr>
          </a:p>
        </p:txBody>
      </p:sp>
      <p:pic>
        <p:nvPicPr>
          <p:cNvPr id="555" name="Google Shape;555;p31"/>
          <p:cNvPicPr preferRelativeResize="0"/>
          <p:nvPr/>
        </p:nvPicPr>
        <p:blipFill rotWithShape="1">
          <a:blip r:embed="rId3">
            <a:alphaModFix/>
          </a:blip>
          <a:srcRect b="0" l="0" r="0" t="0"/>
          <a:stretch/>
        </p:blipFill>
        <p:spPr>
          <a:xfrm>
            <a:off x="2907990" y="3299568"/>
            <a:ext cx="1772904" cy="1772904"/>
          </a:xfrm>
          <a:prstGeom prst="rect">
            <a:avLst/>
          </a:prstGeom>
          <a:noFill/>
          <a:ln>
            <a:noFill/>
          </a:ln>
        </p:spPr>
      </p:pic>
      <p:pic>
        <p:nvPicPr>
          <p:cNvPr id="556" name="Google Shape;556;p31"/>
          <p:cNvPicPr preferRelativeResize="0"/>
          <p:nvPr/>
        </p:nvPicPr>
        <p:blipFill rotWithShape="1">
          <a:blip r:embed="rId4">
            <a:alphaModFix/>
          </a:blip>
          <a:srcRect b="0" l="6288" r="0" t="17610"/>
          <a:stretch/>
        </p:blipFill>
        <p:spPr>
          <a:xfrm>
            <a:off x="6264205" y="1422107"/>
            <a:ext cx="5927795" cy="3719947"/>
          </a:xfrm>
          <a:prstGeom prst="roundRect">
            <a:avLst>
              <a:gd fmla="val 8594" name="adj"/>
            </a:avLst>
          </a:prstGeom>
          <a:solidFill>
            <a:srgbClr val="ECECEC"/>
          </a:solidFill>
          <a:ln>
            <a:noFill/>
          </a:ln>
          <a:effectLst>
            <a:reflection blurRad="0" dir="5400000" dist="5000" endA="0" endPos="28000" fadeDir="5400000" kx="0" rotWithShape="0" algn="bl" stA="38000" stPos="0" sy="-100000" ky="0"/>
          </a:effectLst>
        </p:spPr>
      </p:pic>
      <p:grpSp>
        <p:nvGrpSpPr>
          <p:cNvPr id="557" name="Google Shape;557;p31"/>
          <p:cNvGrpSpPr/>
          <p:nvPr/>
        </p:nvGrpSpPr>
        <p:grpSpPr>
          <a:xfrm>
            <a:off x="9393468" y="5311421"/>
            <a:ext cx="2942492" cy="1568874"/>
            <a:chOff x="198120" y="4556760"/>
            <a:chExt cx="3977640" cy="2011680"/>
          </a:xfrm>
        </p:grpSpPr>
        <p:pic>
          <p:nvPicPr>
            <p:cNvPr id="558" name="Google Shape;558;p31"/>
            <p:cNvPicPr preferRelativeResize="0"/>
            <p:nvPr/>
          </p:nvPicPr>
          <p:blipFill rotWithShape="1">
            <a:blip r:embed="rId5">
              <a:alphaModFix/>
            </a:blip>
            <a:srcRect b="13881" l="7877" r="5120" t="20119"/>
            <a:stretch/>
          </p:blipFill>
          <p:spPr>
            <a:xfrm>
              <a:off x="198120" y="4556760"/>
              <a:ext cx="3977640" cy="2011680"/>
            </a:xfrm>
            <a:prstGeom prst="rect">
              <a:avLst/>
            </a:prstGeom>
            <a:noFill/>
            <a:ln>
              <a:noFill/>
            </a:ln>
          </p:spPr>
        </p:pic>
        <p:sp>
          <p:nvSpPr>
            <p:cNvPr id="559" name="Google Shape;559;p31"/>
            <p:cNvSpPr/>
            <p:nvPr/>
          </p:nvSpPr>
          <p:spPr>
            <a:xfrm>
              <a:off x="1419363" y="4991100"/>
              <a:ext cx="2269987" cy="425450"/>
            </a:xfrm>
            <a:prstGeom prst="roundRect">
              <a:avLst>
                <a:gd fmla="val 16667" name="adj"/>
              </a:avLst>
            </a:prstGeom>
            <a:solidFill>
              <a:srgbClr val="D6D6D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fr-CA" sz="2800" u="sng" cap="none" strike="noStrike">
                  <a:solidFill>
                    <a:schemeClr val="dk1"/>
                  </a:solidFill>
                  <a:latin typeface="Kaushan Script"/>
                  <a:ea typeface="Kaushan Script"/>
                  <a:cs typeface="Kaushan Script"/>
                  <a:sym typeface="Kaushan Script"/>
                  <a:hlinkClick action="ppaction://hlinksldjump" r:id="rId6">
                    <a:extLst>
                      <a:ext uri="{A12FA001-AC4F-418D-AE19-62706E023703}">
                        <ahyp:hlinkClr val="tx"/>
                      </a:ext>
                    </a:extLst>
                  </a:hlinkClick>
                </a:rPr>
                <a:t>Back</a:t>
              </a:r>
              <a:endParaRPr b="0" i="0" sz="2800" u="none" cap="none" strike="noStrike">
                <a:solidFill>
                  <a:schemeClr val="dk1"/>
                </a:solidFill>
                <a:latin typeface="Kaushan Script"/>
                <a:ea typeface="Kaushan Script"/>
                <a:cs typeface="Kaushan Script"/>
                <a:sym typeface="Kaushan Script"/>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5"/>
                                        </p:tgtEl>
                                        <p:attrNameLst>
                                          <p:attrName>style.visibility</p:attrName>
                                        </p:attrNameLst>
                                      </p:cBhvr>
                                      <p:to>
                                        <p:strVal val="visible"/>
                                      </p:to>
                                    </p:set>
                                    <p:animEffect filter="fade" transition="in">
                                      <p:cBhvr>
                                        <p:cTn dur="2000"/>
                                        <p:tgtEl>
                                          <p:spTgt spid="555"/>
                                        </p:tgtEl>
                                      </p:cBhvr>
                                    </p:animEffect>
                                  </p:childTnLst>
                                </p:cTn>
                              </p:par>
                              <p:par>
                                <p:cTn fill="hold" nodeType="withEffect" presetClass="entr" presetID="10" presetSubtype="0">
                                  <p:stCondLst>
                                    <p:cond delay="0"/>
                                  </p:stCondLst>
                                  <p:childTnLst>
                                    <p:set>
                                      <p:cBhvr>
                                        <p:cTn dur="1" fill="hold">
                                          <p:stCondLst>
                                            <p:cond delay="0"/>
                                          </p:stCondLst>
                                        </p:cTn>
                                        <p:tgtEl>
                                          <p:spTgt spid="556"/>
                                        </p:tgtEl>
                                        <p:attrNameLst>
                                          <p:attrName>style.visibility</p:attrName>
                                        </p:attrNameLst>
                                      </p:cBhvr>
                                      <p:to>
                                        <p:strVal val="visible"/>
                                      </p:to>
                                    </p:set>
                                    <p:animEffect filter="fade" transition="in">
                                      <p:cBhvr>
                                        <p:cTn dur="2000"/>
                                        <p:tgtEl>
                                          <p:spTgt spid="556"/>
                                        </p:tgtEl>
                                      </p:cBhvr>
                                    </p:animEffect>
                                  </p:childTnLst>
                                </p:cTn>
                              </p:par>
                            </p:childTnLst>
                          </p:cTn>
                        </p:par>
                        <p:par>
                          <p:cTn fill="hold">
                            <p:stCondLst>
                              <p:cond delay="2000"/>
                            </p:stCondLst>
                            <p:childTnLst>
                              <p:par>
                                <p:cTn fill="hold" nodeType="afterEffect" presetClass="entr" presetID="1" presetSubtype="0">
                                  <p:stCondLst>
                                    <p:cond delay="0"/>
                                  </p:stCondLst>
                                  <p:childTnLst>
                                    <p:set>
                                      <p:cBhvr>
                                        <p:cTn dur="1" fill="hold">
                                          <p:stCondLst>
                                            <p:cond delay="0"/>
                                          </p:stCondLst>
                                        </p:cTn>
                                        <p:tgtEl>
                                          <p:spTgt spid="55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32"/>
          <p:cNvSpPr txBox="1"/>
          <p:nvPr>
            <p:ph type="title"/>
          </p:nvPr>
        </p:nvSpPr>
        <p:spPr>
          <a:xfrm>
            <a:off x="330200" y="243376"/>
            <a:ext cx="11442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6000"/>
              <a:buFont typeface="Arial Narrow"/>
              <a:buNone/>
            </a:pPr>
            <a:r>
              <a:rPr lang="fr-CA" sz="6000">
                <a:latin typeface="Arial Narrow"/>
                <a:ea typeface="Arial Narrow"/>
                <a:cs typeface="Arial Narrow"/>
                <a:sym typeface="Arial Narrow"/>
              </a:rPr>
              <a:t>The city that shattered the record for the world’s biggest poutine.</a:t>
            </a:r>
            <a:endParaRPr sz="6000">
              <a:latin typeface="Arial Narrow"/>
              <a:ea typeface="Arial Narrow"/>
              <a:cs typeface="Arial Narrow"/>
              <a:sym typeface="Arial Narrow"/>
            </a:endParaRPr>
          </a:p>
        </p:txBody>
      </p:sp>
      <p:sp>
        <p:nvSpPr>
          <p:cNvPr id="566" name="Google Shape;566;p32"/>
          <p:cNvSpPr txBox="1"/>
          <p:nvPr>
            <p:ph idx="1" type="body"/>
          </p:nvPr>
        </p:nvSpPr>
        <p:spPr>
          <a:xfrm>
            <a:off x="330201" y="2477842"/>
            <a:ext cx="5880100" cy="228465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3600"/>
              <a:buNone/>
            </a:pPr>
            <a:r>
              <a:rPr lang="fr-CA" sz="3600">
                <a:latin typeface="Arial Narrow"/>
                <a:ea typeface="Arial Narrow"/>
                <a:cs typeface="Arial Narrow"/>
                <a:sym typeface="Arial Narrow"/>
              </a:rPr>
              <a:t>The city of </a:t>
            </a:r>
            <a:r>
              <a:rPr b="1" lang="fr-CA" sz="3600">
                <a:latin typeface="Arial Narrow"/>
                <a:ea typeface="Arial Narrow"/>
                <a:cs typeface="Arial Narrow"/>
                <a:sym typeface="Arial Narrow"/>
              </a:rPr>
              <a:t>Warwick </a:t>
            </a:r>
            <a:r>
              <a:rPr lang="fr-CA" sz="3600">
                <a:latin typeface="Arial Narrow"/>
                <a:ea typeface="Arial Narrow"/>
                <a:cs typeface="Arial Narrow"/>
                <a:sym typeface="Arial Narrow"/>
              </a:rPr>
              <a:t>in Quebec shattered the Guinness world record thanks to a poutine weighing slightly over 3000 kilos.</a:t>
            </a:r>
            <a:endParaRPr/>
          </a:p>
          <a:p>
            <a:pPr indent="0" lvl="0" marL="0" rtl="0" algn="l">
              <a:lnSpc>
                <a:spcPct val="90000"/>
              </a:lnSpc>
              <a:spcBef>
                <a:spcPts val="1000"/>
              </a:spcBef>
              <a:spcAft>
                <a:spcPts val="0"/>
              </a:spcAft>
              <a:buClr>
                <a:schemeClr val="dk1"/>
              </a:buClr>
              <a:buSzPts val="3600"/>
              <a:buNone/>
            </a:pPr>
            <a:r>
              <a:t/>
            </a:r>
            <a:endParaRPr sz="3600">
              <a:latin typeface="Arial Narrow"/>
              <a:ea typeface="Arial Narrow"/>
              <a:cs typeface="Arial Narrow"/>
              <a:sym typeface="Arial Narrow"/>
            </a:endParaRPr>
          </a:p>
          <a:p>
            <a:pPr indent="0" lvl="0" marL="228600" rtl="0" algn="l">
              <a:lnSpc>
                <a:spcPct val="90000"/>
              </a:lnSpc>
              <a:spcBef>
                <a:spcPts val="1000"/>
              </a:spcBef>
              <a:spcAft>
                <a:spcPts val="0"/>
              </a:spcAft>
              <a:buClr>
                <a:schemeClr val="dk1"/>
              </a:buClr>
              <a:buSzPts val="3600"/>
              <a:buNone/>
            </a:pPr>
            <a:r>
              <a:t/>
            </a:r>
            <a:endParaRPr sz="3600">
              <a:latin typeface="Arial Narrow"/>
              <a:ea typeface="Arial Narrow"/>
              <a:cs typeface="Arial Narrow"/>
              <a:sym typeface="Arial Narrow"/>
            </a:endParaRPr>
          </a:p>
          <a:p>
            <a:pPr indent="0" lvl="0" marL="228600" rtl="0" algn="l">
              <a:lnSpc>
                <a:spcPct val="90000"/>
              </a:lnSpc>
              <a:spcBef>
                <a:spcPts val="1000"/>
              </a:spcBef>
              <a:spcAft>
                <a:spcPts val="0"/>
              </a:spcAft>
              <a:buClr>
                <a:schemeClr val="dk1"/>
              </a:buClr>
              <a:buSzPts val="3600"/>
              <a:buNone/>
            </a:pPr>
            <a:r>
              <a:t/>
            </a:r>
            <a:endParaRPr sz="3600">
              <a:latin typeface="Arial Narrow"/>
              <a:ea typeface="Arial Narrow"/>
              <a:cs typeface="Arial Narrow"/>
              <a:sym typeface="Arial Narrow"/>
            </a:endParaRPr>
          </a:p>
        </p:txBody>
      </p:sp>
      <p:pic>
        <p:nvPicPr>
          <p:cNvPr id="567" name="Google Shape;567;p32"/>
          <p:cNvPicPr preferRelativeResize="0"/>
          <p:nvPr/>
        </p:nvPicPr>
        <p:blipFill rotWithShape="1">
          <a:blip r:embed="rId3">
            <a:alphaModFix/>
          </a:blip>
          <a:srcRect b="0" l="0" r="0" t="0"/>
          <a:stretch/>
        </p:blipFill>
        <p:spPr>
          <a:xfrm>
            <a:off x="7039031" y="2152161"/>
            <a:ext cx="4416369" cy="2483766"/>
          </a:xfrm>
          <a:prstGeom prst="roundRect">
            <a:avLst>
              <a:gd fmla="val 8594" name="adj"/>
            </a:avLst>
          </a:prstGeom>
          <a:solidFill>
            <a:srgbClr val="ECECEC"/>
          </a:solidFill>
          <a:ln>
            <a:noFill/>
          </a:ln>
          <a:effectLst>
            <a:reflection blurRad="0" dir="5400000" dist="5000" endA="0" endPos="28000" fadeDir="5400000" kx="0" rotWithShape="0" algn="bl" stA="38000" stPos="0" sy="-100000" ky="0"/>
          </a:effectLst>
        </p:spPr>
      </p:pic>
      <p:grpSp>
        <p:nvGrpSpPr>
          <p:cNvPr id="568" name="Google Shape;568;p32"/>
          <p:cNvGrpSpPr/>
          <p:nvPr/>
        </p:nvGrpSpPr>
        <p:grpSpPr>
          <a:xfrm>
            <a:off x="9247215" y="5219149"/>
            <a:ext cx="2942492" cy="1568874"/>
            <a:chOff x="198120" y="4556760"/>
            <a:chExt cx="3977640" cy="2011680"/>
          </a:xfrm>
        </p:grpSpPr>
        <p:pic>
          <p:nvPicPr>
            <p:cNvPr id="569" name="Google Shape;569;p32"/>
            <p:cNvPicPr preferRelativeResize="0"/>
            <p:nvPr/>
          </p:nvPicPr>
          <p:blipFill rotWithShape="1">
            <a:blip r:embed="rId4">
              <a:alphaModFix/>
            </a:blip>
            <a:srcRect b="13881" l="7877" r="5120" t="20119"/>
            <a:stretch/>
          </p:blipFill>
          <p:spPr>
            <a:xfrm>
              <a:off x="198120" y="4556760"/>
              <a:ext cx="3977640" cy="2011680"/>
            </a:xfrm>
            <a:prstGeom prst="rect">
              <a:avLst/>
            </a:prstGeom>
            <a:noFill/>
            <a:ln>
              <a:noFill/>
            </a:ln>
          </p:spPr>
        </p:pic>
        <p:sp>
          <p:nvSpPr>
            <p:cNvPr id="570" name="Google Shape;570;p32"/>
            <p:cNvSpPr/>
            <p:nvPr/>
          </p:nvSpPr>
          <p:spPr>
            <a:xfrm>
              <a:off x="1419363" y="4991100"/>
              <a:ext cx="2269987" cy="425450"/>
            </a:xfrm>
            <a:prstGeom prst="roundRect">
              <a:avLst>
                <a:gd fmla="val 16667" name="adj"/>
              </a:avLst>
            </a:prstGeom>
            <a:solidFill>
              <a:srgbClr val="D6D6D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fr-CA" sz="2800" u="sng" cap="none" strike="noStrike">
                  <a:solidFill>
                    <a:schemeClr val="dk1"/>
                  </a:solidFill>
                  <a:latin typeface="Kaushan Script"/>
                  <a:ea typeface="Kaushan Script"/>
                  <a:cs typeface="Kaushan Script"/>
                  <a:sym typeface="Kaushan Script"/>
                  <a:hlinkClick action="ppaction://hlinksldjump" r:id="rId5">
                    <a:extLst>
                      <a:ext uri="{A12FA001-AC4F-418D-AE19-62706E023703}">
                        <ahyp:hlinkClr val="tx"/>
                      </a:ext>
                    </a:extLst>
                  </a:hlinkClick>
                </a:rPr>
                <a:t>Back</a:t>
              </a:r>
              <a:endParaRPr b="0" i="0" sz="2800" u="none" cap="none" strike="noStrike">
                <a:solidFill>
                  <a:schemeClr val="dk1"/>
                </a:solidFill>
                <a:latin typeface="Kaushan Script"/>
                <a:ea typeface="Kaushan Script"/>
                <a:cs typeface="Kaushan Script"/>
                <a:sym typeface="Kaushan Script"/>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6">
                                            <p:txEl>
                                              <p:pRg end="0" st="0"/>
                                            </p:txEl>
                                          </p:spTgt>
                                        </p:tgtEl>
                                        <p:attrNameLst>
                                          <p:attrName>style.visibility</p:attrName>
                                        </p:attrNameLst>
                                      </p:cBhvr>
                                      <p:to>
                                        <p:strVal val="visible"/>
                                      </p:to>
                                    </p:set>
                                    <p:animEffect filter="fade" transition="in">
                                      <p:cBhvr>
                                        <p:cTn dur="2000"/>
                                        <p:tgtEl>
                                          <p:spTgt spid="56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6">
                                            <p:txEl>
                                              <p:pRg end="1" st="1"/>
                                            </p:txEl>
                                          </p:spTgt>
                                        </p:tgtEl>
                                        <p:attrNameLst>
                                          <p:attrName>style.visibility</p:attrName>
                                        </p:attrNameLst>
                                      </p:cBhvr>
                                      <p:to>
                                        <p:strVal val="visible"/>
                                      </p:to>
                                    </p:set>
                                    <p:animEffect filter="fade" transition="in">
                                      <p:cBhvr>
                                        <p:cTn dur="2000"/>
                                        <p:tgtEl>
                                          <p:spTgt spid="56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6">
                                            <p:txEl>
                                              <p:pRg end="2" st="2"/>
                                            </p:txEl>
                                          </p:spTgt>
                                        </p:tgtEl>
                                        <p:attrNameLst>
                                          <p:attrName>style.visibility</p:attrName>
                                        </p:attrNameLst>
                                      </p:cBhvr>
                                      <p:to>
                                        <p:strVal val="visible"/>
                                      </p:to>
                                    </p:set>
                                    <p:animEffect filter="fade" transition="in">
                                      <p:cBhvr>
                                        <p:cTn dur="2000"/>
                                        <p:tgtEl>
                                          <p:spTgt spid="56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6">
                                            <p:txEl>
                                              <p:pRg end="3" st="3"/>
                                            </p:txEl>
                                          </p:spTgt>
                                        </p:tgtEl>
                                        <p:attrNameLst>
                                          <p:attrName>style.visibility</p:attrName>
                                        </p:attrNameLst>
                                      </p:cBhvr>
                                      <p:to>
                                        <p:strVal val="visible"/>
                                      </p:to>
                                    </p:set>
                                    <p:animEffect filter="fade" transition="in">
                                      <p:cBhvr>
                                        <p:cTn dur="2000"/>
                                        <p:tgtEl>
                                          <p:spTgt spid="566">
                                            <p:txEl>
                                              <p:pRg end="3" st="3"/>
                                            </p:txEl>
                                          </p:spTgt>
                                        </p:tgtEl>
                                      </p:cBhvr>
                                    </p:animEffect>
                                  </p:childTnLst>
                                </p:cTn>
                              </p:par>
                            </p:childTnLst>
                          </p:cTn>
                        </p:par>
                        <p:par>
                          <p:cTn fill="hold">
                            <p:stCondLst>
                              <p:cond delay="2000"/>
                            </p:stCondLst>
                            <p:childTnLst>
                              <p:par>
                                <p:cTn fill="hold" nodeType="afterEffect" presetClass="entr" presetID="1" presetSubtype="0">
                                  <p:stCondLst>
                                    <p:cond delay="0"/>
                                  </p:stCondLst>
                                  <p:childTnLst>
                                    <p:set>
                                      <p:cBhvr>
                                        <p:cTn dur="1" fill="hold">
                                          <p:stCondLst>
                                            <p:cond delay="0"/>
                                          </p:stCondLst>
                                        </p:cTn>
                                        <p:tgtEl>
                                          <p:spTgt spid="56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33"/>
          <p:cNvSpPr txBox="1"/>
          <p:nvPr>
            <p:ph type="title"/>
          </p:nvPr>
        </p:nvSpPr>
        <p:spPr>
          <a:xfrm>
            <a:off x="679174" y="1426154"/>
            <a:ext cx="10515600" cy="516835"/>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6000"/>
              <a:buFont typeface="Arial Narrow"/>
              <a:buNone/>
            </a:pPr>
            <a:r>
              <a:rPr lang="fr-CA" sz="6000">
                <a:latin typeface="Arial Narrow"/>
                <a:ea typeface="Arial Narrow"/>
                <a:cs typeface="Arial Narrow"/>
                <a:sym typeface="Arial Narrow"/>
              </a:rPr>
              <a:t>Grilled cheese sandwiches have killed seniors…</a:t>
            </a:r>
            <a:br>
              <a:rPr lang="fr-CA" sz="6000">
                <a:latin typeface="Arial Narrow"/>
                <a:ea typeface="Arial Narrow"/>
                <a:cs typeface="Arial Narrow"/>
                <a:sym typeface="Arial Narrow"/>
              </a:rPr>
            </a:br>
            <a:br>
              <a:rPr lang="fr-CA" sz="6000">
                <a:latin typeface="Arial Narrow"/>
                <a:ea typeface="Arial Narrow"/>
                <a:cs typeface="Arial Narrow"/>
                <a:sym typeface="Arial Narrow"/>
              </a:rPr>
            </a:br>
            <a:endParaRPr sz="6000">
              <a:latin typeface="Arial Narrow"/>
              <a:ea typeface="Arial Narrow"/>
              <a:cs typeface="Arial Narrow"/>
              <a:sym typeface="Arial Narrow"/>
            </a:endParaRPr>
          </a:p>
        </p:txBody>
      </p:sp>
      <p:pic>
        <p:nvPicPr>
          <p:cNvPr id="577" name="Google Shape;577;p33"/>
          <p:cNvPicPr preferRelativeResize="0"/>
          <p:nvPr/>
        </p:nvPicPr>
        <p:blipFill rotWithShape="1">
          <a:blip r:embed="rId3">
            <a:alphaModFix/>
          </a:blip>
          <a:srcRect b="0" l="0" r="0" t="0"/>
          <a:stretch/>
        </p:blipFill>
        <p:spPr>
          <a:xfrm>
            <a:off x="2924602" y="1969978"/>
            <a:ext cx="1772904" cy="1772904"/>
          </a:xfrm>
          <a:prstGeom prst="rect">
            <a:avLst/>
          </a:prstGeom>
          <a:noFill/>
          <a:ln>
            <a:noFill/>
          </a:ln>
        </p:spPr>
      </p:pic>
      <p:sp>
        <p:nvSpPr>
          <p:cNvPr id="578" name="Google Shape;578;p33"/>
          <p:cNvSpPr/>
          <p:nvPr/>
        </p:nvSpPr>
        <p:spPr>
          <a:xfrm>
            <a:off x="679174" y="2194711"/>
            <a:ext cx="2032885" cy="13233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0"/>
              <a:buFont typeface="Arial"/>
              <a:buNone/>
            </a:pPr>
            <a:r>
              <a:rPr b="1" i="0" lang="fr-CA" sz="8000" u="none" cap="none" strike="noStrike">
                <a:solidFill>
                  <a:schemeClr val="dk1"/>
                </a:solidFill>
                <a:latin typeface="Arial Narrow"/>
                <a:ea typeface="Arial Narrow"/>
                <a:cs typeface="Arial Narrow"/>
                <a:sym typeface="Arial Narrow"/>
              </a:rPr>
              <a:t>True</a:t>
            </a:r>
            <a:endParaRPr b="1" i="0" sz="8000" u="none" cap="none" strike="noStrike">
              <a:solidFill>
                <a:schemeClr val="dk1"/>
              </a:solidFill>
              <a:latin typeface="Arial Narrow"/>
              <a:ea typeface="Arial Narrow"/>
              <a:cs typeface="Arial Narrow"/>
              <a:sym typeface="Arial Narrow"/>
            </a:endParaRPr>
          </a:p>
        </p:txBody>
      </p:sp>
      <p:sp>
        <p:nvSpPr>
          <p:cNvPr id="579" name="Google Shape;579;p33"/>
          <p:cNvSpPr/>
          <p:nvPr/>
        </p:nvSpPr>
        <p:spPr>
          <a:xfrm>
            <a:off x="788276" y="4326716"/>
            <a:ext cx="2344988" cy="13233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0"/>
              <a:buFont typeface="Arial"/>
              <a:buNone/>
            </a:pPr>
            <a:r>
              <a:rPr b="1" i="0" lang="fr-CA" sz="8000" u="none" cap="none" strike="noStrike">
                <a:solidFill>
                  <a:schemeClr val="dk1"/>
                </a:solidFill>
                <a:latin typeface="Arial Narrow"/>
                <a:ea typeface="Arial Narrow"/>
                <a:cs typeface="Arial Narrow"/>
                <a:sym typeface="Arial Narrow"/>
              </a:rPr>
              <a:t>False</a:t>
            </a:r>
            <a:endParaRPr b="1" i="0" sz="8000" u="none" cap="none" strike="noStrike">
              <a:solidFill>
                <a:schemeClr val="dk1"/>
              </a:solidFill>
              <a:latin typeface="Arial Narrow"/>
              <a:ea typeface="Arial Narrow"/>
              <a:cs typeface="Arial Narrow"/>
              <a:sym typeface="Arial Narrow"/>
            </a:endParaRPr>
          </a:p>
        </p:txBody>
      </p:sp>
      <p:sp>
        <p:nvSpPr>
          <p:cNvPr id="580" name="Google Shape;580;p33"/>
          <p:cNvSpPr/>
          <p:nvPr/>
        </p:nvSpPr>
        <p:spPr>
          <a:xfrm>
            <a:off x="6473687" y="1525769"/>
            <a:ext cx="5718313" cy="378561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fr-CA" sz="4000" u="none" cap="none" strike="noStrike">
                <a:solidFill>
                  <a:schemeClr val="dk1"/>
                </a:solidFill>
                <a:latin typeface="Arial Narrow"/>
                <a:ea typeface="Arial Narrow"/>
                <a:cs typeface="Arial Narrow"/>
                <a:sym typeface="Arial Narrow"/>
              </a:rPr>
              <a:t>Coroner Dandavino’s report singles out the risk associated with grilled cheese sandwiches, which have caused some deaths in health centres.</a:t>
            </a:r>
            <a:endParaRPr b="0" i="0" sz="4000" u="none" cap="none" strike="noStrike">
              <a:solidFill>
                <a:schemeClr val="dk1"/>
              </a:solidFill>
              <a:latin typeface="Arial Narrow"/>
              <a:ea typeface="Arial Narrow"/>
              <a:cs typeface="Arial Narrow"/>
              <a:sym typeface="Arial Narrow"/>
            </a:endParaRPr>
          </a:p>
        </p:txBody>
      </p:sp>
      <p:grpSp>
        <p:nvGrpSpPr>
          <p:cNvPr id="581" name="Google Shape;581;p33"/>
          <p:cNvGrpSpPr/>
          <p:nvPr/>
        </p:nvGrpSpPr>
        <p:grpSpPr>
          <a:xfrm>
            <a:off x="9393468" y="5311421"/>
            <a:ext cx="2942492" cy="1568874"/>
            <a:chOff x="198120" y="4556760"/>
            <a:chExt cx="3977640" cy="2011680"/>
          </a:xfrm>
        </p:grpSpPr>
        <p:pic>
          <p:nvPicPr>
            <p:cNvPr id="582" name="Google Shape;582;p33"/>
            <p:cNvPicPr preferRelativeResize="0"/>
            <p:nvPr/>
          </p:nvPicPr>
          <p:blipFill rotWithShape="1">
            <a:blip r:embed="rId4">
              <a:alphaModFix/>
            </a:blip>
            <a:srcRect b="13881" l="7877" r="5120" t="20119"/>
            <a:stretch/>
          </p:blipFill>
          <p:spPr>
            <a:xfrm>
              <a:off x="198120" y="4556760"/>
              <a:ext cx="3977640" cy="2011680"/>
            </a:xfrm>
            <a:prstGeom prst="rect">
              <a:avLst/>
            </a:prstGeom>
            <a:noFill/>
            <a:ln>
              <a:noFill/>
            </a:ln>
          </p:spPr>
        </p:pic>
        <p:sp>
          <p:nvSpPr>
            <p:cNvPr id="583" name="Google Shape;583;p33"/>
            <p:cNvSpPr/>
            <p:nvPr/>
          </p:nvSpPr>
          <p:spPr>
            <a:xfrm>
              <a:off x="1419363" y="4991100"/>
              <a:ext cx="2269987" cy="425450"/>
            </a:xfrm>
            <a:prstGeom prst="roundRect">
              <a:avLst>
                <a:gd fmla="val 16667" name="adj"/>
              </a:avLst>
            </a:prstGeom>
            <a:solidFill>
              <a:srgbClr val="D6D6D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fr-CA" sz="2800" u="sng" cap="none" strike="noStrike">
                  <a:solidFill>
                    <a:schemeClr val="dk1"/>
                  </a:solidFill>
                  <a:latin typeface="Kaushan Script"/>
                  <a:ea typeface="Kaushan Script"/>
                  <a:cs typeface="Kaushan Script"/>
                  <a:sym typeface="Kaushan Script"/>
                  <a:hlinkClick action="ppaction://hlinksldjump" r:id="rId5">
                    <a:extLst>
                      <a:ext uri="{A12FA001-AC4F-418D-AE19-62706E023703}">
                        <ahyp:hlinkClr val="tx"/>
                      </a:ext>
                    </a:extLst>
                  </a:hlinkClick>
                </a:rPr>
                <a:t>Back</a:t>
              </a:r>
              <a:endParaRPr b="0" i="0" sz="2800" u="none" cap="none" strike="noStrike">
                <a:solidFill>
                  <a:schemeClr val="dk1"/>
                </a:solidFill>
                <a:latin typeface="Kaushan Script"/>
                <a:ea typeface="Kaushan Script"/>
                <a:cs typeface="Kaushan Script"/>
                <a:sym typeface="Kaushan Script"/>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7"/>
                                        </p:tgtEl>
                                        <p:attrNameLst>
                                          <p:attrName>style.visibility</p:attrName>
                                        </p:attrNameLst>
                                      </p:cBhvr>
                                      <p:to>
                                        <p:strVal val="visible"/>
                                      </p:to>
                                    </p:set>
                                    <p:animEffect filter="fade" transition="in">
                                      <p:cBhvr>
                                        <p:cTn dur="2000"/>
                                        <p:tgtEl>
                                          <p:spTgt spid="577"/>
                                        </p:tgtEl>
                                      </p:cBhvr>
                                    </p:animEffect>
                                  </p:childTnLst>
                                </p:cTn>
                              </p:par>
                              <p:par>
                                <p:cTn fill="hold" nodeType="withEffect" presetClass="entr" presetID="10" presetSubtype="0">
                                  <p:stCondLst>
                                    <p:cond delay="0"/>
                                  </p:stCondLst>
                                  <p:childTnLst>
                                    <p:set>
                                      <p:cBhvr>
                                        <p:cTn dur="1" fill="hold">
                                          <p:stCondLst>
                                            <p:cond delay="0"/>
                                          </p:stCondLst>
                                        </p:cTn>
                                        <p:tgtEl>
                                          <p:spTgt spid="580"/>
                                        </p:tgtEl>
                                        <p:attrNameLst>
                                          <p:attrName>style.visibility</p:attrName>
                                        </p:attrNameLst>
                                      </p:cBhvr>
                                      <p:to>
                                        <p:strVal val="visible"/>
                                      </p:to>
                                    </p:set>
                                    <p:animEffect filter="fade" transition="in">
                                      <p:cBhvr>
                                        <p:cTn dur="2000"/>
                                        <p:tgtEl>
                                          <p:spTgt spid="580"/>
                                        </p:tgtEl>
                                      </p:cBhvr>
                                    </p:animEffect>
                                  </p:childTnLst>
                                </p:cTn>
                              </p:par>
                            </p:childTnLst>
                          </p:cTn>
                        </p:par>
                        <p:par>
                          <p:cTn fill="hold">
                            <p:stCondLst>
                              <p:cond delay="2000"/>
                            </p:stCondLst>
                            <p:childTnLst>
                              <p:par>
                                <p:cTn fill="hold" nodeType="afterEffect" presetClass="entr" presetID="1" presetSubtype="0">
                                  <p:stCondLst>
                                    <p:cond delay="0"/>
                                  </p:stCondLst>
                                  <p:childTnLst>
                                    <p:set>
                                      <p:cBhvr>
                                        <p:cTn dur="1" fill="hold">
                                          <p:stCondLst>
                                            <p:cond delay="0"/>
                                          </p:stCondLst>
                                        </p:cTn>
                                        <p:tgtEl>
                                          <p:spTgt spid="5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34"/>
          <p:cNvSpPr txBox="1"/>
          <p:nvPr>
            <p:ph type="title"/>
          </p:nvPr>
        </p:nvSpPr>
        <p:spPr>
          <a:xfrm>
            <a:off x="668215" y="113200"/>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6000"/>
              <a:buFont typeface="Arial Narrow"/>
              <a:buNone/>
            </a:pPr>
            <a:r>
              <a:rPr i="1" lang="fr-CA" sz="6000">
                <a:latin typeface="Arial Narrow"/>
                <a:ea typeface="Arial Narrow"/>
                <a:cs typeface="Arial Narrow"/>
                <a:sym typeface="Arial Narrow"/>
              </a:rPr>
              <a:t>What makes Casu Marzu different?</a:t>
            </a:r>
            <a:endParaRPr sz="6000">
              <a:latin typeface="Arial Narrow"/>
              <a:ea typeface="Arial Narrow"/>
              <a:cs typeface="Arial Narrow"/>
              <a:sym typeface="Arial Narrow"/>
            </a:endParaRPr>
          </a:p>
        </p:txBody>
      </p:sp>
      <p:sp>
        <p:nvSpPr>
          <p:cNvPr id="590" name="Google Shape;590;p34"/>
          <p:cNvSpPr txBox="1"/>
          <p:nvPr>
            <p:ph idx="1" type="body"/>
          </p:nvPr>
        </p:nvSpPr>
        <p:spPr>
          <a:xfrm>
            <a:off x="7273135" y="2202767"/>
            <a:ext cx="5316415" cy="156887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4000"/>
              <a:buNone/>
            </a:pPr>
            <a:r>
              <a:rPr lang="fr-CA" sz="4000">
                <a:latin typeface="Arial Narrow"/>
                <a:ea typeface="Arial Narrow"/>
                <a:cs typeface="Arial Narrow"/>
                <a:sym typeface="Arial Narrow"/>
              </a:rPr>
              <a:t>Casu Marzu is a cheese infested with maggot larvae.</a:t>
            </a:r>
            <a:endParaRPr sz="4000">
              <a:latin typeface="Arial Narrow"/>
              <a:ea typeface="Arial Narrow"/>
              <a:cs typeface="Arial Narrow"/>
              <a:sym typeface="Arial Narrow"/>
            </a:endParaRPr>
          </a:p>
        </p:txBody>
      </p:sp>
      <p:pic>
        <p:nvPicPr>
          <p:cNvPr id="591" name="Google Shape;591;p34"/>
          <p:cNvPicPr preferRelativeResize="0"/>
          <p:nvPr/>
        </p:nvPicPr>
        <p:blipFill rotWithShape="1">
          <a:blip r:embed="rId3">
            <a:alphaModFix/>
          </a:blip>
          <a:srcRect b="0" l="0" r="0" t="0"/>
          <a:stretch/>
        </p:blipFill>
        <p:spPr>
          <a:xfrm>
            <a:off x="326252" y="1544291"/>
            <a:ext cx="6220322" cy="3942129"/>
          </a:xfrm>
          <a:prstGeom prst="roundRect">
            <a:avLst>
              <a:gd fmla="val 8594" name="adj"/>
            </a:avLst>
          </a:prstGeom>
          <a:solidFill>
            <a:srgbClr val="ECECEC"/>
          </a:solidFill>
          <a:ln>
            <a:noFill/>
          </a:ln>
          <a:effectLst>
            <a:reflection blurRad="0" dir="5400000" dist="5000" endA="0" endPos="28000" fadeDir="5400000" kx="0" rotWithShape="0" algn="bl" stA="38000" stPos="0" sy="-100000" ky="0"/>
          </a:effectLst>
        </p:spPr>
      </p:pic>
      <p:sp>
        <p:nvSpPr>
          <p:cNvPr id="592" name="Google Shape;592;p34">
            <a:hlinkClick r:id="rId4"/>
          </p:cNvPr>
          <p:cNvSpPr txBox="1"/>
          <p:nvPr/>
        </p:nvSpPr>
        <p:spPr>
          <a:xfrm>
            <a:off x="693385" y="5630261"/>
            <a:ext cx="5398477" cy="6462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fr-CA" sz="3600" u="none" cap="none" strike="noStrike">
                <a:solidFill>
                  <a:srgbClr val="FFFF00"/>
                </a:solidFill>
                <a:latin typeface="Arial Narrow"/>
                <a:ea typeface="Arial Narrow"/>
                <a:cs typeface="Arial Narrow"/>
                <a:sym typeface="Arial Narrow"/>
              </a:rPr>
              <a:t>Click here </a:t>
            </a:r>
            <a:r>
              <a:rPr b="1" i="0" lang="fr-CA" sz="3600" u="none" cap="none" strike="noStrike">
                <a:solidFill>
                  <a:schemeClr val="dk1"/>
                </a:solidFill>
                <a:latin typeface="Arial Narrow"/>
                <a:ea typeface="Arial Narrow"/>
                <a:cs typeface="Arial Narrow"/>
                <a:sym typeface="Arial Narrow"/>
              </a:rPr>
              <a:t>for a preview</a:t>
            </a:r>
            <a:endParaRPr b="1" i="0" sz="3600" u="none" cap="none" strike="noStrike">
              <a:solidFill>
                <a:schemeClr val="dk1"/>
              </a:solidFill>
              <a:latin typeface="Arial Narrow"/>
              <a:ea typeface="Arial Narrow"/>
              <a:cs typeface="Arial Narrow"/>
              <a:sym typeface="Arial Narrow"/>
            </a:endParaRPr>
          </a:p>
        </p:txBody>
      </p:sp>
      <p:grpSp>
        <p:nvGrpSpPr>
          <p:cNvPr id="593" name="Google Shape;593;p34"/>
          <p:cNvGrpSpPr/>
          <p:nvPr/>
        </p:nvGrpSpPr>
        <p:grpSpPr>
          <a:xfrm>
            <a:off x="9249508" y="5289126"/>
            <a:ext cx="2942492" cy="1568874"/>
            <a:chOff x="198120" y="4556760"/>
            <a:chExt cx="3977640" cy="2011680"/>
          </a:xfrm>
        </p:grpSpPr>
        <p:pic>
          <p:nvPicPr>
            <p:cNvPr id="594" name="Google Shape;594;p34"/>
            <p:cNvPicPr preferRelativeResize="0"/>
            <p:nvPr/>
          </p:nvPicPr>
          <p:blipFill rotWithShape="1">
            <a:blip r:embed="rId5">
              <a:alphaModFix/>
            </a:blip>
            <a:srcRect b="13881" l="7877" r="5120" t="20119"/>
            <a:stretch/>
          </p:blipFill>
          <p:spPr>
            <a:xfrm>
              <a:off x="198120" y="4556760"/>
              <a:ext cx="3977640" cy="2011680"/>
            </a:xfrm>
            <a:prstGeom prst="rect">
              <a:avLst/>
            </a:prstGeom>
            <a:noFill/>
            <a:ln>
              <a:noFill/>
            </a:ln>
          </p:spPr>
        </p:pic>
        <p:sp>
          <p:nvSpPr>
            <p:cNvPr id="595" name="Google Shape;595;p34"/>
            <p:cNvSpPr/>
            <p:nvPr/>
          </p:nvSpPr>
          <p:spPr>
            <a:xfrm>
              <a:off x="1419363" y="4991100"/>
              <a:ext cx="2269987" cy="425450"/>
            </a:xfrm>
            <a:prstGeom prst="roundRect">
              <a:avLst>
                <a:gd fmla="val 16667" name="adj"/>
              </a:avLst>
            </a:prstGeom>
            <a:solidFill>
              <a:srgbClr val="D6D6D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fr-CA" sz="2800" u="sng" cap="none" strike="noStrike">
                  <a:solidFill>
                    <a:schemeClr val="dk1"/>
                  </a:solidFill>
                  <a:latin typeface="Kaushan Script"/>
                  <a:ea typeface="Kaushan Script"/>
                  <a:cs typeface="Kaushan Script"/>
                  <a:sym typeface="Kaushan Script"/>
                  <a:hlinkClick action="ppaction://hlinksldjump" r:id="rId6">
                    <a:extLst>
                      <a:ext uri="{A12FA001-AC4F-418D-AE19-62706E023703}">
                        <ahyp:hlinkClr val="tx"/>
                      </a:ext>
                    </a:extLst>
                  </a:hlinkClick>
                </a:rPr>
                <a:t>Back</a:t>
              </a:r>
              <a:endParaRPr b="0" i="0" sz="2800" u="none" cap="none" strike="noStrike">
                <a:solidFill>
                  <a:schemeClr val="dk1"/>
                </a:solidFill>
                <a:latin typeface="Kaushan Script"/>
                <a:ea typeface="Kaushan Script"/>
                <a:cs typeface="Kaushan Script"/>
                <a:sym typeface="Kaushan Script"/>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0">
                                            <p:txEl>
                                              <p:pRg end="0" st="0"/>
                                            </p:txEl>
                                          </p:spTgt>
                                        </p:tgtEl>
                                        <p:attrNameLst>
                                          <p:attrName>style.visibility</p:attrName>
                                        </p:attrNameLst>
                                      </p:cBhvr>
                                      <p:to>
                                        <p:strVal val="visible"/>
                                      </p:to>
                                    </p:set>
                                    <p:animEffect filter="fade" transition="in">
                                      <p:cBhvr>
                                        <p:cTn dur="2000"/>
                                        <p:tgtEl>
                                          <p:spTgt spid="590">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591"/>
                                        </p:tgtEl>
                                        <p:attrNameLst>
                                          <p:attrName>style.visibility</p:attrName>
                                        </p:attrNameLst>
                                      </p:cBhvr>
                                      <p:to>
                                        <p:strVal val="visible"/>
                                      </p:to>
                                    </p:set>
                                    <p:animEffect filter="fade" transition="in">
                                      <p:cBhvr>
                                        <p:cTn dur="2000"/>
                                        <p:tgtEl>
                                          <p:spTgt spid="591"/>
                                        </p:tgtEl>
                                      </p:cBhvr>
                                    </p:animEffect>
                                  </p:childTnLst>
                                </p:cTn>
                              </p:par>
                              <p:par>
                                <p:cTn fill="hold" nodeType="withEffect" presetClass="entr" presetID="10" presetSubtype="0">
                                  <p:stCondLst>
                                    <p:cond delay="0"/>
                                  </p:stCondLst>
                                  <p:childTnLst>
                                    <p:set>
                                      <p:cBhvr>
                                        <p:cTn dur="1" fill="hold">
                                          <p:stCondLst>
                                            <p:cond delay="0"/>
                                          </p:stCondLst>
                                        </p:cTn>
                                        <p:tgtEl>
                                          <p:spTgt spid="592"/>
                                        </p:tgtEl>
                                        <p:attrNameLst>
                                          <p:attrName>style.visibility</p:attrName>
                                        </p:attrNameLst>
                                      </p:cBhvr>
                                      <p:to>
                                        <p:strVal val="visible"/>
                                      </p:to>
                                    </p:set>
                                    <p:animEffect filter="fade" transition="in">
                                      <p:cBhvr>
                                        <p:cTn dur="1000"/>
                                        <p:tgtEl>
                                          <p:spTgt spid="592"/>
                                        </p:tgtEl>
                                      </p:cBhvr>
                                    </p:animEffect>
                                  </p:childTnLst>
                                </p:cTn>
                              </p:par>
                            </p:childTnLst>
                          </p:cTn>
                        </p:par>
                        <p:par>
                          <p:cTn fill="hold">
                            <p:stCondLst>
                              <p:cond delay="2000"/>
                            </p:stCondLst>
                            <p:childTnLst>
                              <p:par>
                                <p:cTn fill="hold" nodeType="afterEffect" presetClass="entr" presetID="1" presetSubtype="0">
                                  <p:stCondLst>
                                    <p:cond delay="0"/>
                                  </p:stCondLst>
                                  <p:childTnLst>
                                    <p:set>
                                      <p:cBhvr>
                                        <p:cTn dur="1" fill="hold">
                                          <p:stCondLst>
                                            <p:cond delay="0"/>
                                          </p:stCondLst>
                                        </p:cTn>
                                        <p:tgtEl>
                                          <p:spTgt spid="5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4"/>
          <p:cNvSpPr txBox="1"/>
          <p:nvPr>
            <p:ph type="title"/>
          </p:nvPr>
        </p:nvSpPr>
        <p:spPr>
          <a:xfrm>
            <a:off x="0" y="170300"/>
            <a:ext cx="12182184" cy="1406187"/>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5200"/>
              <a:buFont typeface="Arial Narrow"/>
              <a:buNone/>
            </a:pPr>
            <a:r>
              <a:rPr lang="fr-CA" sz="5200">
                <a:latin typeface="Arial Narrow"/>
                <a:ea typeface="Arial Narrow"/>
                <a:cs typeface="Arial Narrow"/>
                <a:sym typeface="Arial Narrow"/>
              </a:rPr>
              <a:t>The start of cheese production in Canada.</a:t>
            </a:r>
            <a:endParaRPr sz="5200">
              <a:latin typeface="Arial Narrow"/>
              <a:ea typeface="Arial Narrow"/>
              <a:cs typeface="Arial Narrow"/>
              <a:sym typeface="Arial Narrow"/>
            </a:endParaRPr>
          </a:p>
        </p:txBody>
      </p:sp>
      <p:sp>
        <p:nvSpPr>
          <p:cNvPr id="130" name="Google Shape;130;p4"/>
          <p:cNvSpPr txBox="1"/>
          <p:nvPr>
            <p:ph idx="1" type="body"/>
          </p:nvPr>
        </p:nvSpPr>
        <p:spPr>
          <a:xfrm>
            <a:off x="1017104" y="2186609"/>
            <a:ext cx="2700130" cy="71561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None/>
            </a:pPr>
            <a:r>
              <a:rPr lang="fr-CA" sz="4000">
                <a:latin typeface="Arial Narrow"/>
                <a:ea typeface="Arial Narrow"/>
                <a:cs typeface="Arial Narrow"/>
                <a:sym typeface="Arial Narrow"/>
              </a:rPr>
              <a:t>1500</a:t>
            </a:r>
            <a:endParaRPr sz="4000">
              <a:latin typeface="Arial Narrow"/>
              <a:ea typeface="Arial Narrow"/>
              <a:cs typeface="Arial Narrow"/>
              <a:sym typeface="Arial Narrow"/>
            </a:endParaRPr>
          </a:p>
        </p:txBody>
      </p:sp>
      <p:pic>
        <p:nvPicPr>
          <p:cNvPr id="131" name="Google Shape;131;p4">
            <a:hlinkClick r:id="rId3"/>
          </p:cNvPr>
          <p:cNvPicPr preferRelativeResize="0"/>
          <p:nvPr/>
        </p:nvPicPr>
        <p:blipFill rotWithShape="1">
          <a:blip r:embed="rId4">
            <a:alphaModFix/>
          </a:blip>
          <a:srcRect b="0" l="0" r="0" t="0"/>
          <a:stretch/>
        </p:blipFill>
        <p:spPr>
          <a:xfrm>
            <a:off x="3451048" y="1728921"/>
            <a:ext cx="5699196" cy="3154706"/>
          </a:xfrm>
          <a:prstGeom prst="roundRect">
            <a:avLst>
              <a:gd fmla="val 8594" name="adj"/>
            </a:avLst>
          </a:prstGeom>
          <a:solidFill>
            <a:srgbClr val="ECECEC"/>
          </a:solidFill>
          <a:ln>
            <a:noFill/>
          </a:ln>
          <a:effectLst>
            <a:reflection blurRad="0" dir="5400000" dist="5000" endA="0" endPos="28000" fadeDir="5400000" kx="0" rotWithShape="0" algn="bl" stA="38000" stPos="0" sy="-100000" ky="0"/>
          </a:effectLst>
        </p:spPr>
      </p:pic>
      <p:sp>
        <p:nvSpPr>
          <p:cNvPr id="132" name="Google Shape;132;p4"/>
          <p:cNvSpPr txBox="1"/>
          <p:nvPr/>
        </p:nvSpPr>
        <p:spPr>
          <a:xfrm>
            <a:off x="1017104" y="3306274"/>
            <a:ext cx="2700130" cy="715617"/>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4000"/>
              <a:buFont typeface="Arial"/>
              <a:buNone/>
            </a:pPr>
            <a:r>
              <a:rPr b="0" i="0" lang="fr-CA" sz="4000" u="none" cap="none" strike="noStrike">
                <a:solidFill>
                  <a:schemeClr val="dk1"/>
                </a:solidFill>
                <a:latin typeface="Arial Narrow"/>
                <a:ea typeface="Arial Narrow"/>
                <a:cs typeface="Arial Narrow"/>
                <a:sym typeface="Arial Narrow"/>
              </a:rPr>
              <a:t>1600</a:t>
            </a:r>
            <a:endParaRPr b="0" i="0" sz="4000" u="none" cap="none" strike="noStrike">
              <a:solidFill>
                <a:schemeClr val="dk1"/>
              </a:solidFill>
              <a:latin typeface="Arial Narrow"/>
              <a:ea typeface="Arial Narrow"/>
              <a:cs typeface="Arial Narrow"/>
              <a:sym typeface="Arial Narrow"/>
            </a:endParaRPr>
          </a:p>
        </p:txBody>
      </p:sp>
      <p:sp>
        <p:nvSpPr>
          <p:cNvPr id="133" name="Google Shape;133;p4"/>
          <p:cNvSpPr txBox="1"/>
          <p:nvPr/>
        </p:nvSpPr>
        <p:spPr>
          <a:xfrm>
            <a:off x="1017104" y="4502354"/>
            <a:ext cx="2700130" cy="715617"/>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4000"/>
              <a:buFont typeface="Arial"/>
              <a:buNone/>
            </a:pPr>
            <a:r>
              <a:rPr b="0" i="0" lang="fr-CA" sz="4000" u="none" cap="none" strike="noStrike">
                <a:solidFill>
                  <a:schemeClr val="dk1"/>
                </a:solidFill>
                <a:latin typeface="Arial Narrow"/>
                <a:ea typeface="Arial Narrow"/>
                <a:cs typeface="Arial Narrow"/>
                <a:sym typeface="Arial Narrow"/>
              </a:rPr>
              <a:t>1700</a:t>
            </a:r>
            <a:endParaRPr b="0" i="0" sz="4000" u="none" cap="none" strike="noStrike">
              <a:solidFill>
                <a:schemeClr val="dk1"/>
              </a:solidFill>
              <a:latin typeface="Arial Narrow"/>
              <a:ea typeface="Arial Narrow"/>
              <a:cs typeface="Arial Narrow"/>
              <a:sym typeface="Arial Narrow"/>
            </a:endParaRPr>
          </a:p>
        </p:txBody>
      </p:sp>
      <p:sp>
        <p:nvSpPr>
          <p:cNvPr id="134" name="Google Shape;134;p4"/>
          <p:cNvSpPr txBox="1"/>
          <p:nvPr/>
        </p:nvSpPr>
        <p:spPr>
          <a:xfrm>
            <a:off x="1017104" y="5698435"/>
            <a:ext cx="2700130" cy="715617"/>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4000"/>
              <a:buFont typeface="Arial"/>
              <a:buNone/>
            </a:pPr>
            <a:r>
              <a:rPr b="0" i="0" lang="fr-CA" sz="4000" u="none" cap="none" strike="noStrike">
                <a:solidFill>
                  <a:schemeClr val="dk1"/>
                </a:solidFill>
                <a:latin typeface="Arial Narrow"/>
                <a:ea typeface="Arial Narrow"/>
                <a:cs typeface="Arial Narrow"/>
                <a:sym typeface="Arial Narrow"/>
              </a:rPr>
              <a:t>1800</a:t>
            </a:r>
            <a:endParaRPr b="0" i="0" sz="4000" u="none" cap="none" strike="noStrike">
              <a:solidFill>
                <a:schemeClr val="dk1"/>
              </a:solidFill>
              <a:latin typeface="Arial Narrow"/>
              <a:ea typeface="Arial Narrow"/>
              <a:cs typeface="Arial Narrow"/>
              <a:sym typeface="Arial Narrow"/>
            </a:endParaRPr>
          </a:p>
        </p:txBody>
      </p:sp>
      <p:sp>
        <p:nvSpPr>
          <p:cNvPr id="135" name="Google Shape;135;p4">
            <a:hlinkClick r:id="rId5"/>
          </p:cNvPr>
          <p:cNvSpPr txBox="1"/>
          <p:nvPr/>
        </p:nvSpPr>
        <p:spPr>
          <a:xfrm>
            <a:off x="3451048" y="5327333"/>
            <a:ext cx="5480301" cy="919171"/>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00"/>
              </a:buClr>
              <a:buSzPts val="2800"/>
              <a:buFont typeface="Arial"/>
              <a:buNone/>
            </a:pPr>
            <a:r>
              <a:rPr b="0" i="0" lang="fr-CA" sz="2800" u="none" cap="none" strike="noStrike">
                <a:solidFill>
                  <a:srgbClr val="FFFF00"/>
                </a:solidFill>
                <a:latin typeface="Arial Narrow"/>
                <a:ea typeface="Arial Narrow"/>
                <a:cs typeface="Arial Narrow"/>
                <a:sym typeface="Arial Narrow"/>
              </a:rPr>
              <a:t>Click here </a:t>
            </a:r>
            <a:r>
              <a:rPr b="0" i="0" lang="fr-CA" sz="2800" u="none" cap="none" strike="noStrike">
                <a:solidFill>
                  <a:schemeClr val="dk1"/>
                </a:solidFill>
                <a:latin typeface="Arial Narrow"/>
                <a:ea typeface="Arial Narrow"/>
                <a:cs typeface="Arial Narrow"/>
                <a:sym typeface="Arial Narrow"/>
              </a:rPr>
              <a:t>to see the numbers in a report for La semaine verte (in French)</a:t>
            </a:r>
            <a:endParaRPr b="0" i="0" sz="2800" u="none" cap="none" strike="noStrike">
              <a:solidFill>
                <a:schemeClr val="dk1"/>
              </a:solidFill>
              <a:latin typeface="Arial Narrow"/>
              <a:ea typeface="Arial Narrow"/>
              <a:cs typeface="Arial Narrow"/>
              <a:sym typeface="Arial Narrow"/>
            </a:endParaRPr>
          </a:p>
        </p:txBody>
      </p:sp>
      <p:sp>
        <p:nvSpPr>
          <p:cNvPr id="136" name="Google Shape;136;p4"/>
          <p:cNvSpPr/>
          <p:nvPr/>
        </p:nvSpPr>
        <p:spPr>
          <a:xfrm>
            <a:off x="679174" y="3151151"/>
            <a:ext cx="1885122" cy="980517"/>
          </a:xfrm>
          <a:prstGeom prst="roundRect">
            <a:avLst>
              <a:gd fmla="val 16667" name="adj"/>
            </a:avLst>
          </a:prstGeom>
          <a:noFill/>
          <a:ln cap="flat" cmpd="sng" w="104775">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137" name="Google Shape;137;p4"/>
          <p:cNvGrpSpPr/>
          <p:nvPr/>
        </p:nvGrpSpPr>
        <p:grpSpPr>
          <a:xfrm>
            <a:off x="9150244" y="5301181"/>
            <a:ext cx="3179858" cy="1510124"/>
            <a:chOff x="198120" y="4556760"/>
            <a:chExt cx="3977640" cy="2011680"/>
          </a:xfrm>
        </p:grpSpPr>
        <p:pic>
          <p:nvPicPr>
            <p:cNvPr id="138" name="Google Shape;138;p4"/>
            <p:cNvPicPr preferRelativeResize="0"/>
            <p:nvPr/>
          </p:nvPicPr>
          <p:blipFill rotWithShape="1">
            <a:blip r:embed="rId6">
              <a:alphaModFix/>
            </a:blip>
            <a:srcRect b="13881" l="7877" r="5120" t="20119"/>
            <a:stretch/>
          </p:blipFill>
          <p:spPr>
            <a:xfrm>
              <a:off x="198120" y="4556760"/>
              <a:ext cx="3977640" cy="2011680"/>
            </a:xfrm>
            <a:prstGeom prst="rect">
              <a:avLst/>
            </a:prstGeom>
            <a:noFill/>
            <a:ln>
              <a:noFill/>
            </a:ln>
          </p:spPr>
        </p:pic>
        <p:sp>
          <p:nvSpPr>
            <p:cNvPr id="139" name="Google Shape;139;p4"/>
            <p:cNvSpPr/>
            <p:nvPr/>
          </p:nvSpPr>
          <p:spPr>
            <a:xfrm>
              <a:off x="1419363" y="4991100"/>
              <a:ext cx="2269987" cy="425450"/>
            </a:xfrm>
            <a:prstGeom prst="roundRect">
              <a:avLst>
                <a:gd fmla="val 16667" name="adj"/>
              </a:avLst>
            </a:prstGeom>
            <a:solidFill>
              <a:srgbClr val="D6D6D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fr-CA" sz="2800" u="sng" cap="none" strike="noStrike">
                  <a:solidFill>
                    <a:schemeClr val="dk1"/>
                  </a:solidFill>
                  <a:latin typeface="Kaushan Script"/>
                  <a:ea typeface="Kaushan Script"/>
                  <a:cs typeface="Kaushan Script"/>
                  <a:sym typeface="Kaushan Script"/>
                </a:rPr>
                <a:t>Back</a:t>
              </a:r>
              <a:endParaRPr b="0" i="0" sz="2800" u="none" cap="none" strike="noStrike">
                <a:solidFill>
                  <a:schemeClr val="dk1"/>
                </a:solidFill>
                <a:latin typeface="Kaushan Script"/>
                <a:ea typeface="Kaushan Script"/>
                <a:cs typeface="Kaushan Script"/>
                <a:sym typeface="Kaushan Script"/>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
                                        </p:tgtEl>
                                        <p:attrNameLst>
                                          <p:attrName>style.visibility</p:attrName>
                                        </p:attrNameLst>
                                      </p:cBhvr>
                                      <p:to>
                                        <p:strVal val="visible"/>
                                      </p:to>
                                    </p:set>
                                    <p:animEffect filter="fade" transition="in">
                                      <p:cBhvr>
                                        <p:cTn dur="2000"/>
                                        <p:tgtEl>
                                          <p:spTgt spid="136"/>
                                        </p:tgtEl>
                                      </p:cBhvr>
                                    </p:animEffect>
                                  </p:childTnLst>
                                </p:cTn>
                              </p:par>
                            </p:childTnLst>
                          </p:cTn>
                        </p:par>
                        <p:par>
                          <p:cTn fill="hold">
                            <p:stCondLst>
                              <p:cond delay="2000"/>
                            </p:stCondLst>
                            <p:childTnLst>
                              <p:par>
                                <p:cTn fill="hold" nodeType="afterEffect" presetClass="entr" presetID="1" presetSubtype="0">
                                  <p:stCondLst>
                                    <p:cond delay="0"/>
                                  </p:stCondLst>
                                  <p:childTnLst>
                                    <p:set>
                                      <p:cBhvr>
                                        <p:cTn dur="1" fill="hold">
                                          <p:stCondLst>
                                            <p:cond delay="0"/>
                                          </p:stCondLst>
                                        </p:cTn>
                                        <p:tgtEl>
                                          <p:spTgt spid="13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5"/>
          <p:cNvSpPr txBox="1"/>
          <p:nvPr>
            <p:ph type="title"/>
          </p:nvPr>
        </p:nvSpPr>
        <p:spPr>
          <a:xfrm>
            <a:off x="363416" y="136526"/>
            <a:ext cx="11353800" cy="210635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6000"/>
              <a:buFont typeface="Arial Narrow"/>
              <a:buNone/>
            </a:pPr>
            <a:r>
              <a:rPr lang="fr-CA" sz="6000">
                <a:latin typeface="Arial Narrow"/>
                <a:ea typeface="Arial Narrow"/>
                <a:cs typeface="Arial Narrow"/>
                <a:sym typeface="Arial Narrow"/>
              </a:rPr>
              <a:t>One of the three biggest cheese companies in Canada.</a:t>
            </a:r>
            <a:endParaRPr sz="6000">
              <a:latin typeface="Arial Narrow"/>
              <a:ea typeface="Arial Narrow"/>
              <a:cs typeface="Arial Narrow"/>
              <a:sym typeface="Arial Narrow"/>
            </a:endParaRPr>
          </a:p>
        </p:txBody>
      </p:sp>
      <p:sp>
        <p:nvSpPr>
          <p:cNvPr id="146" name="Google Shape;146;p5"/>
          <p:cNvSpPr txBox="1"/>
          <p:nvPr/>
        </p:nvSpPr>
        <p:spPr>
          <a:xfrm>
            <a:off x="789303" y="3372691"/>
            <a:ext cx="2132334" cy="55793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200"/>
              <a:buFont typeface="Arial"/>
              <a:buNone/>
            </a:pPr>
            <a:r>
              <a:rPr b="0" i="0" lang="fr-CA" sz="3200" u="none" cap="none" strike="noStrike">
                <a:solidFill>
                  <a:schemeClr val="dk1"/>
                </a:solidFill>
                <a:latin typeface="Arial Narrow"/>
                <a:ea typeface="Arial Narrow"/>
                <a:cs typeface="Arial Narrow"/>
                <a:sym typeface="Arial Narrow"/>
              </a:rPr>
              <a:t>Company 1</a:t>
            </a:r>
            <a:endParaRPr b="0" i="0" sz="3200" u="none" cap="none" strike="noStrike">
              <a:solidFill>
                <a:schemeClr val="dk1"/>
              </a:solidFill>
              <a:latin typeface="Arial Narrow"/>
              <a:ea typeface="Arial Narrow"/>
              <a:cs typeface="Arial Narrow"/>
              <a:sym typeface="Arial Narrow"/>
            </a:endParaRPr>
          </a:p>
        </p:txBody>
      </p:sp>
      <p:pic>
        <p:nvPicPr>
          <p:cNvPr id="147" name="Google Shape;147;p5"/>
          <p:cNvPicPr preferRelativeResize="0"/>
          <p:nvPr/>
        </p:nvPicPr>
        <p:blipFill rotWithShape="1">
          <a:blip r:embed="rId3">
            <a:alphaModFix/>
          </a:blip>
          <a:srcRect b="12555" l="-422" r="-622" t="16774"/>
          <a:stretch/>
        </p:blipFill>
        <p:spPr>
          <a:xfrm>
            <a:off x="193723" y="3918480"/>
            <a:ext cx="3323494" cy="2324364"/>
          </a:xfrm>
          <a:prstGeom prst="rect">
            <a:avLst/>
          </a:prstGeom>
          <a:noFill/>
          <a:ln>
            <a:noFill/>
          </a:ln>
        </p:spPr>
      </p:pic>
      <p:sp>
        <p:nvSpPr>
          <p:cNvPr id="148" name="Google Shape;148;p5"/>
          <p:cNvSpPr/>
          <p:nvPr/>
        </p:nvSpPr>
        <p:spPr>
          <a:xfrm>
            <a:off x="1902769" y="4381788"/>
            <a:ext cx="703386" cy="413012"/>
          </a:xfrm>
          <a:prstGeom prst="ellipse">
            <a:avLst/>
          </a:prstGeom>
          <a:solidFill>
            <a:srgbClr val="C6012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49" name="Google Shape;149;p5"/>
          <p:cNvPicPr preferRelativeResize="0"/>
          <p:nvPr/>
        </p:nvPicPr>
        <p:blipFill rotWithShape="1">
          <a:blip r:embed="rId4">
            <a:alphaModFix/>
          </a:blip>
          <a:srcRect b="45718" l="32749" r="31947" t="8017"/>
          <a:stretch/>
        </p:blipFill>
        <p:spPr>
          <a:xfrm>
            <a:off x="3990218" y="2955162"/>
            <a:ext cx="2804929" cy="2563975"/>
          </a:xfrm>
          <a:prstGeom prst="rect">
            <a:avLst/>
          </a:prstGeom>
          <a:noFill/>
          <a:ln>
            <a:noFill/>
          </a:ln>
        </p:spPr>
      </p:pic>
      <p:pic>
        <p:nvPicPr>
          <p:cNvPr id="150" name="Google Shape;150;p5"/>
          <p:cNvPicPr preferRelativeResize="0"/>
          <p:nvPr/>
        </p:nvPicPr>
        <p:blipFill rotWithShape="1">
          <a:blip r:embed="rId5">
            <a:alphaModFix/>
          </a:blip>
          <a:srcRect b="26637" l="3517" r="3710" t="5096"/>
          <a:stretch/>
        </p:blipFill>
        <p:spPr>
          <a:xfrm>
            <a:off x="7268148" y="2618178"/>
            <a:ext cx="4599180" cy="2256202"/>
          </a:xfrm>
          <a:prstGeom prst="rect">
            <a:avLst/>
          </a:prstGeom>
          <a:noFill/>
          <a:ln>
            <a:noFill/>
          </a:ln>
        </p:spPr>
      </p:pic>
      <p:sp>
        <p:nvSpPr>
          <p:cNvPr id="151" name="Google Shape;151;p5"/>
          <p:cNvSpPr/>
          <p:nvPr/>
        </p:nvSpPr>
        <p:spPr>
          <a:xfrm>
            <a:off x="7985122" y="3727372"/>
            <a:ext cx="3270065" cy="685799"/>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152" name="Google Shape;152;p5"/>
          <p:cNvGrpSpPr/>
          <p:nvPr/>
        </p:nvGrpSpPr>
        <p:grpSpPr>
          <a:xfrm>
            <a:off x="8435565" y="5285550"/>
            <a:ext cx="3977640" cy="1572450"/>
            <a:chOff x="198120" y="4556760"/>
            <a:chExt cx="3977640" cy="2011680"/>
          </a:xfrm>
        </p:grpSpPr>
        <p:pic>
          <p:nvPicPr>
            <p:cNvPr id="153" name="Google Shape;153;p5"/>
            <p:cNvPicPr preferRelativeResize="0"/>
            <p:nvPr/>
          </p:nvPicPr>
          <p:blipFill rotWithShape="1">
            <a:blip r:embed="rId6">
              <a:alphaModFix/>
            </a:blip>
            <a:srcRect b="13881" l="7877" r="5120" t="20119"/>
            <a:stretch/>
          </p:blipFill>
          <p:spPr>
            <a:xfrm>
              <a:off x="198120" y="4556760"/>
              <a:ext cx="3977640" cy="2011680"/>
            </a:xfrm>
            <a:prstGeom prst="rect">
              <a:avLst/>
            </a:prstGeom>
            <a:noFill/>
            <a:ln>
              <a:noFill/>
            </a:ln>
          </p:spPr>
        </p:pic>
        <p:sp>
          <p:nvSpPr>
            <p:cNvPr id="154" name="Google Shape;154;p5"/>
            <p:cNvSpPr/>
            <p:nvPr/>
          </p:nvSpPr>
          <p:spPr>
            <a:xfrm>
              <a:off x="1419363" y="4991100"/>
              <a:ext cx="2269987" cy="425450"/>
            </a:xfrm>
            <a:prstGeom prst="roundRect">
              <a:avLst>
                <a:gd fmla="val 16667" name="adj"/>
              </a:avLst>
            </a:prstGeom>
            <a:solidFill>
              <a:srgbClr val="D6D6D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fr-CA" sz="2800" u="sng" cap="none" strike="noStrike">
                  <a:solidFill>
                    <a:schemeClr val="dk1"/>
                  </a:solidFill>
                  <a:latin typeface="Kaushan Script"/>
                  <a:ea typeface="Kaushan Script"/>
                  <a:cs typeface="Kaushan Script"/>
                  <a:sym typeface="Kaushan Script"/>
                </a:rPr>
                <a:t>Back</a:t>
              </a:r>
              <a:endParaRPr b="0" i="0" sz="2800" u="none" cap="none" strike="noStrike">
                <a:solidFill>
                  <a:schemeClr val="dk1"/>
                </a:solidFill>
                <a:latin typeface="Kaushan Script"/>
                <a:ea typeface="Kaushan Script"/>
                <a:cs typeface="Kaushan Script"/>
                <a:sym typeface="Kaushan Script"/>
              </a:endParaRPr>
            </a:p>
          </p:txBody>
        </p:sp>
      </p:grpSp>
      <p:pic>
        <p:nvPicPr>
          <p:cNvPr descr="https://lh5.googleusercontent.com/0m2GFeeCzIIMC0IcXuq1tcdhhAOuMbpYT6IVfv5YMci95GQs5zT6prpJippxpwPDeQ3LZiqCcsCcLWw2RPrOBCfOOcxAFTtYjdD4AySIH0t8Euvc8IGYkPrN5mbuUraRs_TvDszMagw" id="155" name="Google Shape;155;p5"/>
          <p:cNvPicPr preferRelativeResize="0"/>
          <p:nvPr/>
        </p:nvPicPr>
        <p:blipFill rotWithShape="1">
          <a:blip r:embed="rId7">
            <a:alphaModFix/>
          </a:blip>
          <a:srcRect b="0" l="0" r="0" t="50766"/>
          <a:stretch/>
        </p:blipFill>
        <p:spPr>
          <a:xfrm>
            <a:off x="4246331" y="5519137"/>
            <a:ext cx="2562225" cy="876951"/>
          </a:xfrm>
          <a:prstGeom prst="rect">
            <a:avLst/>
          </a:prstGeom>
          <a:noFill/>
          <a:ln>
            <a:noFill/>
          </a:ln>
        </p:spPr>
      </p:pic>
      <p:sp>
        <p:nvSpPr>
          <p:cNvPr id="156" name="Google Shape;156;p5"/>
          <p:cNvSpPr txBox="1"/>
          <p:nvPr/>
        </p:nvSpPr>
        <p:spPr>
          <a:xfrm>
            <a:off x="8435565" y="1970885"/>
            <a:ext cx="2132334" cy="55793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0" i="0" lang="fr-CA" sz="3200" u="none" cap="none" strike="noStrike">
                <a:solidFill>
                  <a:schemeClr val="dk1"/>
                </a:solidFill>
                <a:latin typeface="Arial Narrow"/>
                <a:ea typeface="Arial Narrow"/>
                <a:cs typeface="Arial Narrow"/>
                <a:sym typeface="Arial Narrow"/>
              </a:rPr>
              <a:t>Company 3</a:t>
            </a:r>
            <a:endParaRPr b="0" i="0" sz="3200" u="none" cap="none" strike="noStrike">
              <a:solidFill>
                <a:schemeClr val="dk1"/>
              </a:solidFill>
              <a:latin typeface="Arial Narrow"/>
              <a:ea typeface="Arial Narrow"/>
              <a:cs typeface="Arial Narrow"/>
              <a:sym typeface="Arial Narrow"/>
            </a:endParaRPr>
          </a:p>
        </p:txBody>
      </p:sp>
      <p:sp>
        <p:nvSpPr>
          <p:cNvPr id="157" name="Google Shape;157;p5"/>
          <p:cNvSpPr txBox="1"/>
          <p:nvPr/>
        </p:nvSpPr>
        <p:spPr>
          <a:xfrm>
            <a:off x="4416855" y="2658405"/>
            <a:ext cx="2132334" cy="55793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0" i="0" lang="fr-CA" sz="3200" u="none" cap="none" strike="noStrike">
                <a:solidFill>
                  <a:schemeClr val="dk1"/>
                </a:solidFill>
                <a:latin typeface="Arial Narrow"/>
                <a:ea typeface="Arial Narrow"/>
                <a:cs typeface="Arial Narrow"/>
                <a:sym typeface="Arial Narrow"/>
              </a:rPr>
              <a:t>Company 2</a:t>
            </a:r>
            <a:endParaRPr b="0" i="0" sz="3200" u="none" cap="none" strike="noStrike">
              <a:solidFill>
                <a:schemeClr val="dk1"/>
              </a:solidFill>
              <a:latin typeface="Arial Narrow"/>
              <a:ea typeface="Arial Narrow"/>
              <a:cs typeface="Arial Narrow"/>
              <a:sym typeface="Arial Narrow"/>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55"/>
                                        </p:tgtEl>
                                        <p:attrNameLst>
                                          <p:attrName>style.visibility</p:attrName>
                                        </p:attrNameLst>
                                      </p:cBhvr>
                                      <p:to>
                                        <p:strVal val="visible"/>
                                      </p:to>
                                    </p:set>
                                    <p:animEffect filter="fade" transition="in">
                                      <p:cBhvr>
                                        <p:cTn dur="1000"/>
                                        <p:tgtEl>
                                          <p:spTgt spid="155"/>
                                        </p:tgtEl>
                                      </p:cBhvr>
                                    </p:animEffect>
                                  </p:childTnLst>
                                </p:cTn>
                              </p:par>
                              <p:par>
                                <p:cTn fill="hold" nodeType="withEffect" presetClass="exit" presetID="10" presetSubtype="0">
                                  <p:stCondLst>
                                    <p:cond delay="0"/>
                                  </p:stCondLst>
                                  <p:childTnLst>
                                    <p:animEffect filter="fade" transition="out">
                                      <p:cBhvr>
                                        <p:cTn dur="2000"/>
                                        <p:tgtEl>
                                          <p:spTgt spid="151"/>
                                        </p:tgtEl>
                                      </p:cBhvr>
                                    </p:animEffect>
                                    <p:set>
                                      <p:cBhvr>
                                        <p:cTn dur="1" fill="hold">
                                          <p:stCondLst>
                                            <p:cond delay="2000"/>
                                          </p:stCondLst>
                                        </p:cTn>
                                        <p:tgtEl>
                                          <p:spTgt spid="15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2000"/>
                                        <p:tgtEl>
                                          <p:spTgt spid="148"/>
                                        </p:tgtEl>
                                      </p:cBhvr>
                                    </p:animEffect>
                                    <p:set>
                                      <p:cBhvr>
                                        <p:cTn dur="1" fill="hold">
                                          <p:stCondLst>
                                            <p:cond delay="2000"/>
                                          </p:stCondLst>
                                        </p:cTn>
                                        <p:tgtEl>
                                          <p:spTgt spid="148"/>
                                        </p:tgtEl>
                                        <p:attrNameLst>
                                          <p:attrName>style.visibility</p:attrName>
                                        </p:attrNameLst>
                                      </p:cBhvr>
                                      <p:to>
                                        <p:strVal val="hidden"/>
                                      </p:to>
                                    </p:set>
                                  </p:childTnLst>
                                </p:cTn>
                              </p:par>
                            </p:childTnLst>
                          </p:cTn>
                        </p:par>
                        <p:par>
                          <p:cTn fill="hold">
                            <p:stCondLst>
                              <p:cond delay="2000"/>
                            </p:stCondLst>
                            <p:childTnLst>
                              <p:par>
                                <p:cTn fill="hold" nodeType="afterEffect" presetClass="entr" presetID="1" presetSubtype="0">
                                  <p:stCondLst>
                                    <p:cond delay="0"/>
                                  </p:stCondLst>
                                  <p:childTnLst>
                                    <p:set>
                                      <p:cBhvr>
                                        <p:cTn dur="1" fill="hold">
                                          <p:stCondLst>
                                            <p:cond delay="0"/>
                                          </p:stCondLst>
                                        </p:cTn>
                                        <p:tgtEl>
                                          <p:spTgt spid="15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6"/>
          <p:cNvSpPr txBox="1"/>
          <p:nvPr>
            <p:ph type="title"/>
          </p:nvPr>
        </p:nvSpPr>
        <p:spPr>
          <a:xfrm>
            <a:off x="215411" y="236479"/>
            <a:ext cx="11976589"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6000"/>
              <a:buFont typeface="Arial Narrow"/>
              <a:buNone/>
            </a:pPr>
            <a:r>
              <a:rPr lang="fr-CA" sz="6000">
                <a:latin typeface="Arial Narrow"/>
                <a:ea typeface="Arial Narrow"/>
                <a:cs typeface="Arial Narrow"/>
                <a:sym typeface="Arial Narrow"/>
              </a:rPr>
              <a:t>The country that produced the world’s biggest cheese.</a:t>
            </a:r>
            <a:endParaRPr sz="6000">
              <a:latin typeface="Arial Narrow"/>
              <a:ea typeface="Arial Narrow"/>
              <a:cs typeface="Arial Narrow"/>
              <a:sym typeface="Arial Narrow"/>
            </a:endParaRPr>
          </a:p>
        </p:txBody>
      </p:sp>
      <p:pic>
        <p:nvPicPr>
          <p:cNvPr id="164" name="Google Shape;164;p6"/>
          <p:cNvPicPr preferRelativeResize="0"/>
          <p:nvPr/>
        </p:nvPicPr>
        <p:blipFill rotWithShape="1">
          <a:blip r:embed="rId3">
            <a:alphaModFix/>
          </a:blip>
          <a:srcRect b="0" l="0" r="0" t="0"/>
          <a:stretch/>
        </p:blipFill>
        <p:spPr>
          <a:xfrm>
            <a:off x="1852874" y="1496566"/>
            <a:ext cx="7462919" cy="4170683"/>
          </a:xfrm>
          <a:prstGeom prst="rect">
            <a:avLst/>
          </a:prstGeom>
          <a:noFill/>
          <a:ln>
            <a:noFill/>
          </a:ln>
        </p:spPr>
      </p:pic>
      <p:pic>
        <p:nvPicPr>
          <p:cNvPr id="165" name="Google Shape;165;p6"/>
          <p:cNvPicPr preferRelativeResize="0"/>
          <p:nvPr/>
        </p:nvPicPr>
        <p:blipFill rotWithShape="1">
          <a:blip r:embed="rId4">
            <a:alphaModFix/>
          </a:blip>
          <a:srcRect b="0" l="0" r="0" t="0"/>
          <a:stretch/>
        </p:blipFill>
        <p:spPr>
          <a:xfrm flipH="1">
            <a:off x="9978778" y="1280377"/>
            <a:ext cx="622304" cy="820621"/>
          </a:xfrm>
          <a:prstGeom prst="rect">
            <a:avLst/>
          </a:prstGeom>
          <a:noFill/>
          <a:ln>
            <a:noFill/>
          </a:ln>
        </p:spPr>
      </p:pic>
      <p:sp>
        <p:nvSpPr>
          <p:cNvPr id="166" name="Google Shape;166;p6"/>
          <p:cNvSpPr/>
          <p:nvPr/>
        </p:nvSpPr>
        <p:spPr>
          <a:xfrm>
            <a:off x="215411" y="5286911"/>
            <a:ext cx="9100382" cy="13233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CA" sz="4000" u="none" cap="none" strike="noStrike">
                <a:solidFill>
                  <a:schemeClr val="dk1"/>
                </a:solidFill>
                <a:latin typeface="Arial Narrow"/>
                <a:ea typeface="Arial Narrow"/>
                <a:cs typeface="Arial Narrow"/>
                <a:sym typeface="Arial Narrow"/>
              </a:rPr>
              <a:t>A 26-ton block of cheddar cheese was registered in Quebec, Canada in 1995.</a:t>
            </a:r>
            <a:endParaRPr b="0" i="0" sz="4000" u="none" cap="none" strike="noStrike">
              <a:solidFill>
                <a:schemeClr val="dk1"/>
              </a:solidFill>
              <a:latin typeface="Arial Narrow"/>
              <a:ea typeface="Arial Narrow"/>
              <a:cs typeface="Arial Narrow"/>
              <a:sym typeface="Arial Narrow"/>
            </a:endParaRPr>
          </a:p>
        </p:txBody>
      </p:sp>
      <p:grpSp>
        <p:nvGrpSpPr>
          <p:cNvPr id="167" name="Google Shape;167;p6"/>
          <p:cNvGrpSpPr/>
          <p:nvPr/>
        </p:nvGrpSpPr>
        <p:grpSpPr>
          <a:xfrm>
            <a:off x="9014500" y="4972050"/>
            <a:ext cx="3334527" cy="1885950"/>
            <a:chOff x="294360" y="4556760"/>
            <a:chExt cx="3977640" cy="2011680"/>
          </a:xfrm>
        </p:grpSpPr>
        <p:pic>
          <p:nvPicPr>
            <p:cNvPr id="168" name="Google Shape;168;p6"/>
            <p:cNvPicPr preferRelativeResize="0"/>
            <p:nvPr/>
          </p:nvPicPr>
          <p:blipFill rotWithShape="1">
            <a:blip r:embed="rId5">
              <a:alphaModFix/>
            </a:blip>
            <a:srcRect b="13881" l="7877" r="5120" t="20119"/>
            <a:stretch/>
          </p:blipFill>
          <p:spPr>
            <a:xfrm>
              <a:off x="294360" y="4556760"/>
              <a:ext cx="3977640" cy="2011680"/>
            </a:xfrm>
            <a:prstGeom prst="rect">
              <a:avLst/>
            </a:prstGeom>
            <a:noFill/>
            <a:ln>
              <a:noFill/>
            </a:ln>
          </p:spPr>
        </p:pic>
        <p:sp>
          <p:nvSpPr>
            <p:cNvPr id="169" name="Google Shape;169;p6"/>
            <p:cNvSpPr/>
            <p:nvPr/>
          </p:nvSpPr>
          <p:spPr>
            <a:xfrm>
              <a:off x="1419363" y="4991100"/>
              <a:ext cx="2269987" cy="425450"/>
            </a:xfrm>
            <a:prstGeom prst="roundRect">
              <a:avLst>
                <a:gd fmla="val 16667" name="adj"/>
              </a:avLst>
            </a:prstGeom>
            <a:solidFill>
              <a:srgbClr val="D6D6D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fr-CA" sz="2800" u="sng" cap="none" strike="noStrike">
                  <a:solidFill>
                    <a:schemeClr val="dk1"/>
                  </a:solidFill>
                  <a:latin typeface="Kaushan Script"/>
                  <a:ea typeface="Kaushan Script"/>
                  <a:cs typeface="Kaushan Script"/>
                  <a:sym typeface="Kaushan Script"/>
                  <a:hlinkClick action="ppaction://hlinksldjump" r:id="rId6">
                    <a:extLst>
                      <a:ext uri="{A12FA001-AC4F-418D-AE19-62706E023703}">
                        <ahyp:hlinkClr val="tx"/>
                      </a:ext>
                    </a:extLst>
                  </a:hlinkClick>
                </a:rPr>
                <a:t>Back</a:t>
              </a:r>
              <a:endParaRPr b="0" i="0" sz="2800" u="none" cap="none" strike="noStrike">
                <a:solidFill>
                  <a:schemeClr val="dk1"/>
                </a:solidFill>
                <a:latin typeface="Kaushan Script"/>
                <a:ea typeface="Kaushan Script"/>
                <a:cs typeface="Kaushan Script"/>
                <a:sym typeface="Kaushan Script"/>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6"/>
                                        </p:tgtEl>
                                        <p:attrNameLst>
                                          <p:attrName>style.visibility</p:attrName>
                                        </p:attrNameLst>
                                      </p:cBhvr>
                                      <p:to>
                                        <p:strVal val="visible"/>
                                      </p:to>
                                    </p:set>
                                    <p:animEffect filter="fade" transition="in">
                                      <p:cBhvr>
                                        <p:cTn dur="500"/>
                                        <p:tgtEl>
                                          <p:spTgt spid="166"/>
                                        </p:tgtEl>
                                      </p:cBhvr>
                                    </p:animEffect>
                                  </p:childTnLst>
                                </p:cTn>
                              </p:par>
                              <p:par>
                                <p:cTn fill="hold" nodeType="withEffect" presetClass="entr" presetID="1" presetSubtype="0">
                                  <p:stCondLst>
                                    <p:cond delay="0"/>
                                  </p:stCondLst>
                                  <p:childTnLst>
                                    <p:set>
                                      <p:cBhvr>
                                        <p:cTn dur="1" fill="hold">
                                          <p:stCondLst>
                                            <p:cond delay="0"/>
                                          </p:stCondLst>
                                        </p:cTn>
                                        <p:tgtEl>
                                          <p:spTgt spid="16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7"/>
          <p:cNvSpPr txBox="1"/>
          <p:nvPr>
            <p:ph type="title"/>
          </p:nvPr>
        </p:nvSpPr>
        <p:spPr>
          <a:xfrm>
            <a:off x="0" y="294620"/>
            <a:ext cx="115062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6000"/>
              <a:buNone/>
            </a:pPr>
            <a:r>
              <a:rPr lang="fr-CA" sz="6000">
                <a:latin typeface="Arial Narrow"/>
                <a:ea typeface="Arial Narrow"/>
                <a:cs typeface="Arial Narrow"/>
                <a:sym typeface="Arial Narrow"/>
              </a:rPr>
              <a:t>The country that produces the most cheese in the world.</a:t>
            </a:r>
            <a:endParaRPr sz="6000">
              <a:latin typeface="Arial Narrow"/>
              <a:ea typeface="Arial Narrow"/>
              <a:cs typeface="Arial Narrow"/>
              <a:sym typeface="Arial Narrow"/>
            </a:endParaRPr>
          </a:p>
        </p:txBody>
      </p:sp>
      <p:pic>
        <p:nvPicPr>
          <p:cNvPr id="176" name="Google Shape;176;p7"/>
          <p:cNvPicPr preferRelativeResize="0"/>
          <p:nvPr/>
        </p:nvPicPr>
        <p:blipFill rotWithShape="1">
          <a:blip r:embed="rId3">
            <a:alphaModFix/>
          </a:blip>
          <a:srcRect b="0" l="0" r="0" t="0"/>
          <a:stretch/>
        </p:blipFill>
        <p:spPr>
          <a:xfrm>
            <a:off x="2843022" y="1819086"/>
            <a:ext cx="5820156" cy="4365117"/>
          </a:xfrm>
          <a:prstGeom prst="roundRect">
            <a:avLst>
              <a:gd fmla="val 8594" name="adj"/>
            </a:avLst>
          </a:prstGeom>
          <a:solidFill>
            <a:srgbClr val="ECECEC"/>
          </a:solidFill>
          <a:ln>
            <a:noFill/>
          </a:ln>
          <a:effectLst>
            <a:reflection blurRad="0" dir="5400000" dist="5000" endA="0" endPos="28000" fadeDir="5400000" kx="0" rotWithShape="0" algn="bl" stA="38000" stPos="0" sy="-100000" ky="0"/>
          </a:effectLst>
        </p:spPr>
      </p:pic>
      <p:sp>
        <p:nvSpPr>
          <p:cNvPr id="177" name="Google Shape;177;p7"/>
          <p:cNvSpPr txBox="1"/>
          <p:nvPr>
            <p:ph idx="1" type="body"/>
          </p:nvPr>
        </p:nvSpPr>
        <p:spPr>
          <a:xfrm>
            <a:off x="181765" y="2937043"/>
            <a:ext cx="2948353" cy="7097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4000"/>
              <a:buNone/>
            </a:pPr>
            <a:r>
              <a:rPr lang="fr-CA" sz="4000">
                <a:latin typeface="Arial Narrow"/>
                <a:ea typeface="Arial Narrow"/>
                <a:cs typeface="Arial Narrow"/>
                <a:sym typeface="Arial Narrow"/>
              </a:rPr>
              <a:t>A clue…</a:t>
            </a:r>
            <a:endParaRPr sz="4000">
              <a:latin typeface="Arial Narrow"/>
              <a:ea typeface="Arial Narrow"/>
              <a:cs typeface="Arial Narrow"/>
              <a:sym typeface="Arial Narrow"/>
            </a:endParaRPr>
          </a:p>
        </p:txBody>
      </p:sp>
      <p:sp>
        <p:nvSpPr>
          <p:cNvPr id="178" name="Google Shape;178;p7"/>
          <p:cNvSpPr txBox="1"/>
          <p:nvPr/>
        </p:nvSpPr>
        <p:spPr>
          <a:xfrm>
            <a:off x="8942299" y="3291910"/>
            <a:ext cx="2948353" cy="709734"/>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4000"/>
              <a:buFont typeface="Arial"/>
              <a:buNone/>
            </a:pPr>
            <a:r>
              <a:rPr b="0" i="0" lang="fr-CA" sz="4000" u="none" cap="none" strike="noStrike">
                <a:solidFill>
                  <a:schemeClr val="dk1"/>
                </a:solidFill>
                <a:latin typeface="Arial Narrow"/>
                <a:ea typeface="Arial Narrow"/>
                <a:cs typeface="Arial Narrow"/>
                <a:sym typeface="Arial Narrow"/>
              </a:rPr>
              <a:t>Germany…</a:t>
            </a:r>
            <a:endParaRPr b="0" i="0" sz="4000" u="none" cap="none" strike="noStrike">
              <a:solidFill>
                <a:schemeClr val="dk1"/>
              </a:solidFill>
              <a:latin typeface="Arial Narrow"/>
              <a:ea typeface="Arial Narrow"/>
              <a:cs typeface="Arial Narrow"/>
              <a:sym typeface="Arial Narrow"/>
            </a:endParaRPr>
          </a:p>
        </p:txBody>
      </p:sp>
      <p:pic>
        <p:nvPicPr>
          <p:cNvPr id="179" name="Google Shape;179;p7"/>
          <p:cNvPicPr preferRelativeResize="0"/>
          <p:nvPr/>
        </p:nvPicPr>
        <p:blipFill rotWithShape="1">
          <a:blip r:embed="rId4">
            <a:alphaModFix/>
          </a:blip>
          <a:srcRect b="0" l="0" r="0" t="0"/>
          <a:stretch/>
        </p:blipFill>
        <p:spPr>
          <a:xfrm flipH="1">
            <a:off x="10731496" y="1027906"/>
            <a:ext cx="622304" cy="820621"/>
          </a:xfrm>
          <a:prstGeom prst="rect">
            <a:avLst/>
          </a:prstGeom>
          <a:noFill/>
          <a:ln>
            <a:noFill/>
          </a:ln>
        </p:spPr>
      </p:pic>
      <p:grpSp>
        <p:nvGrpSpPr>
          <p:cNvPr id="180" name="Google Shape;180;p7"/>
          <p:cNvGrpSpPr/>
          <p:nvPr/>
        </p:nvGrpSpPr>
        <p:grpSpPr>
          <a:xfrm>
            <a:off x="8963891" y="4972050"/>
            <a:ext cx="3334527" cy="1885950"/>
            <a:chOff x="198120" y="4556760"/>
            <a:chExt cx="3977640" cy="2011680"/>
          </a:xfrm>
        </p:grpSpPr>
        <p:pic>
          <p:nvPicPr>
            <p:cNvPr id="181" name="Google Shape;181;p7"/>
            <p:cNvPicPr preferRelativeResize="0"/>
            <p:nvPr/>
          </p:nvPicPr>
          <p:blipFill rotWithShape="1">
            <a:blip r:embed="rId5">
              <a:alphaModFix/>
            </a:blip>
            <a:srcRect b="13881" l="7877" r="5120" t="20119"/>
            <a:stretch/>
          </p:blipFill>
          <p:spPr>
            <a:xfrm>
              <a:off x="198120" y="4556760"/>
              <a:ext cx="3977640" cy="2011680"/>
            </a:xfrm>
            <a:prstGeom prst="rect">
              <a:avLst/>
            </a:prstGeom>
            <a:noFill/>
            <a:ln>
              <a:noFill/>
            </a:ln>
          </p:spPr>
        </p:pic>
        <p:sp>
          <p:nvSpPr>
            <p:cNvPr id="182" name="Google Shape;182;p7"/>
            <p:cNvSpPr/>
            <p:nvPr/>
          </p:nvSpPr>
          <p:spPr>
            <a:xfrm>
              <a:off x="1419363" y="4991100"/>
              <a:ext cx="2269987" cy="425450"/>
            </a:xfrm>
            <a:prstGeom prst="roundRect">
              <a:avLst>
                <a:gd fmla="val 16667" name="adj"/>
              </a:avLst>
            </a:prstGeom>
            <a:solidFill>
              <a:srgbClr val="D6D6D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fr-CA" sz="2800" u="sng" cap="none" strike="noStrike">
                  <a:solidFill>
                    <a:schemeClr val="dk1"/>
                  </a:solidFill>
                  <a:latin typeface="Kaushan Script"/>
                  <a:ea typeface="Kaushan Script"/>
                  <a:cs typeface="Kaushan Script"/>
                  <a:sym typeface="Kaushan Script"/>
                  <a:hlinkClick action="ppaction://hlinksldjump" r:id="rId6">
                    <a:extLst>
                      <a:ext uri="{A12FA001-AC4F-418D-AE19-62706E023703}">
                        <ahyp:hlinkClr val="tx"/>
                      </a:ext>
                    </a:extLst>
                  </a:hlinkClick>
                </a:rPr>
                <a:t>Back</a:t>
              </a:r>
              <a:endParaRPr b="0" i="0" sz="2800" u="none" cap="none" strike="noStrike">
                <a:solidFill>
                  <a:schemeClr val="dk1"/>
                </a:solidFill>
                <a:latin typeface="Kaushan Script"/>
                <a:ea typeface="Kaushan Script"/>
                <a:cs typeface="Kaushan Script"/>
                <a:sym typeface="Kaushan Script"/>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8"/>
                                        </p:tgtEl>
                                        <p:attrNameLst>
                                          <p:attrName>style.visibility</p:attrName>
                                        </p:attrNameLst>
                                      </p:cBhvr>
                                      <p:to>
                                        <p:strVal val="visible"/>
                                      </p:to>
                                    </p:set>
                                    <p:animEffect filter="fade" transition="in">
                                      <p:cBhvr>
                                        <p:cTn dur="500"/>
                                        <p:tgtEl>
                                          <p:spTgt spid="178"/>
                                        </p:tgtEl>
                                      </p:cBhvr>
                                    </p:animEffect>
                                  </p:childTnLst>
                                </p:cTn>
                              </p:par>
                            </p:childTnLst>
                          </p:cTn>
                        </p:par>
                        <p:par>
                          <p:cTn fill="hold">
                            <p:stCondLst>
                              <p:cond delay="500"/>
                            </p:stCondLst>
                            <p:childTnLst>
                              <p:par>
                                <p:cTn fill="hold" nodeType="afterEffect" presetClass="entr" presetID="1" presetSubtype="0">
                                  <p:stCondLst>
                                    <p:cond delay="0"/>
                                  </p:stCondLst>
                                  <p:childTnLst>
                                    <p:set>
                                      <p:cBhvr>
                                        <p:cTn dur="1" fill="hold">
                                          <p:stCondLst>
                                            <p:cond delay="0"/>
                                          </p:stCondLst>
                                        </p:cTn>
                                        <p:tgtEl>
                                          <p:spTgt spid="1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8"/>
          <p:cNvSpPr txBox="1"/>
          <p:nvPr>
            <p:ph type="title"/>
          </p:nvPr>
        </p:nvSpPr>
        <p:spPr>
          <a:xfrm>
            <a:off x="0" y="153514"/>
            <a:ext cx="121920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6000"/>
              <a:buFont typeface="Arial Narrow"/>
              <a:buNone/>
            </a:pPr>
            <a:r>
              <a:rPr lang="fr-CA" sz="6000">
                <a:latin typeface="Arial Narrow"/>
                <a:ea typeface="Arial Narrow"/>
                <a:cs typeface="Arial Narrow"/>
                <a:sym typeface="Arial Narrow"/>
              </a:rPr>
              <a:t>One of the reasons that explains why cheese wheels are round.</a:t>
            </a:r>
            <a:endParaRPr sz="6000">
              <a:latin typeface="Arial Narrow"/>
              <a:ea typeface="Arial Narrow"/>
              <a:cs typeface="Arial Narrow"/>
              <a:sym typeface="Arial Narrow"/>
            </a:endParaRPr>
          </a:p>
        </p:txBody>
      </p:sp>
      <p:pic>
        <p:nvPicPr>
          <p:cNvPr id="189" name="Google Shape;189;p8"/>
          <p:cNvPicPr preferRelativeResize="0"/>
          <p:nvPr/>
        </p:nvPicPr>
        <p:blipFill rotWithShape="1">
          <a:blip r:embed="rId3">
            <a:alphaModFix/>
          </a:blip>
          <a:srcRect b="0" l="0" r="0" t="0"/>
          <a:stretch/>
        </p:blipFill>
        <p:spPr>
          <a:xfrm>
            <a:off x="3304054" y="2518623"/>
            <a:ext cx="5583892" cy="3712695"/>
          </a:xfrm>
          <a:prstGeom prst="roundRect">
            <a:avLst>
              <a:gd fmla="val 8594" name="adj"/>
            </a:avLst>
          </a:prstGeom>
          <a:solidFill>
            <a:srgbClr val="ECECEC"/>
          </a:solidFill>
          <a:ln>
            <a:noFill/>
          </a:ln>
          <a:effectLst>
            <a:reflection blurRad="0" dir="5400000" dist="5000" endA="0" endPos="28000" fadeDir="5400000" kx="0" rotWithShape="0" algn="bl" stA="38000" stPos="0" sy="-100000" ky="0"/>
          </a:effectLst>
        </p:spPr>
      </p:pic>
      <p:sp>
        <p:nvSpPr>
          <p:cNvPr id="190" name="Google Shape;190;p8"/>
          <p:cNvSpPr txBox="1"/>
          <p:nvPr/>
        </p:nvSpPr>
        <p:spPr>
          <a:xfrm>
            <a:off x="9123058" y="2747315"/>
            <a:ext cx="3182470"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CA" sz="4800" u="none" cap="none" strike="noStrike">
                <a:solidFill>
                  <a:schemeClr val="dk1"/>
                </a:solidFill>
                <a:latin typeface="Arial Narrow"/>
                <a:ea typeface="Arial Narrow"/>
                <a:cs typeface="Arial Narrow"/>
                <a:sym typeface="Arial Narrow"/>
              </a:rPr>
              <a:t>Easier to move</a:t>
            </a:r>
            <a:endParaRPr b="0" i="0" sz="4800" u="none" cap="none" strike="noStrike">
              <a:solidFill>
                <a:schemeClr val="dk1"/>
              </a:solidFill>
              <a:latin typeface="Arial Narrow"/>
              <a:ea typeface="Arial Narrow"/>
              <a:cs typeface="Arial Narrow"/>
              <a:sym typeface="Arial Narrow"/>
            </a:endParaRPr>
          </a:p>
        </p:txBody>
      </p:sp>
      <p:sp>
        <p:nvSpPr>
          <p:cNvPr id="191" name="Google Shape;191;p8"/>
          <p:cNvSpPr txBox="1"/>
          <p:nvPr/>
        </p:nvSpPr>
        <p:spPr>
          <a:xfrm>
            <a:off x="0" y="2747315"/>
            <a:ext cx="3425379"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fr-CA" sz="4800" u="none" cap="none" strike="noStrike">
                <a:solidFill>
                  <a:schemeClr val="dk1"/>
                </a:solidFill>
                <a:latin typeface="Arial Narrow"/>
                <a:ea typeface="Arial Narrow"/>
                <a:cs typeface="Arial Narrow"/>
                <a:sym typeface="Arial Narrow"/>
              </a:rPr>
              <a:t>Keep their shape better</a:t>
            </a:r>
            <a:endParaRPr b="0" i="0" sz="4800" u="none" cap="none" strike="noStrike">
              <a:solidFill>
                <a:schemeClr val="dk1"/>
              </a:solidFill>
              <a:latin typeface="Arial Narrow"/>
              <a:ea typeface="Arial Narrow"/>
              <a:cs typeface="Arial Narrow"/>
              <a:sym typeface="Arial Narrow"/>
            </a:endParaRPr>
          </a:p>
        </p:txBody>
      </p:sp>
      <p:grpSp>
        <p:nvGrpSpPr>
          <p:cNvPr id="192" name="Google Shape;192;p8"/>
          <p:cNvGrpSpPr/>
          <p:nvPr/>
        </p:nvGrpSpPr>
        <p:grpSpPr>
          <a:xfrm>
            <a:off x="9049870" y="5496485"/>
            <a:ext cx="3334527" cy="1885950"/>
            <a:chOff x="198120" y="4556760"/>
            <a:chExt cx="3977640" cy="2011680"/>
          </a:xfrm>
        </p:grpSpPr>
        <p:pic>
          <p:nvPicPr>
            <p:cNvPr id="193" name="Google Shape;193;p8"/>
            <p:cNvPicPr preferRelativeResize="0"/>
            <p:nvPr/>
          </p:nvPicPr>
          <p:blipFill rotWithShape="1">
            <a:blip r:embed="rId4">
              <a:alphaModFix/>
            </a:blip>
            <a:srcRect b="13881" l="7877" r="5120" t="20119"/>
            <a:stretch/>
          </p:blipFill>
          <p:spPr>
            <a:xfrm>
              <a:off x="198120" y="4556760"/>
              <a:ext cx="3977640" cy="2011680"/>
            </a:xfrm>
            <a:prstGeom prst="rect">
              <a:avLst/>
            </a:prstGeom>
            <a:noFill/>
            <a:ln>
              <a:noFill/>
            </a:ln>
          </p:spPr>
        </p:pic>
        <p:sp>
          <p:nvSpPr>
            <p:cNvPr id="194" name="Google Shape;194;p8"/>
            <p:cNvSpPr/>
            <p:nvPr/>
          </p:nvSpPr>
          <p:spPr>
            <a:xfrm>
              <a:off x="1419363" y="4991100"/>
              <a:ext cx="2269987" cy="425450"/>
            </a:xfrm>
            <a:prstGeom prst="roundRect">
              <a:avLst>
                <a:gd fmla="val 16667" name="adj"/>
              </a:avLst>
            </a:prstGeom>
            <a:solidFill>
              <a:srgbClr val="D6D6D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fr-CA" sz="2800" u="sng" cap="none" strike="noStrike">
                  <a:solidFill>
                    <a:schemeClr val="dk1"/>
                  </a:solidFill>
                  <a:latin typeface="Kaushan Script"/>
                  <a:ea typeface="Kaushan Script"/>
                  <a:cs typeface="Kaushan Script"/>
                  <a:sym typeface="Kaushan Script"/>
                  <a:hlinkClick action="ppaction://hlinksldjump" r:id="rId5">
                    <a:extLst>
                      <a:ext uri="{A12FA001-AC4F-418D-AE19-62706E023703}">
                        <ahyp:hlinkClr val="tx"/>
                      </a:ext>
                    </a:extLst>
                  </a:hlinkClick>
                </a:rPr>
                <a:t>Back</a:t>
              </a:r>
              <a:endParaRPr b="0" i="0" sz="2800" u="none" cap="none" strike="noStrike">
                <a:solidFill>
                  <a:schemeClr val="dk1"/>
                </a:solidFill>
                <a:latin typeface="Kaushan Script"/>
                <a:ea typeface="Kaushan Script"/>
                <a:cs typeface="Kaushan Script"/>
                <a:sym typeface="Kaushan Script"/>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0"/>
                                        </p:tgtEl>
                                        <p:attrNameLst>
                                          <p:attrName>style.visibility</p:attrName>
                                        </p:attrNameLst>
                                      </p:cBhvr>
                                      <p:to>
                                        <p:strVal val="visible"/>
                                      </p:to>
                                    </p:set>
                                    <p:animEffect filter="fade" transition="in">
                                      <p:cBhvr>
                                        <p:cTn dur="500"/>
                                        <p:tgtEl>
                                          <p:spTgt spid="190"/>
                                        </p:tgtEl>
                                      </p:cBhvr>
                                    </p:animEffect>
                                  </p:childTnLst>
                                </p:cTn>
                              </p:par>
                              <p:par>
                                <p:cTn fill="hold" nodeType="withEffect" presetClass="entr" presetID="10" presetSubtype="0">
                                  <p:stCondLst>
                                    <p:cond delay="0"/>
                                  </p:stCondLst>
                                  <p:childTnLst>
                                    <p:set>
                                      <p:cBhvr>
                                        <p:cTn dur="1" fill="hold">
                                          <p:stCondLst>
                                            <p:cond delay="0"/>
                                          </p:stCondLst>
                                        </p:cTn>
                                        <p:tgtEl>
                                          <p:spTgt spid="191"/>
                                        </p:tgtEl>
                                        <p:attrNameLst>
                                          <p:attrName>style.visibility</p:attrName>
                                        </p:attrNameLst>
                                      </p:cBhvr>
                                      <p:to>
                                        <p:strVal val="visible"/>
                                      </p:to>
                                    </p:set>
                                    <p:animEffect filter="fade" transition="in">
                                      <p:cBhvr>
                                        <p:cTn dur="500"/>
                                        <p:tgtEl>
                                          <p:spTgt spid="191"/>
                                        </p:tgtEl>
                                      </p:cBhvr>
                                    </p:animEffect>
                                  </p:childTnLst>
                                </p:cTn>
                              </p:par>
                            </p:childTnLst>
                          </p:cTn>
                        </p:par>
                        <p:par>
                          <p:cTn fill="hold">
                            <p:stCondLst>
                              <p:cond delay="500"/>
                            </p:stCondLst>
                            <p:childTnLst>
                              <p:par>
                                <p:cTn fill="hold" nodeType="afterEffect" presetClass="entr" presetID="1" presetSubtype="0">
                                  <p:stCondLst>
                                    <p:cond delay="0"/>
                                  </p:stCondLst>
                                  <p:childTnLst>
                                    <p:set>
                                      <p:cBhvr>
                                        <p:cTn dur="1" fill="hold">
                                          <p:stCondLst>
                                            <p:cond delay="0"/>
                                          </p:stCondLst>
                                        </p:cTn>
                                        <p:tgtEl>
                                          <p:spTgt spid="19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9"/>
          <p:cNvSpPr/>
          <p:nvPr/>
        </p:nvSpPr>
        <p:spPr>
          <a:xfrm>
            <a:off x="183172" y="-40346"/>
            <a:ext cx="11749453" cy="193895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0"/>
              <a:buFont typeface="Arial"/>
              <a:buNone/>
            </a:pPr>
            <a:r>
              <a:rPr b="0" i="0" lang="fr-CA" sz="6000" u="none" cap="none" strike="noStrike">
                <a:solidFill>
                  <a:schemeClr val="dk1"/>
                </a:solidFill>
                <a:latin typeface="Arial Narrow"/>
                <a:ea typeface="Arial Narrow"/>
                <a:cs typeface="Arial Narrow"/>
                <a:sym typeface="Arial Narrow"/>
              </a:rPr>
              <a:t>One of the reasons that explains how those holes in the cheese are formed.</a:t>
            </a:r>
            <a:endParaRPr b="0" i="0" sz="6000" u="none" cap="none" strike="noStrike">
              <a:solidFill>
                <a:schemeClr val="dk1"/>
              </a:solidFill>
              <a:latin typeface="Arial Narrow"/>
              <a:ea typeface="Arial Narrow"/>
              <a:cs typeface="Arial Narrow"/>
              <a:sym typeface="Arial Narrow"/>
            </a:endParaRPr>
          </a:p>
        </p:txBody>
      </p:sp>
      <p:pic>
        <p:nvPicPr>
          <p:cNvPr id="201" name="Google Shape;201;p9"/>
          <p:cNvPicPr preferRelativeResize="0"/>
          <p:nvPr/>
        </p:nvPicPr>
        <p:blipFill rotWithShape="1">
          <a:blip r:embed="rId3">
            <a:alphaModFix/>
          </a:blip>
          <a:srcRect b="0" l="0" r="0" t="0"/>
          <a:stretch/>
        </p:blipFill>
        <p:spPr>
          <a:xfrm>
            <a:off x="7045713" y="1492327"/>
            <a:ext cx="5222632" cy="3481755"/>
          </a:xfrm>
          <a:prstGeom prst="rect">
            <a:avLst/>
          </a:prstGeom>
          <a:noFill/>
          <a:ln>
            <a:noFill/>
          </a:ln>
        </p:spPr>
      </p:pic>
      <p:sp>
        <p:nvSpPr>
          <p:cNvPr id="202" name="Google Shape;202;p9"/>
          <p:cNvSpPr txBox="1"/>
          <p:nvPr/>
        </p:nvSpPr>
        <p:spPr>
          <a:xfrm>
            <a:off x="1167909" y="4567802"/>
            <a:ext cx="10348547"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1" i="0" lang="fr-CA" sz="4400" u="none" cap="none" strike="noStrike">
                <a:solidFill>
                  <a:schemeClr val="dk1"/>
                </a:solidFill>
                <a:latin typeface="Arial Narrow"/>
                <a:ea typeface="Arial Narrow"/>
                <a:cs typeface="Arial Narrow"/>
                <a:sym typeface="Arial Narrow"/>
              </a:rPr>
              <a:t>Carbon dioxide produced by bacteria</a:t>
            </a:r>
            <a:endParaRPr b="1" i="0" sz="4400" u="none" cap="none" strike="noStrike">
              <a:solidFill>
                <a:schemeClr val="dk1"/>
              </a:solidFill>
              <a:latin typeface="Arial Narrow"/>
              <a:ea typeface="Arial Narrow"/>
              <a:cs typeface="Arial Narrow"/>
              <a:sym typeface="Arial Narrow"/>
            </a:endParaRPr>
          </a:p>
        </p:txBody>
      </p:sp>
      <p:sp>
        <p:nvSpPr>
          <p:cNvPr id="203" name="Google Shape;203;p9"/>
          <p:cNvSpPr txBox="1"/>
          <p:nvPr/>
        </p:nvSpPr>
        <p:spPr>
          <a:xfrm>
            <a:off x="1167910" y="5337243"/>
            <a:ext cx="5805855" cy="76940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1" i="0" lang="fr-CA" sz="4400" u="none" cap="none" strike="noStrike">
                <a:solidFill>
                  <a:schemeClr val="dk1"/>
                </a:solidFill>
                <a:latin typeface="Arial Narrow"/>
                <a:ea typeface="Arial Narrow"/>
                <a:cs typeface="Arial Narrow"/>
                <a:sym typeface="Arial Narrow"/>
              </a:rPr>
              <a:t>Hay dust</a:t>
            </a:r>
            <a:endParaRPr b="1" i="0" sz="4400" u="none" cap="none" strike="noStrike">
              <a:solidFill>
                <a:schemeClr val="dk1"/>
              </a:solidFill>
              <a:latin typeface="Arial Narrow"/>
              <a:ea typeface="Arial Narrow"/>
              <a:cs typeface="Arial Narrow"/>
              <a:sym typeface="Arial Narrow"/>
            </a:endParaRPr>
          </a:p>
        </p:txBody>
      </p:sp>
      <p:grpSp>
        <p:nvGrpSpPr>
          <p:cNvPr id="204" name="Google Shape;204;p9"/>
          <p:cNvGrpSpPr/>
          <p:nvPr/>
        </p:nvGrpSpPr>
        <p:grpSpPr>
          <a:xfrm>
            <a:off x="8933818" y="5337242"/>
            <a:ext cx="3334527" cy="1520757"/>
            <a:chOff x="198120" y="4556760"/>
            <a:chExt cx="3977640" cy="2011680"/>
          </a:xfrm>
        </p:grpSpPr>
        <p:pic>
          <p:nvPicPr>
            <p:cNvPr id="205" name="Google Shape;205;p9"/>
            <p:cNvPicPr preferRelativeResize="0"/>
            <p:nvPr/>
          </p:nvPicPr>
          <p:blipFill rotWithShape="1">
            <a:blip r:embed="rId4">
              <a:alphaModFix/>
            </a:blip>
            <a:srcRect b="13881" l="7877" r="5120" t="20119"/>
            <a:stretch/>
          </p:blipFill>
          <p:spPr>
            <a:xfrm>
              <a:off x="198120" y="4556760"/>
              <a:ext cx="3977640" cy="2011680"/>
            </a:xfrm>
            <a:prstGeom prst="rect">
              <a:avLst/>
            </a:prstGeom>
            <a:noFill/>
            <a:ln>
              <a:noFill/>
            </a:ln>
          </p:spPr>
        </p:pic>
        <p:sp>
          <p:nvSpPr>
            <p:cNvPr id="206" name="Google Shape;206;p9"/>
            <p:cNvSpPr/>
            <p:nvPr/>
          </p:nvSpPr>
          <p:spPr>
            <a:xfrm>
              <a:off x="1419363" y="4991100"/>
              <a:ext cx="2269987" cy="425450"/>
            </a:xfrm>
            <a:prstGeom prst="roundRect">
              <a:avLst>
                <a:gd fmla="val 16667" name="adj"/>
              </a:avLst>
            </a:prstGeom>
            <a:solidFill>
              <a:srgbClr val="D6D6D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fr-CA" sz="2800" u="sng" cap="none" strike="noStrike">
                  <a:solidFill>
                    <a:schemeClr val="dk1"/>
                  </a:solidFill>
                  <a:latin typeface="Kaushan Script"/>
                  <a:ea typeface="Kaushan Script"/>
                  <a:cs typeface="Kaushan Script"/>
                  <a:sym typeface="Kaushan Script"/>
                  <a:hlinkClick action="ppaction://hlinksldjump" r:id="rId5">
                    <a:extLst>
                      <a:ext uri="{A12FA001-AC4F-418D-AE19-62706E023703}">
                        <ahyp:hlinkClr val="tx"/>
                      </a:ext>
                    </a:extLst>
                  </a:hlinkClick>
                </a:rPr>
                <a:t>Back</a:t>
              </a:r>
              <a:endParaRPr b="0" i="0" sz="2800" u="none" cap="none" strike="noStrike">
                <a:solidFill>
                  <a:schemeClr val="dk1"/>
                </a:solidFill>
                <a:latin typeface="Kaushan Script"/>
                <a:ea typeface="Kaushan Script"/>
                <a:cs typeface="Kaushan Script"/>
                <a:sym typeface="Kaushan Script"/>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2"/>
                                        </p:tgtEl>
                                        <p:attrNameLst>
                                          <p:attrName>style.visibility</p:attrName>
                                        </p:attrNameLst>
                                      </p:cBhvr>
                                      <p:to>
                                        <p:strVal val="visible"/>
                                      </p:to>
                                    </p:set>
                                    <p:animEffect filter="fade" transition="in">
                                      <p:cBhvr>
                                        <p:cTn dur="500"/>
                                        <p:tgtEl>
                                          <p:spTgt spid="2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
                                        </p:tgtEl>
                                        <p:attrNameLst>
                                          <p:attrName>style.visibility</p:attrName>
                                        </p:attrNameLst>
                                      </p:cBhvr>
                                      <p:to>
                                        <p:strVal val="visible"/>
                                      </p:to>
                                    </p:set>
                                    <p:animEffect filter="fade" transition="in">
                                      <p:cBhvr>
                                        <p:cTn dur="500"/>
                                        <p:tgtEl>
                                          <p:spTgt spid="203"/>
                                        </p:tgtEl>
                                      </p:cBhvr>
                                    </p:animEffect>
                                  </p:childTnLst>
                                </p:cTn>
                              </p:par>
                            </p:childTnLst>
                          </p:cTn>
                        </p:par>
                        <p:par>
                          <p:cTn fill="hold">
                            <p:stCondLst>
                              <p:cond delay="500"/>
                            </p:stCondLst>
                            <p:childTnLst>
                              <p:par>
                                <p:cTn fill="hold" nodeType="afterEffect" presetClass="entr" presetID="1" presetSubtype="0">
                                  <p:stCondLst>
                                    <p:cond delay="0"/>
                                  </p:stCondLst>
                                  <p:childTnLst>
                                    <p:set>
                                      <p:cBhvr>
                                        <p:cTn dur="1" fill="hold">
                                          <p:stCondLst>
                                            <p:cond delay="0"/>
                                          </p:stCondLst>
                                        </p:cTn>
                                        <p:tgtEl>
                                          <p:spTgt spid="20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2020-08-03T13:56:25Z</dcterms:created>
  <dc:creator>%username%</dc:creator>
</cp:coreProperties>
</file>