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y="9906000" cx="6858000"/>
  <p:notesSz cx="7102475" cy="9388475"/>
  <p:embeddedFontLst>
    <p:embeddedFont>
      <p:font typeface="Arial Narrow"/>
      <p:regular r:id="rId18"/>
      <p:bold r:id="rId19"/>
      <p:italic r:id="rId20"/>
      <p:boldItalic r:id="rId2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22" roundtripDataSignature="AMtx7mimmZyAXNuq0KsOt5aoAiszLn6IA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93F7612D-CB6F-47F5-8B03-B31F67FDF9B5}">
  <a:tblStyle styleId="{93F7612D-CB6F-47F5-8B03-B31F67FDF9B5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8EBF5"/>
          </a:solidFill>
        </a:fill>
      </a:tcStyle>
    </a:wholeTbl>
    <a:band1H>
      <a:tcTxStyle b="off" i="off"/>
      <a:tcStyle>
        <a:fill>
          <a:solidFill>
            <a:srgbClr val="CDD4EA"/>
          </a:solidFill>
        </a:fill>
      </a:tcStyle>
    </a:band1H>
    <a:band2H>
      <a:tcTxStyle b="off" i="off"/>
    </a:band2H>
    <a:band1V>
      <a:tcTxStyle b="off" i="off"/>
      <a:tcStyle>
        <a:fill>
          <a:solidFill>
            <a:srgbClr val="CDD4EA"/>
          </a:solidFill>
        </a:fill>
      </a:tcStyle>
    </a:band1V>
    <a:band2V>
      <a:tcTxStyle b="off" i="off"/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 b="off" i="off"/>
    </a:seCell>
    <a:swCell>
      <a:tcTxStyle b="off" i="off"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</a:neCell>
    <a:nwCell>
      <a:tcTxStyle b="off" i="off"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ArialNarrow-italic.fntdata"/><Relationship Id="rId11" Type="http://schemas.openxmlformats.org/officeDocument/2006/relationships/slide" Target="slides/slide6.xml"/><Relationship Id="rId22" Type="http://customschemas.google.com/relationships/presentationmetadata" Target="metadata"/><Relationship Id="rId10" Type="http://schemas.openxmlformats.org/officeDocument/2006/relationships/slide" Target="slides/slide5.xml"/><Relationship Id="rId21" Type="http://schemas.openxmlformats.org/officeDocument/2006/relationships/font" Target="fonts/ArialNarrow-bold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font" Target="fonts/ArialNarrow-bold.fntdata"/><Relationship Id="rId6" Type="http://schemas.openxmlformats.org/officeDocument/2006/relationships/slide" Target="slides/slide1.xml"/><Relationship Id="rId18" Type="http://schemas.openxmlformats.org/officeDocument/2006/relationships/font" Target="fonts/ArialNarrow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83975" y="704125"/>
            <a:ext cx="4735200" cy="35206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710225" y="4459525"/>
            <a:ext cx="5681975" cy="42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:notes"/>
          <p:cNvSpPr txBox="1"/>
          <p:nvPr>
            <p:ph idx="1" type="body"/>
          </p:nvPr>
        </p:nvSpPr>
        <p:spPr>
          <a:xfrm>
            <a:off x="710225" y="4459525"/>
            <a:ext cx="5681975" cy="42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1" name="Google Shape;181;p1:notes"/>
          <p:cNvSpPr/>
          <p:nvPr>
            <p:ph idx="2" type="sldImg"/>
          </p:nvPr>
        </p:nvSpPr>
        <p:spPr>
          <a:xfrm>
            <a:off x="2333625" y="704850"/>
            <a:ext cx="2436813" cy="35194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2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10:notes"/>
          <p:cNvSpPr txBox="1"/>
          <p:nvPr>
            <p:ph idx="1" type="body"/>
          </p:nvPr>
        </p:nvSpPr>
        <p:spPr>
          <a:xfrm>
            <a:off x="710225" y="4459525"/>
            <a:ext cx="5681975" cy="42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74" name="Google Shape;674;p10:notes"/>
          <p:cNvSpPr/>
          <p:nvPr>
            <p:ph idx="2" type="sldImg"/>
          </p:nvPr>
        </p:nvSpPr>
        <p:spPr>
          <a:xfrm>
            <a:off x="2333625" y="704850"/>
            <a:ext cx="2436813" cy="35194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7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11:notes"/>
          <p:cNvSpPr txBox="1"/>
          <p:nvPr>
            <p:ph idx="1" type="body"/>
          </p:nvPr>
        </p:nvSpPr>
        <p:spPr>
          <a:xfrm>
            <a:off x="710225" y="4459525"/>
            <a:ext cx="5681975" cy="42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99" name="Google Shape;699;p11:notes"/>
          <p:cNvSpPr/>
          <p:nvPr>
            <p:ph idx="2" type="sldImg"/>
          </p:nvPr>
        </p:nvSpPr>
        <p:spPr>
          <a:xfrm>
            <a:off x="2333625" y="704850"/>
            <a:ext cx="2436813" cy="35194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9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12:notes"/>
          <p:cNvSpPr txBox="1"/>
          <p:nvPr>
            <p:ph idx="1" type="body"/>
          </p:nvPr>
        </p:nvSpPr>
        <p:spPr>
          <a:xfrm>
            <a:off x="710225" y="4459525"/>
            <a:ext cx="5681975" cy="42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71" name="Google Shape;771;p12:notes"/>
          <p:cNvSpPr/>
          <p:nvPr>
            <p:ph idx="2" type="sldImg"/>
          </p:nvPr>
        </p:nvSpPr>
        <p:spPr>
          <a:xfrm>
            <a:off x="2333625" y="704850"/>
            <a:ext cx="2436813" cy="35194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:notes"/>
          <p:cNvSpPr txBox="1"/>
          <p:nvPr>
            <p:ph idx="1" type="body"/>
          </p:nvPr>
        </p:nvSpPr>
        <p:spPr>
          <a:xfrm>
            <a:off x="710225" y="4459525"/>
            <a:ext cx="5681975" cy="42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60" name="Google Shape;260;p2:notes"/>
          <p:cNvSpPr/>
          <p:nvPr>
            <p:ph idx="2" type="sldImg"/>
          </p:nvPr>
        </p:nvSpPr>
        <p:spPr>
          <a:xfrm>
            <a:off x="2333625" y="704850"/>
            <a:ext cx="2436813" cy="35194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:notes"/>
          <p:cNvSpPr txBox="1"/>
          <p:nvPr>
            <p:ph idx="1" type="body"/>
          </p:nvPr>
        </p:nvSpPr>
        <p:spPr>
          <a:xfrm>
            <a:off x="710225" y="4459525"/>
            <a:ext cx="5681975" cy="42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84" name="Google Shape;284;p3:notes"/>
          <p:cNvSpPr/>
          <p:nvPr>
            <p:ph idx="2" type="sldImg"/>
          </p:nvPr>
        </p:nvSpPr>
        <p:spPr>
          <a:xfrm>
            <a:off x="2333625" y="704850"/>
            <a:ext cx="2436813" cy="35194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4:notes"/>
          <p:cNvSpPr txBox="1"/>
          <p:nvPr>
            <p:ph idx="1" type="body"/>
          </p:nvPr>
        </p:nvSpPr>
        <p:spPr>
          <a:xfrm>
            <a:off x="710225" y="4459525"/>
            <a:ext cx="5681975" cy="42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63" name="Google Shape;363;p4:notes"/>
          <p:cNvSpPr/>
          <p:nvPr>
            <p:ph idx="2" type="sldImg"/>
          </p:nvPr>
        </p:nvSpPr>
        <p:spPr>
          <a:xfrm>
            <a:off x="2333625" y="704850"/>
            <a:ext cx="2436813" cy="35194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5:notes"/>
          <p:cNvSpPr txBox="1"/>
          <p:nvPr>
            <p:ph idx="1" type="body"/>
          </p:nvPr>
        </p:nvSpPr>
        <p:spPr>
          <a:xfrm>
            <a:off x="710225" y="4459525"/>
            <a:ext cx="5681975" cy="42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90" name="Google Shape;390;p5:notes"/>
          <p:cNvSpPr/>
          <p:nvPr>
            <p:ph idx="2" type="sldImg"/>
          </p:nvPr>
        </p:nvSpPr>
        <p:spPr>
          <a:xfrm>
            <a:off x="2333625" y="704850"/>
            <a:ext cx="2436813" cy="35194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6:notes"/>
          <p:cNvSpPr txBox="1"/>
          <p:nvPr>
            <p:ph idx="1" type="body"/>
          </p:nvPr>
        </p:nvSpPr>
        <p:spPr>
          <a:xfrm>
            <a:off x="710225" y="4459525"/>
            <a:ext cx="5681975" cy="42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67" name="Google Shape;467;p6:notes"/>
          <p:cNvSpPr/>
          <p:nvPr>
            <p:ph idx="2" type="sldImg"/>
          </p:nvPr>
        </p:nvSpPr>
        <p:spPr>
          <a:xfrm>
            <a:off x="2333625" y="704850"/>
            <a:ext cx="2436813" cy="35194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7:notes"/>
          <p:cNvSpPr txBox="1"/>
          <p:nvPr>
            <p:ph idx="1" type="body"/>
          </p:nvPr>
        </p:nvSpPr>
        <p:spPr>
          <a:xfrm>
            <a:off x="710225" y="4459525"/>
            <a:ext cx="5681975" cy="42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93" name="Google Shape;493;p7:notes"/>
          <p:cNvSpPr/>
          <p:nvPr>
            <p:ph idx="2" type="sldImg"/>
          </p:nvPr>
        </p:nvSpPr>
        <p:spPr>
          <a:xfrm>
            <a:off x="2333625" y="704850"/>
            <a:ext cx="2436813" cy="35194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8:notes"/>
          <p:cNvSpPr txBox="1"/>
          <p:nvPr>
            <p:ph idx="1" type="body"/>
          </p:nvPr>
        </p:nvSpPr>
        <p:spPr>
          <a:xfrm>
            <a:off x="710225" y="4459525"/>
            <a:ext cx="5681975" cy="42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70" name="Google Shape;570;p8:notes"/>
          <p:cNvSpPr/>
          <p:nvPr>
            <p:ph idx="2" type="sldImg"/>
          </p:nvPr>
        </p:nvSpPr>
        <p:spPr>
          <a:xfrm>
            <a:off x="2333625" y="704850"/>
            <a:ext cx="2436813" cy="35194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9:notes"/>
          <p:cNvSpPr txBox="1"/>
          <p:nvPr>
            <p:ph idx="1" type="body"/>
          </p:nvPr>
        </p:nvSpPr>
        <p:spPr>
          <a:xfrm>
            <a:off x="710225" y="4459525"/>
            <a:ext cx="5681975" cy="42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96" name="Google Shape;596;p9:notes"/>
          <p:cNvSpPr/>
          <p:nvPr>
            <p:ph idx="2" type="sldImg"/>
          </p:nvPr>
        </p:nvSpPr>
        <p:spPr>
          <a:xfrm>
            <a:off x="2333625" y="704850"/>
            <a:ext cx="2436813" cy="35194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ide" type="blank">
  <p:cSld name="BLANK">
    <p:spTree>
      <p:nvGrpSpPr>
        <p:cNvPr id="6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ecto">
  <p:cSld name="recto">
    <p:spTree>
      <p:nvGrpSpPr>
        <p:cNvPr id="7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Google Shape;8;p15"/>
          <p:cNvGraphicFramePr/>
          <p:nvPr/>
        </p:nvGraphicFramePr>
        <p:xfrm>
          <a:off x="459000" y="363000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{93F7612D-CB6F-47F5-8B03-B31F67FDF9B5}</a:tableStyleId>
              </a:tblPr>
              <a:tblGrid>
                <a:gridCol w="1980000"/>
                <a:gridCol w="1980000"/>
                <a:gridCol w="1980000"/>
              </a:tblGrid>
              <a:tr h="3060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50"/>
                        <a:buFont typeface="Arial"/>
                        <a:buNone/>
                      </a:pPr>
                      <a:r>
                        <a:t/>
                      </a:r>
                      <a:endParaRPr sz="135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rgbClr val="BFBFB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BFBFB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BFBFB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BFBFB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50"/>
                        <a:buFont typeface="Arial"/>
                        <a:buNone/>
                      </a:pPr>
                      <a:r>
                        <a:t/>
                      </a:r>
                      <a:endParaRPr sz="135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rgbClr val="BFBFB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BFBFB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BFBFB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BFBFB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50"/>
                        <a:buFont typeface="Arial"/>
                        <a:buNone/>
                      </a:pPr>
                      <a:r>
                        <a:t/>
                      </a:r>
                      <a:endParaRPr sz="135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rgbClr val="BFBFB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BFBFB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BFBFB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BFBFB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060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50"/>
                        <a:buFont typeface="Arial"/>
                        <a:buNone/>
                      </a:pPr>
                      <a:r>
                        <a:t/>
                      </a:r>
                      <a:endParaRPr sz="135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rgbClr val="BFBFB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BFBFB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BFBFB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BFBFB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50"/>
                        <a:buFont typeface="Arial"/>
                        <a:buNone/>
                      </a:pPr>
                      <a:r>
                        <a:t/>
                      </a:r>
                      <a:endParaRPr sz="135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rgbClr val="BFBFB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BFBFB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BFBFB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BFBFB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50"/>
                        <a:buFont typeface="Arial"/>
                        <a:buNone/>
                      </a:pPr>
                      <a:r>
                        <a:t/>
                      </a:r>
                      <a:endParaRPr sz="135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rgbClr val="BFBFB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BFBFB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BFBFB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BFBFB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060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50"/>
                        <a:buFont typeface="Arial"/>
                        <a:buNone/>
                      </a:pPr>
                      <a:r>
                        <a:t/>
                      </a:r>
                      <a:endParaRPr sz="135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rgbClr val="BFBFB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BFBFB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BFBFB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BFBFB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50"/>
                        <a:buFont typeface="Arial"/>
                        <a:buNone/>
                      </a:pPr>
                      <a:r>
                        <a:t/>
                      </a:r>
                      <a:endParaRPr sz="135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rgbClr val="BFBFB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BFBFB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BFBFB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BFBFB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50"/>
                        <a:buFont typeface="Arial"/>
                        <a:buNone/>
                      </a:pPr>
                      <a:r>
                        <a:t/>
                      </a:r>
                      <a:endParaRPr sz="135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rgbClr val="BFBFB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BFBFB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BFBFB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BFBFB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grpSp>
        <p:nvGrpSpPr>
          <p:cNvPr id="9" name="Google Shape;9;p15"/>
          <p:cNvGrpSpPr/>
          <p:nvPr/>
        </p:nvGrpSpPr>
        <p:grpSpPr>
          <a:xfrm>
            <a:off x="455852" y="362999"/>
            <a:ext cx="1983145" cy="3059999"/>
            <a:chOff x="455852" y="362999"/>
            <a:chExt cx="1983145" cy="3059999"/>
          </a:xfrm>
        </p:grpSpPr>
        <p:sp>
          <p:nvSpPr>
            <p:cNvPr id="10" name="Google Shape;10;p15"/>
            <p:cNvSpPr/>
            <p:nvPr/>
          </p:nvSpPr>
          <p:spPr>
            <a:xfrm>
              <a:off x="458997" y="362999"/>
              <a:ext cx="1980000" cy="3059999"/>
            </a:xfrm>
            <a:prstGeom prst="roundRect">
              <a:avLst>
                <a:gd fmla="val 6958" name="adj"/>
              </a:avLst>
            </a:prstGeom>
            <a:solidFill>
              <a:schemeClr val="lt1"/>
            </a:soli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" name="Google Shape;11;p15"/>
            <p:cNvPicPr preferRelativeResize="0"/>
            <p:nvPr/>
          </p:nvPicPr>
          <p:blipFill rotWithShape="1">
            <a:blip r:embed="rId2">
              <a:alphaModFix/>
            </a:blip>
            <a:srcRect b="0" l="10105" r="22028" t="586"/>
            <a:stretch/>
          </p:blipFill>
          <p:spPr>
            <a:xfrm>
              <a:off x="536818" y="754326"/>
              <a:ext cx="1825382" cy="150403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2" name="Google Shape;12;p15"/>
            <p:cNvCxnSpPr>
              <a:endCxn id="13" idx="2"/>
            </p:cNvCxnSpPr>
            <p:nvPr/>
          </p:nvCxnSpPr>
          <p:spPr>
            <a:xfrm>
              <a:off x="547297" y="747404"/>
              <a:ext cx="680100" cy="0"/>
            </a:xfrm>
            <a:prstGeom prst="straightConnector1">
              <a:avLst/>
            </a:prstGeom>
            <a:noFill/>
            <a:ln cap="sq" cmpd="sng" w="12700">
              <a:solidFill>
                <a:srgbClr val="7030A0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14" name="Google Shape;14;p15"/>
            <p:cNvCxnSpPr/>
            <p:nvPr/>
          </p:nvCxnSpPr>
          <p:spPr>
            <a:xfrm>
              <a:off x="547297" y="2259023"/>
              <a:ext cx="1806172" cy="0"/>
            </a:xfrm>
            <a:prstGeom prst="straightConnector1">
              <a:avLst/>
            </a:prstGeom>
            <a:noFill/>
            <a:ln cap="sq" cmpd="sng" w="12700">
              <a:solidFill>
                <a:srgbClr val="7030A0"/>
              </a:solidFill>
              <a:prstDash val="solid"/>
              <a:bevel/>
              <a:headEnd len="sm" w="sm" type="none"/>
              <a:tailEnd len="sm" w="sm" type="none"/>
            </a:ln>
          </p:spPr>
        </p:cxnSp>
        <p:sp>
          <p:nvSpPr>
            <p:cNvPr id="13" name="Google Shape;13;p15"/>
            <p:cNvSpPr/>
            <p:nvPr/>
          </p:nvSpPr>
          <p:spPr>
            <a:xfrm>
              <a:off x="1227362" y="747404"/>
              <a:ext cx="436984" cy="213044"/>
            </a:xfrm>
            <a:custGeom>
              <a:rect b="b" l="l" r="r" t="t"/>
              <a:pathLst>
                <a:path extrusionOk="0" h="210665" w="421330">
                  <a:moveTo>
                    <a:pt x="421330" y="0"/>
                  </a:moveTo>
                  <a:cubicBezTo>
                    <a:pt x="421330" y="116347"/>
                    <a:pt x="326130" y="210665"/>
                    <a:pt x="210665" y="210665"/>
                  </a:cubicBezTo>
                  <a:cubicBezTo>
                    <a:pt x="95200" y="210665"/>
                    <a:pt x="0" y="116347"/>
                    <a:pt x="0" y="0"/>
                  </a:cubicBezTo>
                </a:path>
              </a:pathLst>
            </a:custGeom>
            <a:solidFill>
              <a:schemeClr val="lt1"/>
            </a:solidFill>
            <a:ln cap="flat" cmpd="sng" w="12700">
              <a:solidFill>
                <a:srgbClr val="7030A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15"/>
            <p:cNvSpPr/>
            <p:nvPr/>
          </p:nvSpPr>
          <p:spPr>
            <a:xfrm>
              <a:off x="1298804" y="600061"/>
              <a:ext cx="301686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1" i="0" lang="en" sz="1800" u="none" cap="none" strike="noStrike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b="0" i="0" sz="1800" u="none" cap="none" strike="noStrik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15"/>
            <p:cNvSpPr/>
            <p:nvPr/>
          </p:nvSpPr>
          <p:spPr>
            <a:xfrm>
              <a:off x="527453" y="431375"/>
              <a:ext cx="1843088" cy="2923245"/>
            </a:xfrm>
            <a:prstGeom prst="roundRect">
              <a:avLst>
                <a:gd fmla="val 4876" name="adj"/>
              </a:avLst>
            </a:prstGeom>
            <a:noFill/>
            <a:ln cap="flat" cmpd="dbl" w="28575">
              <a:solidFill>
                <a:srgbClr val="7030A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15"/>
            <p:cNvSpPr txBox="1"/>
            <p:nvPr/>
          </p:nvSpPr>
          <p:spPr>
            <a:xfrm flipH="1">
              <a:off x="455852" y="438962"/>
              <a:ext cx="1980004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" sz="1400" u="none" cap="none" strike="noStrike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QUESTION</a:t>
              </a:r>
              <a:r>
                <a:rPr b="1" i="0" lang="en" sz="1400" u="none" cap="none" strike="noStrike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8" name="Google Shape;18;p15"/>
            <p:cNvCxnSpPr/>
            <p:nvPr/>
          </p:nvCxnSpPr>
          <p:spPr>
            <a:xfrm>
              <a:off x="1664346" y="747095"/>
              <a:ext cx="689123" cy="0"/>
            </a:xfrm>
            <a:prstGeom prst="straightConnector1">
              <a:avLst/>
            </a:prstGeom>
            <a:noFill/>
            <a:ln cap="sq" cmpd="sng" w="12700">
              <a:solidFill>
                <a:srgbClr val="7030A0"/>
              </a:solidFill>
              <a:prstDash val="solid"/>
              <a:bevel/>
              <a:headEnd len="sm" w="sm" type="none"/>
              <a:tailEnd len="sm" w="sm" type="none"/>
            </a:ln>
          </p:spPr>
        </p:cxnSp>
        <p:sp>
          <p:nvSpPr>
            <p:cNvPr id="19" name="Google Shape;19;p15"/>
            <p:cNvSpPr txBox="1"/>
            <p:nvPr/>
          </p:nvSpPr>
          <p:spPr>
            <a:xfrm>
              <a:off x="602002" y="2301412"/>
              <a:ext cx="1687703" cy="5539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0" i="0" lang="en" sz="1000" u="none" cap="none" strike="noStrike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Dgsfdghsqff j gyuquigqsuigu iqsguqsugqui gq uigf uiqgfigdq il dqif uud duf?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15"/>
            <p:cNvSpPr/>
            <p:nvPr/>
          </p:nvSpPr>
          <p:spPr>
            <a:xfrm>
              <a:off x="1821919" y="3109086"/>
              <a:ext cx="128352" cy="128352"/>
            </a:xfrm>
            <a:prstGeom prst="plus">
              <a:avLst>
                <a:gd fmla="val 36719" name="adj"/>
              </a:avLst>
            </a:prstGeom>
            <a:solidFill>
              <a:srgbClr val="7030A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15"/>
            <p:cNvSpPr/>
            <p:nvPr/>
          </p:nvSpPr>
          <p:spPr>
            <a:xfrm>
              <a:off x="1979468" y="3109086"/>
              <a:ext cx="128352" cy="128352"/>
            </a:xfrm>
            <a:prstGeom prst="plus">
              <a:avLst>
                <a:gd fmla="val 36719" name="adj"/>
              </a:avLst>
            </a:prstGeom>
            <a:solidFill>
              <a:srgbClr val="7030A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p15"/>
            <p:cNvSpPr/>
            <p:nvPr/>
          </p:nvSpPr>
          <p:spPr>
            <a:xfrm>
              <a:off x="2130260" y="3109086"/>
              <a:ext cx="128352" cy="128352"/>
            </a:xfrm>
            <a:prstGeom prst="plus">
              <a:avLst>
                <a:gd fmla="val 36719" name="adj"/>
              </a:avLst>
            </a:prstGeom>
            <a:solidFill>
              <a:srgbClr val="7030A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3" name="Google Shape;23;p1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661063" y="2965603"/>
              <a:ext cx="335604" cy="2869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Google Shape;24;p1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235804" y="3109086"/>
              <a:ext cx="414880" cy="12892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5" name="Google Shape;25;p15"/>
          <p:cNvGrpSpPr/>
          <p:nvPr/>
        </p:nvGrpSpPr>
        <p:grpSpPr>
          <a:xfrm>
            <a:off x="2437427" y="362999"/>
            <a:ext cx="1983145" cy="3059999"/>
            <a:chOff x="455852" y="362999"/>
            <a:chExt cx="1983145" cy="3059999"/>
          </a:xfrm>
        </p:grpSpPr>
        <p:sp>
          <p:nvSpPr>
            <p:cNvPr id="26" name="Google Shape;26;p15"/>
            <p:cNvSpPr/>
            <p:nvPr/>
          </p:nvSpPr>
          <p:spPr>
            <a:xfrm>
              <a:off x="458997" y="362999"/>
              <a:ext cx="1980000" cy="3059999"/>
            </a:xfrm>
            <a:prstGeom prst="roundRect">
              <a:avLst>
                <a:gd fmla="val 6958" name="adj"/>
              </a:avLst>
            </a:prstGeom>
            <a:solidFill>
              <a:schemeClr val="lt1"/>
            </a:soli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7" name="Google Shape;27;p15"/>
            <p:cNvPicPr preferRelativeResize="0"/>
            <p:nvPr/>
          </p:nvPicPr>
          <p:blipFill rotWithShape="1">
            <a:blip r:embed="rId2">
              <a:alphaModFix/>
            </a:blip>
            <a:srcRect b="0" l="10105" r="22028" t="586"/>
            <a:stretch/>
          </p:blipFill>
          <p:spPr>
            <a:xfrm>
              <a:off x="536818" y="754326"/>
              <a:ext cx="1825382" cy="150403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8" name="Google Shape;28;p15"/>
            <p:cNvCxnSpPr>
              <a:endCxn id="29" idx="2"/>
            </p:cNvCxnSpPr>
            <p:nvPr/>
          </p:nvCxnSpPr>
          <p:spPr>
            <a:xfrm>
              <a:off x="547297" y="747404"/>
              <a:ext cx="680100" cy="0"/>
            </a:xfrm>
            <a:prstGeom prst="straightConnector1">
              <a:avLst/>
            </a:prstGeom>
            <a:noFill/>
            <a:ln cap="sq" cmpd="sng" w="12700">
              <a:solidFill>
                <a:srgbClr val="7030A0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30" name="Google Shape;30;p15"/>
            <p:cNvCxnSpPr/>
            <p:nvPr/>
          </p:nvCxnSpPr>
          <p:spPr>
            <a:xfrm>
              <a:off x="547297" y="2259023"/>
              <a:ext cx="1806172" cy="0"/>
            </a:xfrm>
            <a:prstGeom prst="straightConnector1">
              <a:avLst/>
            </a:prstGeom>
            <a:noFill/>
            <a:ln cap="sq" cmpd="sng" w="12700">
              <a:solidFill>
                <a:srgbClr val="7030A0"/>
              </a:solidFill>
              <a:prstDash val="solid"/>
              <a:bevel/>
              <a:headEnd len="sm" w="sm" type="none"/>
              <a:tailEnd len="sm" w="sm" type="none"/>
            </a:ln>
          </p:spPr>
        </p:cxnSp>
        <p:sp>
          <p:nvSpPr>
            <p:cNvPr id="29" name="Google Shape;29;p15"/>
            <p:cNvSpPr/>
            <p:nvPr/>
          </p:nvSpPr>
          <p:spPr>
            <a:xfrm>
              <a:off x="1227362" y="747404"/>
              <a:ext cx="436984" cy="213044"/>
            </a:xfrm>
            <a:custGeom>
              <a:rect b="b" l="l" r="r" t="t"/>
              <a:pathLst>
                <a:path extrusionOk="0" h="210665" w="421330">
                  <a:moveTo>
                    <a:pt x="421330" y="0"/>
                  </a:moveTo>
                  <a:cubicBezTo>
                    <a:pt x="421330" y="116347"/>
                    <a:pt x="326130" y="210665"/>
                    <a:pt x="210665" y="210665"/>
                  </a:cubicBezTo>
                  <a:cubicBezTo>
                    <a:pt x="95200" y="210665"/>
                    <a:pt x="0" y="116347"/>
                    <a:pt x="0" y="0"/>
                  </a:cubicBezTo>
                </a:path>
              </a:pathLst>
            </a:custGeom>
            <a:solidFill>
              <a:schemeClr val="lt1"/>
            </a:solidFill>
            <a:ln cap="flat" cmpd="sng" w="12700">
              <a:solidFill>
                <a:srgbClr val="7030A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p15"/>
            <p:cNvSpPr/>
            <p:nvPr/>
          </p:nvSpPr>
          <p:spPr>
            <a:xfrm>
              <a:off x="1298804" y="600061"/>
              <a:ext cx="301686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1" i="0" lang="en" sz="1800" u="none" cap="none" strike="noStrike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b="0" i="0" sz="1800" u="none" cap="none" strike="noStrik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15"/>
            <p:cNvSpPr/>
            <p:nvPr/>
          </p:nvSpPr>
          <p:spPr>
            <a:xfrm>
              <a:off x="527453" y="431375"/>
              <a:ext cx="1843088" cy="2923245"/>
            </a:xfrm>
            <a:prstGeom prst="roundRect">
              <a:avLst>
                <a:gd fmla="val 4876" name="adj"/>
              </a:avLst>
            </a:prstGeom>
            <a:noFill/>
            <a:ln cap="flat" cmpd="dbl" w="28575">
              <a:solidFill>
                <a:srgbClr val="7030A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15"/>
            <p:cNvSpPr txBox="1"/>
            <p:nvPr/>
          </p:nvSpPr>
          <p:spPr>
            <a:xfrm flipH="1">
              <a:off x="455852" y="438962"/>
              <a:ext cx="1980004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" sz="1400" u="none" cap="none" strike="noStrike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QUESTION</a:t>
              </a:r>
              <a:r>
                <a:rPr b="1" i="0" lang="en" sz="1400" u="none" cap="none" strike="noStrike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4" name="Google Shape;34;p15"/>
            <p:cNvCxnSpPr/>
            <p:nvPr/>
          </p:nvCxnSpPr>
          <p:spPr>
            <a:xfrm>
              <a:off x="1664346" y="747095"/>
              <a:ext cx="689123" cy="0"/>
            </a:xfrm>
            <a:prstGeom prst="straightConnector1">
              <a:avLst/>
            </a:prstGeom>
            <a:noFill/>
            <a:ln cap="sq" cmpd="sng" w="12700">
              <a:solidFill>
                <a:srgbClr val="7030A0"/>
              </a:solidFill>
              <a:prstDash val="solid"/>
              <a:bevel/>
              <a:headEnd len="sm" w="sm" type="none"/>
              <a:tailEnd len="sm" w="sm" type="none"/>
            </a:ln>
          </p:spPr>
        </p:cxnSp>
        <p:sp>
          <p:nvSpPr>
            <p:cNvPr id="35" name="Google Shape;35;p15"/>
            <p:cNvSpPr txBox="1"/>
            <p:nvPr/>
          </p:nvSpPr>
          <p:spPr>
            <a:xfrm>
              <a:off x="602002" y="2301412"/>
              <a:ext cx="1687703" cy="5539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0" i="0" lang="en" sz="1000" u="none" cap="none" strike="noStrike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Dgsfdghsqff j gyuquigqsuigu iqsguqsugqui gq uigf uiqgfigdq il dqif uud duf?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15"/>
            <p:cNvSpPr/>
            <p:nvPr/>
          </p:nvSpPr>
          <p:spPr>
            <a:xfrm>
              <a:off x="1821919" y="3109086"/>
              <a:ext cx="128352" cy="128352"/>
            </a:xfrm>
            <a:prstGeom prst="plus">
              <a:avLst>
                <a:gd fmla="val 36719" name="adj"/>
              </a:avLst>
            </a:prstGeom>
            <a:solidFill>
              <a:srgbClr val="7030A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15"/>
            <p:cNvSpPr/>
            <p:nvPr/>
          </p:nvSpPr>
          <p:spPr>
            <a:xfrm>
              <a:off x="1979468" y="3109086"/>
              <a:ext cx="128352" cy="128352"/>
            </a:xfrm>
            <a:prstGeom prst="plus">
              <a:avLst>
                <a:gd fmla="val 36719" name="adj"/>
              </a:avLst>
            </a:prstGeom>
            <a:solidFill>
              <a:srgbClr val="7030A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8;p15"/>
            <p:cNvSpPr/>
            <p:nvPr/>
          </p:nvSpPr>
          <p:spPr>
            <a:xfrm>
              <a:off x="2130260" y="3109086"/>
              <a:ext cx="128352" cy="128352"/>
            </a:xfrm>
            <a:prstGeom prst="plus">
              <a:avLst>
                <a:gd fmla="val 36719" name="adj"/>
              </a:avLst>
            </a:prstGeom>
            <a:solidFill>
              <a:srgbClr val="7030A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9" name="Google Shape;39;p1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661063" y="2965603"/>
              <a:ext cx="335604" cy="2869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" name="Google Shape;40;p1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235804" y="3109086"/>
              <a:ext cx="414880" cy="12892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1" name="Google Shape;41;p15"/>
          <p:cNvGrpSpPr/>
          <p:nvPr/>
        </p:nvGrpSpPr>
        <p:grpSpPr>
          <a:xfrm>
            <a:off x="4412257" y="362999"/>
            <a:ext cx="1983145" cy="3059999"/>
            <a:chOff x="455852" y="362999"/>
            <a:chExt cx="1983145" cy="3059999"/>
          </a:xfrm>
        </p:grpSpPr>
        <p:sp>
          <p:nvSpPr>
            <p:cNvPr id="42" name="Google Shape;42;p15"/>
            <p:cNvSpPr/>
            <p:nvPr/>
          </p:nvSpPr>
          <p:spPr>
            <a:xfrm>
              <a:off x="458997" y="362999"/>
              <a:ext cx="1980000" cy="3059999"/>
            </a:xfrm>
            <a:prstGeom prst="roundRect">
              <a:avLst>
                <a:gd fmla="val 6958" name="adj"/>
              </a:avLst>
            </a:prstGeom>
            <a:solidFill>
              <a:schemeClr val="lt1"/>
            </a:soli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3" name="Google Shape;43;p15"/>
            <p:cNvPicPr preferRelativeResize="0"/>
            <p:nvPr/>
          </p:nvPicPr>
          <p:blipFill rotWithShape="1">
            <a:blip r:embed="rId2">
              <a:alphaModFix/>
            </a:blip>
            <a:srcRect b="0" l="10105" r="22028" t="586"/>
            <a:stretch/>
          </p:blipFill>
          <p:spPr>
            <a:xfrm>
              <a:off x="536818" y="754326"/>
              <a:ext cx="1825382" cy="150403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4" name="Google Shape;44;p15"/>
            <p:cNvCxnSpPr>
              <a:endCxn id="45" idx="2"/>
            </p:cNvCxnSpPr>
            <p:nvPr/>
          </p:nvCxnSpPr>
          <p:spPr>
            <a:xfrm>
              <a:off x="547297" y="747404"/>
              <a:ext cx="680100" cy="0"/>
            </a:xfrm>
            <a:prstGeom prst="straightConnector1">
              <a:avLst/>
            </a:prstGeom>
            <a:noFill/>
            <a:ln cap="sq" cmpd="sng" w="12700">
              <a:solidFill>
                <a:srgbClr val="7030A0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46" name="Google Shape;46;p15"/>
            <p:cNvCxnSpPr/>
            <p:nvPr/>
          </p:nvCxnSpPr>
          <p:spPr>
            <a:xfrm>
              <a:off x="547297" y="2259023"/>
              <a:ext cx="1806172" cy="0"/>
            </a:xfrm>
            <a:prstGeom prst="straightConnector1">
              <a:avLst/>
            </a:prstGeom>
            <a:noFill/>
            <a:ln cap="sq" cmpd="sng" w="12700">
              <a:solidFill>
                <a:srgbClr val="7030A0"/>
              </a:solidFill>
              <a:prstDash val="solid"/>
              <a:bevel/>
              <a:headEnd len="sm" w="sm" type="none"/>
              <a:tailEnd len="sm" w="sm" type="none"/>
            </a:ln>
          </p:spPr>
        </p:cxnSp>
        <p:sp>
          <p:nvSpPr>
            <p:cNvPr id="45" name="Google Shape;45;p15"/>
            <p:cNvSpPr/>
            <p:nvPr/>
          </p:nvSpPr>
          <p:spPr>
            <a:xfrm>
              <a:off x="1227362" y="747404"/>
              <a:ext cx="436984" cy="213044"/>
            </a:xfrm>
            <a:custGeom>
              <a:rect b="b" l="l" r="r" t="t"/>
              <a:pathLst>
                <a:path extrusionOk="0" h="210665" w="421330">
                  <a:moveTo>
                    <a:pt x="421330" y="0"/>
                  </a:moveTo>
                  <a:cubicBezTo>
                    <a:pt x="421330" y="116347"/>
                    <a:pt x="326130" y="210665"/>
                    <a:pt x="210665" y="210665"/>
                  </a:cubicBezTo>
                  <a:cubicBezTo>
                    <a:pt x="95200" y="210665"/>
                    <a:pt x="0" y="116347"/>
                    <a:pt x="0" y="0"/>
                  </a:cubicBezTo>
                </a:path>
              </a:pathLst>
            </a:custGeom>
            <a:solidFill>
              <a:schemeClr val="lt1"/>
            </a:solidFill>
            <a:ln cap="flat" cmpd="sng" w="12700">
              <a:solidFill>
                <a:srgbClr val="7030A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47;p15"/>
            <p:cNvSpPr/>
            <p:nvPr/>
          </p:nvSpPr>
          <p:spPr>
            <a:xfrm>
              <a:off x="1298804" y="600061"/>
              <a:ext cx="301686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1" i="0" lang="en" sz="1800" u="none" cap="none" strike="noStrike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b="0" i="0" sz="1800" u="none" cap="none" strike="noStrik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15"/>
            <p:cNvSpPr/>
            <p:nvPr/>
          </p:nvSpPr>
          <p:spPr>
            <a:xfrm>
              <a:off x="527453" y="431375"/>
              <a:ext cx="1843088" cy="2923245"/>
            </a:xfrm>
            <a:prstGeom prst="roundRect">
              <a:avLst>
                <a:gd fmla="val 4876" name="adj"/>
              </a:avLst>
            </a:prstGeom>
            <a:noFill/>
            <a:ln cap="flat" cmpd="dbl" w="28575">
              <a:solidFill>
                <a:srgbClr val="7030A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15"/>
            <p:cNvSpPr txBox="1"/>
            <p:nvPr/>
          </p:nvSpPr>
          <p:spPr>
            <a:xfrm flipH="1">
              <a:off x="455852" y="438962"/>
              <a:ext cx="1980004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" sz="1400" u="none" cap="none" strike="noStrike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QUESTION</a:t>
              </a:r>
              <a:r>
                <a:rPr b="1" i="0" lang="en" sz="1400" u="none" cap="none" strike="noStrike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0" name="Google Shape;50;p15"/>
            <p:cNvCxnSpPr/>
            <p:nvPr/>
          </p:nvCxnSpPr>
          <p:spPr>
            <a:xfrm>
              <a:off x="1664346" y="747095"/>
              <a:ext cx="689123" cy="0"/>
            </a:xfrm>
            <a:prstGeom prst="straightConnector1">
              <a:avLst/>
            </a:prstGeom>
            <a:noFill/>
            <a:ln cap="sq" cmpd="sng" w="12700">
              <a:solidFill>
                <a:srgbClr val="7030A0"/>
              </a:solidFill>
              <a:prstDash val="solid"/>
              <a:bevel/>
              <a:headEnd len="sm" w="sm" type="none"/>
              <a:tailEnd len="sm" w="sm" type="none"/>
            </a:ln>
          </p:spPr>
        </p:cxnSp>
        <p:sp>
          <p:nvSpPr>
            <p:cNvPr id="51" name="Google Shape;51;p15"/>
            <p:cNvSpPr txBox="1"/>
            <p:nvPr/>
          </p:nvSpPr>
          <p:spPr>
            <a:xfrm>
              <a:off x="602002" y="2301412"/>
              <a:ext cx="1687703" cy="5539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0" i="0" lang="en" sz="1000" u="none" cap="none" strike="noStrike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Dgsfdghsqff j gyuquigqsuigu iqsguqsugqui gq uigf uiqgfigdq il dqif uud duf?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2;p15"/>
            <p:cNvSpPr/>
            <p:nvPr/>
          </p:nvSpPr>
          <p:spPr>
            <a:xfrm>
              <a:off x="1821919" y="3109086"/>
              <a:ext cx="128352" cy="128352"/>
            </a:xfrm>
            <a:prstGeom prst="plus">
              <a:avLst>
                <a:gd fmla="val 36719" name="adj"/>
              </a:avLst>
            </a:prstGeom>
            <a:solidFill>
              <a:srgbClr val="7030A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15"/>
            <p:cNvSpPr/>
            <p:nvPr/>
          </p:nvSpPr>
          <p:spPr>
            <a:xfrm>
              <a:off x="1979468" y="3109086"/>
              <a:ext cx="128352" cy="128352"/>
            </a:xfrm>
            <a:prstGeom prst="plus">
              <a:avLst>
                <a:gd fmla="val 36719" name="adj"/>
              </a:avLst>
            </a:prstGeom>
            <a:solidFill>
              <a:srgbClr val="7030A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54;p15"/>
            <p:cNvSpPr/>
            <p:nvPr/>
          </p:nvSpPr>
          <p:spPr>
            <a:xfrm>
              <a:off x="2130260" y="3109086"/>
              <a:ext cx="128352" cy="128352"/>
            </a:xfrm>
            <a:prstGeom prst="plus">
              <a:avLst>
                <a:gd fmla="val 36719" name="adj"/>
              </a:avLst>
            </a:prstGeom>
            <a:solidFill>
              <a:srgbClr val="7030A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5" name="Google Shape;55;p1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661063" y="2965603"/>
              <a:ext cx="335604" cy="2869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" name="Google Shape;56;p1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235804" y="3109086"/>
              <a:ext cx="414880" cy="12892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7" name="Google Shape;57;p15"/>
          <p:cNvGrpSpPr/>
          <p:nvPr/>
        </p:nvGrpSpPr>
        <p:grpSpPr>
          <a:xfrm>
            <a:off x="455852" y="3404459"/>
            <a:ext cx="1983145" cy="3059999"/>
            <a:chOff x="455852" y="362999"/>
            <a:chExt cx="1983145" cy="3059999"/>
          </a:xfrm>
        </p:grpSpPr>
        <p:sp>
          <p:nvSpPr>
            <p:cNvPr id="58" name="Google Shape;58;p15"/>
            <p:cNvSpPr/>
            <p:nvPr/>
          </p:nvSpPr>
          <p:spPr>
            <a:xfrm>
              <a:off x="458997" y="362999"/>
              <a:ext cx="1980000" cy="3059999"/>
            </a:xfrm>
            <a:prstGeom prst="roundRect">
              <a:avLst>
                <a:gd fmla="val 6958" name="adj"/>
              </a:avLst>
            </a:prstGeom>
            <a:solidFill>
              <a:schemeClr val="lt1"/>
            </a:soli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9" name="Google Shape;59;p15"/>
            <p:cNvPicPr preferRelativeResize="0"/>
            <p:nvPr/>
          </p:nvPicPr>
          <p:blipFill rotWithShape="1">
            <a:blip r:embed="rId2">
              <a:alphaModFix/>
            </a:blip>
            <a:srcRect b="0" l="10105" r="22028" t="586"/>
            <a:stretch/>
          </p:blipFill>
          <p:spPr>
            <a:xfrm>
              <a:off x="536818" y="754326"/>
              <a:ext cx="1825382" cy="150403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60" name="Google Shape;60;p15"/>
            <p:cNvCxnSpPr>
              <a:endCxn id="61" idx="2"/>
            </p:cNvCxnSpPr>
            <p:nvPr/>
          </p:nvCxnSpPr>
          <p:spPr>
            <a:xfrm>
              <a:off x="547297" y="747404"/>
              <a:ext cx="680100" cy="0"/>
            </a:xfrm>
            <a:prstGeom prst="straightConnector1">
              <a:avLst/>
            </a:prstGeom>
            <a:noFill/>
            <a:ln cap="sq" cmpd="sng" w="12700">
              <a:solidFill>
                <a:srgbClr val="7030A0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62" name="Google Shape;62;p15"/>
            <p:cNvCxnSpPr/>
            <p:nvPr/>
          </p:nvCxnSpPr>
          <p:spPr>
            <a:xfrm>
              <a:off x="547297" y="2259023"/>
              <a:ext cx="1806172" cy="0"/>
            </a:xfrm>
            <a:prstGeom prst="straightConnector1">
              <a:avLst/>
            </a:prstGeom>
            <a:noFill/>
            <a:ln cap="sq" cmpd="sng" w="12700">
              <a:solidFill>
                <a:srgbClr val="7030A0"/>
              </a:solidFill>
              <a:prstDash val="solid"/>
              <a:bevel/>
              <a:headEnd len="sm" w="sm" type="none"/>
              <a:tailEnd len="sm" w="sm" type="none"/>
            </a:ln>
          </p:spPr>
        </p:cxnSp>
        <p:sp>
          <p:nvSpPr>
            <p:cNvPr id="61" name="Google Shape;61;p15"/>
            <p:cNvSpPr/>
            <p:nvPr/>
          </p:nvSpPr>
          <p:spPr>
            <a:xfrm>
              <a:off x="1227362" y="747404"/>
              <a:ext cx="436984" cy="213044"/>
            </a:xfrm>
            <a:custGeom>
              <a:rect b="b" l="l" r="r" t="t"/>
              <a:pathLst>
                <a:path extrusionOk="0" h="210665" w="421330">
                  <a:moveTo>
                    <a:pt x="421330" y="0"/>
                  </a:moveTo>
                  <a:cubicBezTo>
                    <a:pt x="421330" y="116347"/>
                    <a:pt x="326130" y="210665"/>
                    <a:pt x="210665" y="210665"/>
                  </a:cubicBezTo>
                  <a:cubicBezTo>
                    <a:pt x="95200" y="210665"/>
                    <a:pt x="0" y="116347"/>
                    <a:pt x="0" y="0"/>
                  </a:cubicBezTo>
                </a:path>
              </a:pathLst>
            </a:custGeom>
            <a:solidFill>
              <a:schemeClr val="lt1"/>
            </a:solidFill>
            <a:ln cap="flat" cmpd="sng" w="12700">
              <a:solidFill>
                <a:srgbClr val="7030A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63;p15"/>
            <p:cNvSpPr/>
            <p:nvPr/>
          </p:nvSpPr>
          <p:spPr>
            <a:xfrm>
              <a:off x="1298804" y="600061"/>
              <a:ext cx="301686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1" i="0" lang="en" sz="1800" u="none" cap="none" strike="noStrike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b="0" i="0" sz="1800" u="none" cap="none" strike="noStrik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64;p15"/>
            <p:cNvSpPr/>
            <p:nvPr/>
          </p:nvSpPr>
          <p:spPr>
            <a:xfrm>
              <a:off x="527453" y="431375"/>
              <a:ext cx="1843088" cy="2923245"/>
            </a:xfrm>
            <a:prstGeom prst="roundRect">
              <a:avLst>
                <a:gd fmla="val 4876" name="adj"/>
              </a:avLst>
            </a:prstGeom>
            <a:noFill/>
            <a:ln cap="flat" cmpd="dbl" w="28575">
              <a:solidFill>
                <a:srgbClr val="7030A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65;p15"/>
            <p:cNvSpPr txBox="1"/>
            <p:nvPr/>
          </p:nvSpPr>
          <p:spPr>
            <a:xfrm flipH="1">
              <a:off x="455852" y="438962"/>
              <a:ext cx="1980004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" sz="1400" u="none" cap="none" strike="noStrike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QUESTION</a:t>
              </a:r>
              <a:r>
                <a:rPr b="1" i="0" lang="en" sz="1400" u="none" cap="none" strike="noStrike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66" name="Google Shape;66;p15"/>
            <p:cNvCxnSpPr/>
            <p:nvPr/>
          </p:nvCxnSpPr>
          <p:spPr>
            <a:xfrm>
              <a:off x="1664346" y="747095"/>
              <a:ext cx="689123" cy="0"/>
            </a:xfrm>
            <a:prstGeom prst="straightConnector1">
              <a:avLst/>
            </a:prstGeom>
            <a:noFill/>
            <a:ln cap="sq" cmpd="sng" w="12700">
              <a:solidFill>
                <a:srgbClr val="7030A0"/>
              </a:solidFill>
              <a:prstDash val="solid"/>
              <a:bevel/>
              <a:headEnd len="sm" w="sm" type="none"/>
              <a:tailEnd len="sm" w="sm" type="none"/>
            </a:ln>
          </p:spPr>
        </p:cxnSp>
        <p:sp>
          <p:nvSpPr>
            <p:cNvPr id="67" name="Google Shape;67;p15"/>
            <p:cNvSpPr txBox="1"/>
            <p:nvPr/>
          </p:nvSpPr>
          <p:spPr>
            <a:xfrm>
              <a:off x="602002" y="2301412"/>
              <a:ext cx="1687703" cy="5539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0" i="0" lang="en" sz="1000" u="none" cap="none" strike="noStrike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Dgsfdghsqff j gyuquigqsuigu iqsguqsugqui gq uigf uiqgfigdq il dqif uud duf?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68;p15"/>
            <p:cNvSpPr/>
            <p:nvPr/>
          </p:nvSpPr>
          <p:spPr>
            <a:xfrm>
              <a:off x="1821919" y="3109086"/>
              <a:ext cx="128352" cy="128352"/>
            </a:xfrm>
            <a:prstGeom prst="plus">
              <a:avLst>
                <a:gd fmla="val 36719" name="adj"/>
              </a:avLst>
            </a:prstGeom>
            <a:solidFill>
              <a:srgbClr val="7030A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69;p15"/>
            <p:cNvSpPr/>
            <p:nvPr/>
          </p:nvSpPr>
          <p:spPr>
            <a:xfrm>
              <a:off x="1979468" y="3109086"/>
              <a:ext cx="128352" cy="128352"/>
            </a:xfrm>
            <a:prstGeom prst="plus">
              <a:avLst>
                <a:gd fmla="val 36719" name="adj"/>
              </a:avLst>
            </a:prstGeom>
            <a:solidFill>
              <a:srgbClr val="7030A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70;p15"/>
            <p:cNvSpPr/>
            <p:nvPr/>
          </p:nvSpPr>
          <p:spPr>
            <a:xfrm>
              <a:off x="2130260" y="3109086"/>
              <a:ext cx="128352" cy="128352"/>
            </a:xfrm>
            <a:prstGeom prst="plus">
              <a:avLst>
                <a:gd fmla="val 36719" name="adj"/>
              </a:avLst>
            </a:prstGeom>
            <a:solidFill>
              <a:srgbClr val="7030A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1" name="Google Shape;71;p1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661063" y="2965603"/>
              <a:ext cx="335604" cy="2869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" name="Google Shape;72;p1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235804" y="3109086"/>
              <a:ext cx="414880" cy="12892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3" name="Google Shape;73;p15"/>
          <p:cNvGrpSpPr/>
          <p:nvPr/>
        </p:nvGrpSpPr>
        <p:grpSpPr>
          <a:xfrm>
            <a:off x="2435909" y="3404242"/>
            <a:ext cx="1983145" cy="3059999"/>
            <a:chOff x="455852" y="362999"/>
            <a:chExt cx="1983145" cy="3059999"/>
          </a:xfrm>
        </p:grpSpPr>
        <p:sp>
          <p:nvSpPr>
            <p:cNvPr id="74" name="Google Shape;74;p15"/>
            <p:cNvSpPr/>
            <p:nvPr/>
          </p:nvSpPr>
          <p:spPr>
            <a:xfrm>
              <a:off x="458997" y="362999"/>
              <a:ext cx="1980000" cy="3059999"/>
            </a:xfrm>
            <a:prstGeom prst="roundRect">
              <a:avLst>
                <a:gd fmla="val 6958" name="adj"/>
              </a:avLst>
            </a:prstGeom>
            <a:solidFill>
              <a:schemeClr val="lt1"/>
            </a:soli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5" name="Google Shape;75;p15"/>
            <p:cNvPicPr preferRelativeResize="0"/>
            <p:nvPr/>
          </p:nvPicPr>
          <p:blipFill rotWithShape="1">
            <a:blip r:embed="rId2">
              <a:alphaModFix/>
            </a:blip>
            <a:srcRect b="0" l="10105" r="22028" t="586"/>
            <a:stretch/>
          </p:blipFill>
          <p:spPr>
            <a:xfrm>
              <a:off x="536818" y="754326"/>
              <a:ext cx="1825382" cy="150403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76" name="Google Shape;76;p15"/>
            <p:cNvCxnSpPr>
              <a:endCxn id="77" idx="2"/>
            </p:cNvCxnSpPr>
            <p:nvPr/>
          </p:nvCxnSpPr>
          <p:spPr>
            <a:xfrm>
              <a:off x="547297" y="747404"/>
              <a:ext cx="680100" cy="0"/>
            </a:xfrm>
            <a:prstGeom prst="straightConnector1">
              <a:avLst/>
            </a:prstGeom>
            <a:noFill/>
            <a:ln cap="sq" cmpd="sng" w="12700">
              <a:solidFill>
                <a:srgbClr val="7030A0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78" name="Google Shape;78;p15"/>
            <p:cNvCxnSpPr/>
            <p:nvPr/>
          </p:nvCxnSpPr>
          <p:spPr>
            <a:xfrm>
              <a:off x="547297" y="2259023"/>
              <a:ext cx="1806172" cy="0"/>
            </a:xfrm>
            <a:prstGeom prst="straightConnector1">
              <a:avLst/>
            </a:prstGeom>
            <a:noFill/>
            <a:ln cap="sq" cmpd="sng" w="12700">
              <a:solidFill>
                <a:srgbClr val="7030A0"/>
              </a:solidFill>
              <a:prstDash val="solid"/>
              <a:bevel/>
              <a:headEnd len="sm" w="sm" type="none"/>
              <a:tailEnd len="sm" w="sm" type="none"/>
            </a:ln>
          </p:spPr>
        </p:cxnSp>
        <p:sp>
          <p:nvSpPr>
            <p:cNvPr id="77" name="Google Shape;77;p15"/>
            <p:cNvSpPr/>
            <p:nvPr/>
          </p:nvSpPr>
          <p:spPr>
            <a:xfrm>
              <a:off x="1227362" y="747404"/>
              <a:ext cx="436984" cy="213044"/>
            </a:xfrm>
            <a:custGeom>
              <a:rect b="b" l="l" r="r" t="t"/>
              <a:pathLst>
                <a:path extrusionOk="0" h="210665" w="421330">
                  <a:moveTo>
                    <a:pt x="421330" y="0"/>
                  </a:moveTo>
                  <a:cubicBezTo>
                    <a:pt x="421330" y="116347"/>
                    <a:pt x="326130" y="210665"/>
                    <a:pt x="210665" y="210665"/>
                  </a:cubicBezTo>
                  <a:cubicBezTo>
                    <a:pt x="95200" y="210665"/>
                    <a:pt x="0" y="116347"/>
                    <a:pt x="0" y="0"/>
                  </a:cubicBezTo>
                </a:path>
              </a:pathLst>
            </a:custGeom>
            <a:solidFill>
              <a:schemeClr val="lt1"/>
            </a:solidFill>
            <a:ln cap="flat" cmpd="sng" w="12700">
              <a:solidFill>
                <a:srgbClr val="7030A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79;p15"/>
            <p:cNvSpPr/>
            <p:nvPr/>
          </p:nvSpPr>
          <p:spPr>
            <a:xfrm>
              <a:off x="1298804" y="600061"/>
              <a:ext cx="301686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1" i="0" lang="en" sz="1800" u="none" cap="none" strike="noStrike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b="0" i="0" sz="1800" u="none" cap="none" strike="noStrik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15"/>
            <p:cNvSpPr/>
            <p:nvPr/>
          </p:nvSpPr>
          <p:spPr>
            <a:xfrm>
              <a:off x="527453" y="431375"/>
              <a:ext cx="1843088" cy="2923245"/>
            </a:xfrm>
            <a:prstGeom prst="roundRect">
              <a:avLst>
                <a:gd fmla="val 4876" name="adj"/>
              </a:avLst>
            </a:prstGeom>
            <a:noFill/>
            <a:ln cap="flat" cmpd="dbl" w="28575">
              <a:solidFill>
                <a:srgbClr val="7030A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15"/>
            <p:cNvSpPr txBox="1"/>
            <p:nvPr/>
          </p:nvSpPr>
          <p:spPr>
            <a:xfrm flipH="1">
              <a:off x="455852" y="438962"/>
              <a:ext cx="1980004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" sz="1400" u="none" cap="none" strike="noStrike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QUESTION</a:t>
              </a:r>
              <a:r>
                <a:rPr b="1" i="0" lang="en" sz="1400" u="none" cap="none" strike="noStrike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82" name="Google Shape;82;p15"/>
            <p:cNvCxnSpPr/>
            <p:nvPr/>
          </p:nvCxnSpPr>
          <p:spPr>
            <a:xfrm>
              <a:off x="1664346" y="747095"/>
              <a:ext cx="689123" cy="0"/>
            </a:xfrm>
            <a:prstGeom prst="straightConnector1">
              <a:avLst/>
            </a:prstGeom>
            <a:noFill/>
            <a:ln cap="sq" cmpd="sng" w="12700">
              <a:solidFill>
                <a:srgbClr val="7030A0"/>
              </a:solidFill>
              <a:prstDash val="solid"/>
              <a:bevel/>
              <a:headEnd len="sm" w="sm" type="none"/>
              <a:tailEnd len="sm" w="sm" type="none"/>
            </a:ln>
          </p:spPr>
        </p:cxnSp>
        <p:sp>
          <p:nvSpPr>
            <p:cNvPr id="83" name="Google Shape;83;p15"/>
            <p:cNvSpPr txBox="1"/>
            <p:nvPr/>
          </p:nvSpPr>
          <p:spPr>
            <a:xfrm>
              <a:off x="602002" y="2301412"/>
              <a:ext cx="1687703" cy="5539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0" i="0" lang="en" sz="1000" u="none" cap="none" strike="noStrike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Dgsfdghsqff j gyuquigqsuigu iqsguqsugqui gq uigf uiqgfigdq il dqif uud duf?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84;p15"/>
            <p:cNvSpPr/>
            <p:nvPr/>
          </p:nvSpPr>
          <p:spPr>
            <a:xfrm>
              <a:off x="1821919" y="3109086"/>
              <a:ext cx="128352" cy="128352"/>
            </a:xfrm>
            <a:prstGeom prst="plus">
              <a:avLst>
                <a:gd fmla="val 36719" name="adj"/>
              </a:avLst>
            </a:prstGeom>
            <a:solidFill>
              <a:srgbClr val="7030A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5;p15"/>
            <p:cNvSpPr/>
            <p:nvPr/>
          </p:nvSpPr>
          <p:spPr>
            <a:xfrm>
              <a:off x="1979468" y="3109086"/>
              <a:ext cx="128352" cy="128352"/>
            </a:xfrm>
            <a:prstGeom prst="plus">
              <a:avLst>
                <a:gd fmla="val 36719" name="adj"/>
              </a:avLst>
            </a:prstGeom>
            <a:solidFill>
              <a:srgbClr val="7030A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86;p15"/>
            <p:cNvSpPr/>
            <p:nvPr/>
          </p:nvSpPr>
          <p:spPr>
            <a:xfrm>
              <a:off x="2130260" y="3109086"/>
              <a:ext cx="128352" cy="128352"/>
            </a:xfrm>
            <a:prstGeom prst="plus">
              <a:avLst>
                <a:gd fmla="val 36719" name="adj"/>
              </a:avLst>
            </a:prstGeom>
            <a:solidFill>
              <a:srgbClr val="7030A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87" name="Google Shape;87;p1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661063" y="2965603"/>
              <a:ext cx="335604" cy="2869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Google Shape;88;p1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235804" y="3109086"/>
              <a:ext cx="414880" cy="12892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9" name="Google Shape;89;p15"/>
          <p:cNvGrpSpPr/>
          <p:nvPr/>
        </p:nvGrpSpPr>
        <p:grpSpPr>
          <a:xfrm>
            <a:off x="4412257" y="3423581"/>
            <a:ext cx="1983145" cy="3059999"/>
            <a:chOff x="455852" y="362999"/>
            <a:chExt cx="1983145" cy="3059999"/>
          </a:xfrm>
        </p:grpSpPr>
        <p:sp>
          <p:nvSpPr>
            <p:cNvPr id="90" name="Google Shape;90;p15"/>
            <p:cNvSpPr/>
            <p:nvPr/>
          </p:nvSpPr>
          <p:spPr>
            <a:xfrm>
              <a:off x="458997" y="362999"/>
              <a:ext cx="1980000" cy="3059999"/>
            </a:xfrm>
            <a:prstGeom prst="roundRect">
              <a:avLst>
                <a:gd fmla="val 6958" name="adj"/>
              </a:avLst>
            </a:prstGeom>
            <a:solidFill>
              <a:schemeClr val="lt1"/>
            </a:soli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1" name="Google Shape;91;p15"/>
            <p:cNvPicPr preferRelativeResize="0"/>
            <p:nvPr/>
          </p:nvPicPr>
          <p:blipFill rotWithShape="1">
            <a:blip r:embed="rId2">
              <a:alphaModFix/>
            </a:blip>
            <a:srcRect b="0" l="10105" r="22028" t="586"/>
            <a:stretch/>
          </p:blipFill>
          <p:spPr>
            <a:xfrm>
              <a:off x="536818" y="754326"/>
              <a:ext cx="1825382" cy="150403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92" name="Google Shape;92;p15"/>
            <p:cNvCxnSpPr>
              <a:endCxn id="93" idx="2"/>
            </p:cNvCxnSpPr>
            <p:nvPr/>
          </p:nvCxnSpPr>
          <p:spPr>
            <a:xfrm>
              <a:off x="547297" y="747404"/>
              <a:ext cx="680100" cy="0"/>
            </a:xfrm>
            <a:prstGeom prst="straightConnector1">
              <a:avLst/>
            </a:prstGeom>
            <a:noFill/>
            <a:ln cap="sq" cmpd="sng" w="12700">
              <a:solidFill>
                <a:srgbClr val="7030A0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94" name="Google Shape;94;p15"/>
            <p:cNvCxnSpPr/>
            <p:nvPr/>
          </p:nvCxnSpPr>
          <p:spPr>
            <a:xfrm>
              <a:off x="547297" y="2259023"/>
              <a:ext cx="1806172" cy="0"/>
            </a:xfrm>
            <a:prstGeom prst="straightConnector1">
              <a:avLst/>
            </a:prstGeom>
            <a:noFill/>
            <a:ln cap="sq" cmpd="sng" w="12700">
              <a:solidFill>
                <a:srgbClr val="7030A0"/>
              </a:solidFill>
              <a:prstDash val="solid"/>
              <a:bevel/>
              <a:headEnd len="sm" w="sm" type="none"/>
              <a:tailEnd len="sm" w="sm" type="none"/>
            </a:ln>
          </p:spPr>
        </p:cxnSp>
        <p:sp>
          <p:nvSpPr>
            <p:cNvPr id="93" name="Google Shape;93;p15"/>
            <p:cNvSpPr/>
            <p:nvPr/>
          </p:nvSpPr>
          <p:spPr>
            <a:xfrm>
              <a:off x="1227362" y="747404"/>
              <a:ext cx="436984" cy="213044"/>
            </a:xfrm>
            <a:custGeom>
              <a:rect b="b" l="l" r="r" t="t"/>
              <a:pathLst>
                <a:path extrusionOk="0" h="210665" w="421330">
                  <a:moveTo>
                    <a:pt x="421330" y="0"/>
                  </a:moveTo>
                  <a:cubicBezTo>
                    <a:pt x="421330" y="116347"/>
                    <a:pt x="326130" y="210665"/>
                    <a:pt x="210665" y="210665"/>
                  </a:cubicBezTo>
                  <a:cubicBezTo>
                    <a:pt x="95200" y="210665"/>
                    <a:pt x="0" y="116347"/>
                    <a:pt x="0" y="0"/>
                  </a:cubicBezTo>
                </a:path>
              </a:pathLst>
            </a:custGeom>
            <a:solidFill>
              <a:schemeClr val="lt1"/>
            </a:solidFill>
            <a:ln cap="flat" cmpd="sng" w="12700">
              <a:solidFill>
                <a:srgbClr val="7030A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15"/>
            <p:cNvSpPr/>
            <p:nvPr/>
          </p:nvSpPr>
          <p:spPr>
            <a:xfrm>
              <a:off x="1298804" y="600061"/>
              <a:ext cx="301686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1" i="0" lang="en" sz="1800" u="none" cap="none" strike="noStrike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b="0" i="0" sz="1800" u="none" cap="none" strike="noStrik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15"/>
            <p:cNvSpPr/>
            <p:nvPr/>
          </p:nvSpPr>
          <p:spPr>
            <a:xfrm>
              <a:off x="527453" y="431375"/>
              <a:ext cx="1843088" cy="2923245"/>
            </a:xfrm>
            <a:prstGeom prst="roundRect">
              <a:avLst>
                <a:gd fmla="val 4876" name="adj"/>
              </a:avLst>
            </a:prstGeom>
            <a:noFill/>
            <a:ln cap="flat" cmpd="dbl" w="28575">
              <a:solidFill>
                <a:srgbClr val="7030A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97;p15"/>
            <p:cNvSpPr txBox="1"/>
            <p:nvPr/>
          </p:nvSpPr>
          <p:spPr>
            <a:xfrm flipH="1">
              <a:off x="455852" y="438962"/>
              <a:ext cx="1980004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" sz="1400" u="none" cap="none" strike="noStrike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QUESTION</a:t>
              </a:r>
              <a:r>
                <a:rPr b="1" i="0" lang="en" sz="1400" u="none" cap="none" strike="noStrike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98" name="Google Shape;98;p15"/>
            <p:cNvCxnSpPr/>
            <p:nvPr/>
          </p:nvCxnSpPr>
          <p:spPr>
            <a:xfrm>
              <a:off x="1664346" y="747095"/>
              <a:ext cx="689123" cy="0"/>
            </a:xfrm>
            <a:prstGeom prst="straightConnector1">
              <a:avLst/>
            </a:prstGeom>
            <a:noFill/>
            <a:ln cap="sq" cmpd="sng" w="12700">
              <a:solidFill>
                <a:srgbClr val="7030A0"/>
              </a:solidFill>
              <a:prstDash val="solid"/>
              <a:bevel/>
              <a:headEnd len="sm" w="sm" type="none"/>
              <a:tailEnd len="sm" w="sm" type="none"/>
            </a:ln>
          </p:spPr>
        </p:cxnSp>
        <p:sp>
          <p:nvSpPr>
            <p:cNvPr id="99" name="Google Shape;99;p15"/>
            <p:cNvSpPr txBox="1"/>
            <p:nvPr/>
          </p:nvSpPr>
          <p:spPr>
            <a:xfrm>
              <a:off x="602002" y="2301412"/>
              <a:ext cx="1687703" cy="5539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0" i="0" lang="en" sz="1000" u="none" cap="none" strike="noStrike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Dgsfdghsqff j gyuquigqsuigu iqsguqsugqui gq uigf uiqgfigdq il dqif uud duf?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15"/>
            <p:cNvSpPr/>
            <p:nvPr/>
          </p:nvSpPr>
          <p:spPr>
            <a:xfrm>
              <a:off x="1821919" y="3109086"/>
              <a:ext cx="128352" cy="128352"/>
            </a:xfrm>
            <a:prstGeom prst="plus">
              <a:avLst>
                <a:gd fmla="val 36719" name="adj"/>
              </a:avLst>
            </a:prstGeom>
            <a:solidFill>
              <a:srgbClr val="7030A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15"/>
            <p:cNvSpPr/>
            <p:nvPr/>
          </p:nvSpPr>
          <p:spPr>
            <a:xfrm>
              <a:off x="1979468" y="3109086"/>
              <a:ext cx="128352" cy="128352"/>
            </a:xfrm>
            <a:prstGeom prst="plus">
              <a:avLst>
                <a:gd fmla="val 36719" name="adj"/>
              </a:avLst>
            </a:prstGeom>
            <a:solidFill>
              <a:srgbClr val="7030A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15"/>
            <p:cNvSpPr/>
            <p:nvPr/>
          </p:nvSpPr>
          <p:spPr>
            <a:xfrm>
              <a:off x="2130260" y="3109086"/>
              <a:ext cx="128352" cy="128352"/>
            </a:xfrm>
            <a:prstGeom prst="plus">
              <a:avLst>
                <a:gd fmla="val 36719" name="adj"/>
              </a:avLst>
            </a:prstGeom>
            <a:solidFill>
              <a:srgbClr val="7030A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3" name="Google Shape;103;p1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661063" y="2965603"/>
              <a:ext cx="335604" cy="2869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4;p1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235804" y="3109086"/>
              <a:ext cx="414880" cy="12892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5" name="Google Shape;105;p15"/>
          <p:cNvGrpSpPr/>
          <p:nvPr/>
        </p:nvGrpSpPr>
        <p:grpSpPr>
          <a:xfrm>
            <a:off x="455852" y="6483001"/>
            <a:ext cx="1983145" cy="3059999"/>
            <a:chOff x="455852" y="362999"/>
            <a:chExt cx="1983145" cy="3059999"/>
          </a:xfrm>
        </p:grpSpPr>
        <p:sp>
          <p:nvSpPr>
            <p:cNvPr id="106" name="Google Shape;106;p15"/>
            <p:cNvSpPr/>
            <p:nvPr/>
          </p:nvSpPr>
          <p:spPr>
            <a:xfrm>
              <a:off x="458997" y="362999"/>
              <a:ext cx="1980000" cy="3059999"/>
            </a:xfrm>
            <a:prstGeom prst="roundRect">
              <a:avLst>
                <a:gd fmla="val 6958" name="adj"/>
              </a:avLst>
            </a:prstGeom>
            <a:solidFill>
              <a:schemeClr val="lt1"/>
            </a:soli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7" name="Google Shape;107;p15"/>
            <p:cNvPicPr preferRelativeResize="0"/>
            <p:nvPr/>
          </p:nvPicPr>
          <p:blipFill rotWithShape="1">
            <a:blip r:embed="rId2">
              <a:alphaModFix/>
            </a:blip>
            <a:srcRect b="0" l="10105" r="22028" t="586"/>
            <a:stretch/>
          </p:blipFill>
          <p:spPr>
            <a:xfrm>
              <a:off x="536818" y="754326"/>
              <a:ext cx="1825382" cy="150403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08" name="Google Shape;108;p15"/>
            <p:cNvCxnSpPr>
              <a:endCxn id="109" idx="2"/>
            </p:cNvCxnSpPr>
            <p:nvPr/>
          </p:nvCxnSpPr>
          <p:spPr>
            <a:xfrm>
              <a:off x="547297" y="747404"/>
              <a:ext cx="680100" cy="0"/>
            </a:xfrm>
            <a:prstGeom prst="straightConnector1">
              <a:avLst/>
            </a:prstGeom>
            <a:noFill/>
            <a:ln cap="sq" cmpd="sng" w="12700">
              <a:solidFill>
                <a:srgbClr val="7030A0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110" name="Google Shape;110;p15"/>
            <p:cNvCxnSpPr/>
            <p:nvPr/>
          </p:nvCxnSpPr>
          <p:spPr>
            <a:xfrm>
              <a:off x="547297" y="2259023"/>
              <a:ext cx="1806172" cy="0"/>
            </a:xfrm>
            <a:prstGeom prst="straightConnector1">
              <a:avLst/>
            </a:prstGeom>
            <a:noFill/>
            <a:ln cap="sq" cmpd="sng" w="12700">
              <a:solidFill>
                <a:srgbClr val="7030A0"/>
              </a:solidFill>
              <a:prstDash val="solid"/>
              <a:bevel/>
              <a:headEnd len="sm" w="sm" type="none"/>
              <a:tailEnd len="sm" w="sm" type="none"/>
            </a:ln>
          </p:spPr>
        </p:cxnSp>
        <p:sp>
          <p:nvSpPr>
            <p:cNvPr id="109" name="Google Shape;109;p15"/>
            <p:cNvSpPr/>
            <p:nvPr/>
          </p:nvSpPr>
          <p:spPr>
            <a:xfrm>
              <a:off x="1227362" y="747404"/>
              <a:ext cx="436984" cy="213044"/>
            </a:xfrm>
            <a:custGeom>
              <a:rect b="b" l="l" r="r" t="t"/>
              <a:pathLst>
                <a:path extrusionOk="0" h="210665" w="421330">
                  <a:moveTo>
                    <a:pt x="421330" y="0"/>
                  </a:moveTo>
                  <a:cubicBezTo>
                    <a:pt x="421330" y="116347"/>
                    <a:pt x="326130" y="210665"/>
                    <a:pt x="210665" y="210665"/>
                  </a:cubicBezTo>
                  <a:cubicBezTo>
                    <a:pt x="95200" y="210665"/>
                    <a:pt x="0" y="116347"/>
                    <a:pt x="0" y="0"/>
                  </a:cubicBezTo>
                </a:path>
              </a:pathLst>
            </a:custGeom>
            <a:solidFill>
              <a:schemeClr val="lt1"/>
            </a:solidFill>
            <a:ln cap="flat" cmpd="sng" w="12700">
              <a:solidFill>
                <a:srgbClr val="7030A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1;p15"/>
            <p:cNvSpPr/>
            <p:nvPr/>
          </p:nvSpPr>
          <p:spPr>
            <a:xfrm>
              <a:off x="1298804" y="600061"/>
              <a:ext cx="301686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1" i="0" lang="en" sz="1800" u="none" cap="none" strike="noStrike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b="0" i="0" sz="1800" u="none" cap="none" strike="noStrik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p15"/>
            <p:cNvSpPr/>
            <p:nvPr/>
          </p:nvSpPr>
          <p:spPr>
            <a:xfrm>
              <a:off x="527453" y="431375"/>
              <a:ext cx="1843088" cy="2923245"/>
            </a:xfrm>
            <a:prstGeom prst="roundRect">
              <a:avLst>
                <a:gd fmla="val 4876" name="adj"/>
              </a:avLst>
            </a:prstGeom>
            <a:noFill/>
            <a:ln cap="flat" cmpd="dbl" w="28575">
              <a:solidFill>
                <a:srgbClr val="7030A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15"/>
            <p:cNvSpPr txBox="1"/>
            <p:nvPr/>
          </p:nvSpPr>
          <p:spPr>
            <a:xfrm flipH="1">
              <a:off x="455852" y="438962"/>
              <a:ext cx="1980004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" sz="1400" u="none" cap="none" strike="noStrike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QUESTION</a:t>
              </a:r>
              <a:r>
                <a:rPr b="1" i="0" lang="en" sz="1400" u="none" cap="none" strike="noStrike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14" name="Google Shape;114;p15"/>
            <p:cNvCxnSpPr/>
            <p:nvPr/>
          </p:nvCxnSpPr>
          <p:spPr>
            <a:xfrm>
              <a:off x="1664346" y="747095"/>
              <a:ext cx="689123" cy="0"/>
            </a:xfrm>
            <a:prstGeom prst="straightConnector1">
              <a:avLst/>
            </a:prstGeom>
            <a:noFill/>
            <a:ln cap="sq" cmpd="sng" w="12700">
              <a:solidFill>
                <a:srgbClr val="7030A0"/>
              </a:solidFill>
              <a:prstDash val="solid"/>
              <a:bevel/>
              <a:headEnd len="sm" w="sm" type="none"/>
              <a:tailEnd len="sm" w="sm" type="none"/>
            </a:ln>
          </p:spPr>
        </p:cxnSp>
        <p:sp>
          <p:nvSpPr>
            <p:cNvPr id="115" name="Google Shape;115;p15"/>
            <p:cNvSpPr txBox="1"/>
            <p:nvPr/>
          </p:nvSpPr>
          <p:spPr>
            <a:xfrm>
              <a:off x="602002" y="2301412"/>
              <a:ext cx="1687703" cy="5539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0" i="0" lang="en" sz="1000" u="none" cap="none" strike="noStrike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Dgsfdghsqff j gyuquigqsuigu iqsguqsugqui gq uigf uiqgfigdq il dqif uud duf?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15"/>
            <p:cNvSpPr/>
            <p:nvPr/>
          </p:nvSpPr>
          <p:spPr>
            <a:xfrm>
              <a:off x="1821919" y="3109086"/>
              <a:ext cx="128352" cy="128352"/>
            </a:xfrm>
            <a:prstGeom prst="plus">
              <a:avLst>
                <a:gd fmla="val 36719" name="adj"/>
              </a:avLst>
            </a:prstGeom>
            <a:solidFill>
              <a:srgbClr val="7030A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117;p15"/>
            <p:cNvSpPr/>
            <p:nvPr/>
          </p:nvSpPr>
          <p:spPr>
            <a:xfrm>
              <a:off x="1979468" y="3109086"/>
              <a:ext cx="128352" cy="128352"/>
            </a:xfrm>
            <a:prstGeom prst="plus">
              <a:avLst>
                <a:gd fmla="val 36719" name="adj"/>
              </a:avLst>
            </a:prstGeom>
            <a:solidFill>
              <a:srgbClr val="7030A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18;p15"/>
            <p:cNvSpPr/>
            <p:nvPr/>
          </p:nvSpPr>
          <p:spPr>
            <a:xfrm>
              <a:off x="2130260" y="3109086"/>
              <a:ext cx="128352" cy="128352"/>
            </a:xfrm>
            <a:prstGeom prst="plus">
              <a:avLst>
                <a:gd fmla="val 36719" name="adj"/>
              </a:avLst>
            </a:prstGeom>
            <a:solidFill>
              <a:srgbClr val="7030A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9" name="Google Shape;119;p1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661063" y="2965603"/>
              <a:ext cx="335604" cy="2869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" name="Google Shape;120;p1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235804" y="3109086"/>
              <a:ext cx="414880" cy="12892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1" name="Google Shape;121;p15"/>
          <p:cNvGrpSpPr/>
          <p:nvPr/>
        </p:nvGrpSpPr>
        <p:grpSpPr>
          <a:xfrm>
            <a:off x="2427356" y="6483001"/>
            <a:ext cx="1983145" cy="3059999"/>
            <a:chOff x="455852" y="362999"/>
            <a:chExt cx="1983145" cy="3059999"/>
          </a:xfrm>
        </p:grpSpPr>
        <p:sp>
          <p:nvSpPr>
            <p:cNvPr id="122" name="Google Shape;122;p15"/>
            <p:cNvSpPr/>
            <p:nvPr/>
          </p:nvSpPr>
          <p:spPr>
            <a:xfrm>
              <a:off x="458997" y="362999"/>
              <a:ext cx="1980000" cy="3059999"/>
            </a:xfrm>
            <a:prstGeom prst="roundRect">
              <a:avLst>
                <a:gd fmla="val 6958" name="adj"/>
              </a:avLst>
            </a:prstGeom>
            <a:solidFill>
              <a:schemeClr val="lt1"/>
            </a:soli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3" name="Google Shape;123;p15"/>
            <p:cNvPicPr preferRelativeResize="0"/>
            <p:nvPr/>
          </p:nvPicPr>
          <p:blipFill rotWithShape="1">
            <a:blip r:embed="rId2">
              <a:alphaModFix/>
            </a:blip>
            <a:srcRect b="0" l="10105" r="22028" t="586"/>
            <a:stretch/>
          </p:blipFill>
          <p:spPr>
            <a:xfrm>
              <a:off x="536818" y="754326"/>
              <a:ext cx="1825382" cy="150403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24" name="Google Shape;124;p15"/>
            <p:cNvCxnSpPr>
              <a:endCxn id="125" idx="2"/>
            </p:cNvCxnSpPr>
            <p:nvPr/>
          </p:nvCxnSpPr>
          <p:spPr>
            <a:xfrm>
              <a:off x="547297" y="747404"/>
              <a:ext cx="680100" cy="0"/>
            </a:xfrm>
            <a:prstGeom prst="straightConnector1">
              <a:avLst/>
            </a:prstGeom>
            <a:noFill/>
            <a:ln cap="sq" cmpd="sng" w="12700">
              <a:solidFill>
                <a:srgbClr val="7030A0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126" name="Google Shape;126;p15"/>
            <p:cNvCxnSpPr/>
            <p:nvPr/>
          </p:nvCxnSpPr>
          <p:spPr>
            <a:xfrm>
              <a:off x="547297" y="2259023"/>
              <a:ext cx="1806172" cy="0"/>
            </a:xfrm>
            <a:prstGeom prst="straightConnector1">
              <a:avLst/>
            </a:prstGeom>
            <a:noFill/>
            <a:ln cap="sq" cmpd="sng" w="12700">
              <a:solidFill>
                <a:srgbClr val="7030A0"/>
              </a:solidFill>
              <a:prstDash val="solid"/>
              <a:bevel/>
              <a:headEnd len="sm" w="sm" type="none"/>
              <a:tailEnd len="sm" w="sm" type="none"/>
            </a:ln>
          </p:spPr>
        </p:cxnSp>
        <p:sp>
          <p:nvSpPr>
            <p:cNvPr id="125" name="Google Shape;125;p15"/>
            <p:cNvSpPr/>
            <p:nvPr/>
          </p:nvSpPr>
          <p:spPr>
            <a:xfrm>
              <a:off x="1227362" y="747404"/>
              <a:ext cx="436984" cy="213044"/>
            </a:xfrm>
            <a:custGeom>
              <a:rect b="b" l="l" r="r" t="t"/>
              <a:pathLst>
                <a:path extrusionOk="0" h="210665" w="421330">
                  <a:moveTo>
                    <a:pt x="421330" y="0"/>
                  </a:moveTo>
                  <a:cubicBezTo>
                    <a:pt x="421330" y="116347"/>
                    <a:pt x="326130" y="210665"/>
                    <a:pt x="210665" y="210665"/>
                  </a:cubicBezTo>
                  <a:cubicBezTo>
                    <a:pt x="95200" y="210665"/>
                    <a:pt x="0" y="116347"/>
                    <a:pt x="0" y="0"/>
                  </a:cubicBezTo>
                </a:path>
              </a:pathLst>
            </a:custGeom>
            <a:solidFill>
              <a:schemeClr val="lt1"/>
            </a:solidFill>
            <a:ln cap="flat" cmpd="sng" w="12700">
              <a:solidFill>
                <a:srgbClr val="7030A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27;p15"/>
            <p:cNvSpPr/>
            <p:nvPr/>
          </p:nvSpPr>
          <p:spPr>
            <a:xfrm>
              <a:off x="1298804" y="600061"/>
              <a:ext cx="301686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1" i="0" lang="en" sz="1800" u="none" cap="none" strike="noStrike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b="0" i="0" sz="1800" u="none" cap="none" strike="noStrik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28;p15"/>
            <p:cNvSpPr/>
            <p:nvPr/>
          </p:nvSpPr>
          <p:spPr>
            <a:xfrm>
              <a:off x="527453" y="431375"/>
              <a:ext cx="1843088" cy="2923245"/>
            </a:xfrm>
            <a:prstGeom prst="roundRect">
              <a:avLst>
                <a:gd fmla="val 4876" name="adj"/>
              </a:avLst>
            </a:prstGeom>
            <a:noFill/>
            <a:ln cap="flat" cmpd="dbl" w="28575">
              <a:solidFill>
                <a:srgbClr val="7030A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29;p15"/>
            <p:cNvSpPr txBox="1"/>
            <p:nvPr/>
          </p:nvSpPr>
          <p:spPr>
            <a:xfrm flipH="1">
              <a:off x="455852" y="438962"/>
              <a:ext cx="1980004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" sz="1400" u="none" cap="none" strike="noStrike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QUESTION</a:t>
              </a:r>
              <a:r>
                <a:rPr b="1" i="0" lang="en" sz="1400" u="none" cap="none" strike="noStrike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30" name="Google Shape;130;p15"/>
            <p:cNvCxnSpPr/>
            <p:nvPr/>
          </p:nvCxnSpPr>
          <p:spPr>
            <a:xfrm>
              <a:off x="1664346" y="747095"/>
              <a:ext cx="689123" cy="0"/>
            </a:xfrm>
            <a:prstGeom prst="straightConnector1">
              <a:avLst/>
            </a:prstGeom>
            <a:noFill/>
            <a:ln cap="sq" cmpd="sng" w="12700">
              <a:solidFill>
                <a:srgbClr val="7030A0"/>
              </a:solidFill>
              <a:prstDash val="solid"/>
              <a:bevel/>
              <a:headEnd len="sm" w="sm" type="none"/>
              <a:tailEnd len="sm" w="sm" type="none"/>
            </a:ln>
          </p:spPr>
        </p:cxnSp>
        <p:sp>
          <p:nvSpPr>
            <p:cNvPr id="131" name="Google Shape;131;p15"/>
            <p:cNvSpPr txBox="1"/>
            <p:nvPr/>
          </p:nvSpPr>
          <p:spPr>
            <a:xfrm>
              <a:off x="602002" y="2301412"/>
              <a:ext cx="1687703" cy="5539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0" i="0" lang="en" sz="1000" u="none" cap="none" strike="noStrike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Dgsfdghsqff j gyuquigqsuigu iqsguqsugqui gq uigf uiqgfigdq il dqif uud duf?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15"/>
            <p:cNvSpPr/>
            <p:nvPr/>
          </p:nvSpPr>
          <p:spPr>
            <a:xfrm>
              <a:off x="1821919" y="3109086"/>
              <a:ext cx="128352" cy="128352"/>
            </a:xfrm>
            <a:prstGeom prst="plus">
              <a:avLst>
                <a:gd fmla="val 36719" name="adj"/>
              </a:avLst>
            </a:prstGeom>
            <a:solidFill>
              <a:srgbClr val="7030A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3;p15"/>
            <p:cNvSpPr/>
            <p:nvPr/>
          </p:nvSpPr>
          <p:spPr>
            <a:xfrm>
              <a:off x="1979468" y="3109086"/>
              <a:ext cx="128352" cy="128352"/>
            </a:xfrm>
            <a:prstGeom prst="plus">
              <a:avLst>
                <a:gd fmla="val 36719" name="adj"/>
              </a:avLst>
            </a:prstGeom>
            <a:solidFill>
              <a:srgbClr val="7030A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4;p15"/>
            <p:cNvSpPr/>
            <p:nvPr/>
          </p:nvSpPr>
          <p:spPr>
            <a:xfrm>
              <a:off x="2130260" y="3109086"/>
              <a:ext cx="128352" cy="128352"/>
            </a:xfrm>
            <a:prstGeom prst="plus">
              <a:avLst>
                <a:gd fmla="val 36719" name="adj"/>
              </a:avLst>
            </a:prstGeom>
            <a:solidFill>
              <a:srgbClr val="7030A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5" name="Google Shape;135;p1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661063" y="2965603"/>
              <a:ext cx="335604" cy="2869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6" name="Google Shape;136;p1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235804" y="3109086"/>
              <a:ext cx="414880" cy="12892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7" name="Google Shape;137;p15"/>
          <p:cNvGrpSpPr/>
          <p:nvPr/>
        </p:nvGrpSpPr>
        <p:grpSpPr>
          <a:xfrm>
            <a:off x="4412257" y="6483001"/>
            <a:ext cx="1983145" cy="3059999"/>
            <a:chOff x="455852" y="362999"/>
            <a:chExt cx="1983145" cy="3059999"/>
          </a:xfrm>
        </p:grpSpPr>
        <p:sp>
          <p:nvSpPr>
            <p:cNvPr id="138" name="Google Shape;138;p15"/>
            <p:cNvSpPr/>
            <p:nvPr/>
          </p:nvSpPr>
          <p:spPr>
            <a:xfrm>
              <a:off x="458997" y="362999"/>
              <a:ext cx="1980000" cy="3059999"/>
            </a:xfrm>
            <a:prstGeom prst="roundRect">
              <a:avLst>
                <a:gd fmla="val 6958" name="adj"/>
              </a:avLst>
            </a:prstGeom>
            <a:solidFill>
              <a:schemeClr val="lt1"/>
            </a:soli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9" name="Google Shape;139;p15"/>
            <p:cNvPicPr preferRelativeResize="0"/>
            <p:nvPr/>
          </p:nvPicPr>
          <p:blipFill rotWithShape="1">
            <a:blip r:embed="rId2">
              <a:alphaModFix/>
            </a:blip>
            <a:srcRect b="0" l="10105" r="22028" t="586"/>
            <a:stretch/>
          </p:blipFill>
          <p:spPr>
            <a:xfrm>
              <a:off x="536818" y="754326"/>
              <a:ext cx="1825382" cy="150403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40" name="Google Shape;140;p15"/>
            <p:cNvCxnSpPr>
              <a:endCxn id="141" idx="2"/>
            </p:cNvCxnSpPr>
            <p:nvPr/>
          </p:nvCxnSpPr>
          <p:spPr>
            <a:xfrm>
              <a:off x="547297" y="747404"/>
              <a:ext cx="680100" cy="0"/>
            </a:xfrm>
            <a:prstGeom prst="straightConnector1">
              <a:avLst/>
            </a:prstGeom>
            <a:noFill/>
            <a:ln cap="sq" cmpd="sng" w="12700">
              <a:solidFill>
                <a:srgbClr val="7030A0"/>
              </a:solidFill>
              <a:prstDash val="solid"/>
              <a:bevel/>
              <a:headEnd len="sm" w="sm" type="none"/>
              <a:tailEnd len="sm" w="sm" type="none"/>
            </a:ln>
          </p:spPr>
        </p:cxnSp>
        <p:cxnSp>
          <p:nvCxnSpPr>
            <p:cNvPr id="142" name="Google Shape;142;p15"/>
            <p:cNvCxnSpPr/>
            <p:nvPr/>
          </p:nvCxnSpPr>
          <p:spPr>
            <a:xfrm>
              <a:off x="547297" y="2259023"/>
              <a:ext cx="1806172" cy="0"/>
            </a:xfrm>
            <a:prstGeom prst="straightConnector1">
              <a:avLst/>
            </a:prstGeom>
            <a:noFill/>
            <a:ln cap="sq" cmpd="sng" w="12700">
              <a:solidFill>
                <a:srgbClr val="7030A0"/>
              </a:solidFill>
              <a:prstDash val="solid"/>
              <a:bevel/>
              <a:headEnd len="sm" w="sm" type="none"/>
              <a:tailEnd len="sm" w="sm" type="none"/>
            </a:ln>
          </p:spPr>
        </p:cxnSp>
        <p:sp>
          <p:nvSpPr>
            <p:cNvPr id="141" name="Google Shape;141;p15"/>
            <p:cNvSpPr/>
            <p:nvPr/>
          </p:nvSpPr>
          <p:spPr>
            <a:xfrm>
              <a:off x="1227362" y="747404"/>
              <a:ext cx="436984" cy="213044"/>
            </a:xfrm>
            <a:custGeom>
              <a:rect b="b" l="l" r="r" t="t"/>
              <a:pathLst>
                <a:path extrusionOk="0" h="210665" w="421330">
                  <a:moveTo>
                    <a:pt x="421330" y="0"/>
                  </a:moveTo>
                  <a:cubicBezTo>
                    <a:pt x="421330" y="116347"/>
                    <a:pt x="326130" y="210665"/>
                    <a:pt x="210665" y="210665"/>
                  </a:cubicBezTo>
                  <a:cubicBezTo>
                    <a:pt x="95200" y="210665"/>
                    <a:pt x="0" y="116347"/>
                    <a:pt x="0" y="0"/>
                  </a:cubicBezTo>
                </a:path>
              </a:pathLst>
            </a:custGeom>
            <a:solidFill>
              <a:schemeClr val="lt1"/>
            </a:solidFill>
            <a:ln cap="flat" cmpd="sng" w="12700">
              <a:solidFill>
                <a:srgbClr val="7030A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143;p15"/>
            <p:cNvSpPr/>
            <p:nvPr/>
          </p:nvSpPr>
          <p:spPr>
            <a:xfrm>
              <a:off x="1298804" y="600061"/>
              <a:ext cx="301686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1" i="0" lang="en" sz="1800" u="none" cap="none" strike="noStrike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b="0" i="0" sz="1800" u="none" cap="none" strike="noStrik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44;p15"/>
            <p:cNvSpPr/>
            <p:nvPr/>
          </p:nvSpPr>
          <p:spPr>
            <a:xfrm>
              <a:off x="527453" y="431375"/>
              <a:ext cx="1843088" cy="2923245"/>
            </a:xfrm>
            <a:prstGeom prst="roundRect">
              <a:avLst>
                <a:gd fmla="val 4876" name="adj"/>
              </a:avLst>
            </a:prstGeom>
            <a:noFill/>
            <a:ln cap="flat" cmpd="dbl" w="28575">
              <a:solidFill>
                <a:srgbClr val="7030A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5;p15"/>
            <p:cNvSpPr txBox="1"/>
            <p:nvPr/>
          </p:nvSpPr>
          <p:spPr>
            <a:xfrm flipH="1">
              <a:off x="455852" y="438962"/>
              <a:ext cx="1980004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" sz="1400" u="none" cap="none" strike="noStrike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QUESTION</a:t>
              </a:r>
              <a:r>
                <a:rPr b="1" i="0" lang="en" sz="1400" u="none" cap="none" strike="noStrike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46" name="Google Shape;146;p15"/>
            <p:cNvCxnSpPr/>
            <p:nvPr/>
          </p:nvCxnSpPr>
          <p:spPr>
            <a:xfrm>
              <a:off x="1664346" y="747095"/>
              <a:ext cx="689123" cy="0"/>
            </a:xfrm>
            <a:prstGeom prst="straightConnector1">
              <a:avLst/>
            </a:prstGeom>
            <a:noFill/>
            <a:ln cap="sq" cmpd="sng" w="12700">
              <a:solidFill>
                <a:srgbClr val="7030A0"/>
              </a:solidFill>
              <a:prstDash val="solid"/>
              <a:bevel/>
              <a:headEnd len="sm" w="sm" type="none"/>
              <a:tailEnd len="sm" w="sm" type="none"/>
            </a:ln>
          </p:spPr>
        </p:cxnSp>
        <p:sp>
          <p:nvSpPr>
            <p:cNvPr id="147" name="Google Shape;147;p15"/>
            <p:cNvSpPr txBox="1"/>
            <p:nvPr/>
          </p:nvSpPr>
          <p:spPr>
            <a:xfrm>
              <a:off x="602002" y="2301412"/>
              <a:ext cx="1687703" cy="5539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0" i="0" lang="en" sz="1000" u="none" cap="none" strike="noStrike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Dgsfdghsqff j gyuquigqsuigu iqsguqsugqui gq uigf uiqgfigdq il dqif uud duf?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15"/>
            <p:cNvSpPr/>
            <p:nvPr/>
          </p:nvSpPr>
          <p:spPr>
            <a:xfrm>
              <a:off x="1821919" y="3109086"/>
              <a:ext cx="128352" cy="128352"/>
            </a:xfrm>
            <a:prstGeom prst="plus">
              <a:avLst>
                <a:gd fmla="val 36719" name="adj"/>
              </a:avLst>
            </a:prstGeom>
            <a:solidFill>
              <a:srgbClr val="7030A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49;p15"/>
            <p:cNvSpPr/>
            <p:nvPr/>
          </p:nvSpPr>
          <p:spPr>
            <a:xfrm>
              <a:off x="1979468" y="3109086"/>
              <a:ext cx="128352" cy="128352"/>
            </a:xfrm>
            <a:prstGeom prst="plus">
              <a:avLst>
                <a:gd fmla="val 36719" name="adj"/>
              </a:avLst>
            </a:prstGeom>
            <a:solidFill>
              <a:srgbClr val="7030A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50;p15"/>
            <p:cNvSpPr/>
            <p:nvPr/>
          </p:nvSpPr>
          <p:spPr>
            <a:xfrm>
              <a:off x="2130260" y="3109086"/>
              <a:ext cx="128352" cy="128352"/>
            </a:xfrm>
            <a:prstGeom prst="plus">
              <a:avLst>
                <a:gd fmla="val 36719" name="adj"/>
              </a:avLst>
            </a:prstGeom>
            <a:solidFill>
              <a:srgbClr val="7030A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51" name="Google Shape;151;p1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661063" y="2965603"/>
              <a:ext cx="335604" cy="2869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2" name="Google Shape;152;p1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235804" y="3109086"/>
              <a:ext cx="414880" cy="12892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ille">
  <p:cSld name="grille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4" name="Google Shape;154;p16"/>
          <p:cNvGraphicFramePr/>
          <p:nvPr/>
        </p:nvGraphicFramePr>
        <p:xfrm>
          <a:off x="459000" y="363000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{93F7612D-CB6F-47F5-8B03-B31F67FDF9B5}</a:tableStyleId>
              </a:tblPr>
              <a:tblGrid>
                <a:gridCol w="1980000"/>
                <a:gridCol w="1980000"/>
                <a:gridCol w="1980000"/>
              </a:tblGrid>
              <a:tr h="3060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50"/>
                        <a:buFont typeface="Arial"/>
                        <a:buNone/>
                      </a:pPr>
                      <a:r>
                        <a:t/>
                      </a:r>
                      <a:endParaRPr sz="135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50"/>
                        <a:buFont typeface="Arial"/>
                        <a:buNone/>
                      </a:pPr>
                      <a:r>
                        <a:t/>
                      </a:r>
                      <a:endParaRPr sz="135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50"/>
                        <a:buFont typeface="Arial"/>
                        <a:buNone/>
                      </a:pPr>
                      <a:r>
                        <a:t/>
                      </a:r>
                      <a:endParaRPr sz="135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060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50"/>
                        <a:buFont typeface="Arial"/>
                        <a:buNone/>
                      </a:pPr>
                      <a:r>
                        <a:t/>
                      </a:r>
                      <a:endParaRPr sz="135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50"/>
                        <a:buFont typeface="Arial"/>
                        <a:buNone/>
                      </a:pPr>
                      <a:r>
                        <a:t/>
                      </a:r>
                      <a:endParaRPr sz="135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50"/>
                        <a:buFont typeface="Arial"/>
                        <a:buNone/>
                      </a:pPr>
                      <a:r>
                        <a:t/>
                      </a:r>
                      <a:endParaRPr sz="135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060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50"/>
                        <a:buFont typeface="Arial"/>
                        <a:buNone/>
                      </a:pPr>
                      <a:r>
                        <a:t/>
                      </a:r>
                      <a:endParaRPr sz="135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50"/>
                        <a:buFont typeface="Arial"/>
                        <a:buNone/>
                      </a:pPr>
                      <a:r>
                        <a:t/>
                      </a:r>
                      <a:endParaRPr sz="135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50"/>
                        <a:buFont typeface="Arial"/>
                        <a:buNone/>
                      </a:pPr>
                      <a:r>
                        <a:t/>
                      </a:r>
                      <a:endParaRPr sz="135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s_questions">
  <p:cSld name="Dos_questions"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7"/>
          <p:cNvSpPr/>
          <p:nvPr/>
        </p:nvSpPr>
        <p:spPr>
          <a:xfrm>
            <a:off x="323850" y="152400"/>
            <a:ext cx="6229350" cy="95821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57" name="Google Shape;157;p17"/>
          <p:cNvGraphicFramePr/>
          <p:nvPr/>
        </p:nvGraphicFramePr>
        <p:xfrm>
          <a:off x="459000" y="363000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{93F7612D-CB6F-47F5-8B03-B31F67FDF9B5}</a:tableStyleId>
              </a:tblPr>
              <a:tblGrid>
                <a:gridCol w="1980000"/>
                <a:gridCol w="1980000"/>
                <a:gridCol w="1980000"/>
              </a:tblGrid>
              <a:tr h="3060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50"/>
                        <a:buFont typeface="Arial"/>
                        <a:buNone/>
                      </a:pPr>
                      <a:r>
                        <a:t/>
                      </a:r>
                      <a:endParaRPr sz="135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50"/>
                        <a:buFont typeface="Arial"/>
                        <a:buNone/>
                      </a:pPr>
                      <a:r>
                        <a:t/>
                      </a:r>
                      <a:endParaRPr sz="135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50"/>
                        <a:buFont typeface="Arial"/>
                        <a:buNone/>
                      </a:pPr>
                      <a:r>
                        <a:t/>
                      </a:r>
                      <a:endParaRPr sz="135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60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50"/>
                        <a:buFont typeface="Arial"/>
                        <a:buNone/>
                      </a:pPr>
                      <a:r>
                        <a:t/>
                      </a:r>
                      <a:endParaRPr sz="135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50"/>
                        <a:buFont typeface="Arial"/>
                        <a:buNone/>
                      </a:pPr>
                      <a:r>
                        <a:t/>
                      </a:r>
                      <a:endParaRPr sz="135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50"/>
                        <a:buFont typeface="Arial"/>
                        <a:buNone/>
                      </a:pPr>
                      <a:r>
                        <a:t/>
                      </a:r>
                      <a:endParaRPr sz="135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60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50"/>
                        <a:buFont typeface="Arial"/>
                        <a:buNone/>
                      </a:pPr>
                      <a:r>
                        <a:t/>
                      </a:r>
                      <a:endParaRPr sz="135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50"/>
                        <a:buFont typeface="Arial"/>
                        <a:buNone/>
                      </a:pPr>
                      <a:r>
                        <a:t/>
                      </a:r>
                      <a:endParaRPr sz="135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50"/>
                        <a:buFont typeface="Arial"/>
                        <a:buNone/>
                      </a:pPr>
                      <a:r>
                        <a:t/>
                      </a:r>
                      <a:endParaRPr sz="135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158" name="Google Shape;158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70460" y="1452014"/>
            <a:ext cx="2757682" cy="907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2050159" y="1452014"/>
            <a:ext cx="2757682" cy="907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4042559" y="1452014"/>
            <a:ext cx="2757682" cy="907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70460" y="4499124"/>
            <a:ext cx="2757682" cy="907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2050159" y="4499124"/>
            <a:ext cx="2757682" cy="907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4042559" y="4499124"/>
            <a:ext cx="2757682" cy="907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70460" y="7546234"/>
            <a:ext cx="2757682" cy="907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2050159" y="7546234"/>
            <a:ext cx="2757682" cy="907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4042559" y="7546234"/>
            <a:ext cx="2757682" cy="9077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s_themes">
  <p:cSld name="Dos_themes"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8"/>
          <p:cNvSpPr/>
          <p:nvPr/>
        </p:nvSpPr>
        <p:spPr>
          <a:xfrm>
            <a:off x="323850" y="152400"/>
            <a:ext cx="6229350" cy="95821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69" name="Google Shape;169;p18"/>
          <p:cNvGraphicFramePr/>
          <p:nvPr/>
        </p:nvGraphicFramePr>
        <p:xfrm>
          <a:off x="459000" y="363000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{93F7612D-CB6F-47F5-8B03-B31F67FDF9B5}</a:tableStyleId>
              </a:tblPr>
              <a:tblGrid>
                <a:gridCol w="1980000"/>
                <a:gridCol w="1980000"/>
                <a:gridCol w="1980000"/>
              </a:tblGrid>
              <a:tr h="3060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50"/>
                        <a:buFont typeface="Arial"/>
                        <a:buNone/>
                      </a:pPr>
                      <a:r>
                        <a:t/>
                      </a:r>
                      <a:endParaRPr sz="135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50"/>
                        <a:buFont typeface="Arial"/>
                        <a:buNone/>
                      </a:pPr>
                      <a:r>
                        <a:t/>
                      </a:r>
                      <a:endParaRPr sz="135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50"/>
                        <a:buFont typeface="Arial"/>
                        <a:buNone/>
                      </a:pPr>
                      <a:r>
                        <a:t/>
                      </a:r>
                      <a:endParaRPr sz="135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60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50"/>
                        <a:buFont typeface="Arial"/>
                        <a:buNone/>
                      </a:pPr>
                      <a:r>
                        <a:t/>
                      </a:r>
                      <a:endParaRPr sz="135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50"/>
                        <a:buFont typeface="Arial"/>
                        <a:buNone/>
                      </a:pPr>
                      <a:r>
                        <a:t/>
                      </a:r>
                      <a:endParaRPr sz="135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50"/>
                        <a:buFont typeface="Arial"/>
                        <a:buNone/>
                      </a:pPr>
                      <a:r>
                        <a:t/>
                      </a:r>
                      <a:endParaRPr sz="135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60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50"/>
                        <a:buFont typeface="Arial"/>
                        <a:buNone/>
                      </a:pPr>
                      <a:r>
                        <a:t/>
                      </a:r>
                      <a:endParaRPr sz="135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50"/>
                        <a:buFont typeface="Arial"/>
                        <a:buNone/>
                      </a:pPr>
                      <a:r>
                        <a:t/>
                      </a:r>
                      <a:endParaRPr sz="135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50"/>
                        <a:buFont typeface="Arial"/>
                        <a:buNone/>
                      </a:pPr>
                      <a:r>
                        <a:t/>
                      </a:r>
                      <a:endParaRPr sz="135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170" name="Google Shape;170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94184" y="2661540"/>
            <a:ext cx="1670907" cy="559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573883" y="2661540"/>
            <a:ext cx="1670907" cy="559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566283" y="2661540"/>
            <a:ext cx="1670907" cy="559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94184" y="5708650"/>
            <a:ext cx="1670907" cy="559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573883" y="5708650"/>
            <a:ext cx="1670907" cy="559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566283" y="5708650"/>
            <a:ext cx="1670907" cy="559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94184" y="8755760"/>
            <a:ext cx="1670907" cy="559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573883" y="8755760"/>
            <a:ext cx="1670907" cy="559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566283" y="8755760"/>
            <a:ext cx="1670907" cy="5591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1" Type="http://schemas.openxmlformats.org/officeDocument/2006/relationships/image" Target="../media/image13.png"/><Relationship Id="rId10" Type="http://schemas.openxmlformats.org/officeDocument/2006/relationships/hyperlink" Target="http://crosswindfarm.ca/chevre/" TargetMode="External"/><Relationship Id="rId13" Type="http://schemas.openxmlformats.org/officeDocument/2006/relationships/hyperlink" Target="https://ferrantecheese.com/our-cheese" TargetMode="External"/><Relationship Id="rId12" Type="http://schemas.openxmlformats.org/officeDocument/2006/relationships/hyperlink" Target="https://www.bufalamaciocia.ca/fr/nos-produits/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jpg"/><Relationship Id="rId4" Type="http://schemas.openxmlformats.org/officeDocument/2006/relationships/hyperlink" Target="https://www.bufalamaciocia.ca/fr/nos-produits/" TargetMode="External"/><Relationship Id="rId9" Type="http://schemas.openxmlformats.org/officeDocument/2006/relationships/hyperlink" Target="https://www.bufalamaciocia.ca/fr/nos-produits/" TargetMode="External"/><Relationship Id="rId15" Type="http://schemas.openxmlformats.org/officeDocument/2006/relationships/hyperlink" Target="https://www.bufalamaciocia.ca/fr/nos-produits/" TargetMode="External"/><Relationship Id="rId14" Type="http://schemas.openxmlformats.org/officeDocument/2006/relationships/image" Target="../media/image8.png"/><Relationship Id="rId17" Type="http://schemas.openxmlformats.org/officeDocument/2006/relationships/hyperlink" Target="https://www.bufalamaciocia.ca/fr/nos-produits/" TargetMode="External"/><Relationship Id="rId16" Type="http://schemas.openxmlformats.org/officeDocument/2006/relationships/hyperlink" Target="https://mariposadairy.ca/retail-chevre/" TargetMode="External"/><Relationship Id="rId5" Type="http://schemas.openxmlformats.org/officeDocument/2006/relationships/image" Target="../media/image6.jpg"/><Relationship Id="rId19" Type="http://schemas.openxmlformats.org/officeDocument/2006/relationships/image" Target="../media/image11.png"/><Relationship Id="rId6" Type="http://schemas.openxmlformats.org/officeDocument/2006/relationships/hyperlink" Target="https://www.bufalamaciocia.ca/fr/nos-produits/" TargetMode="External"/><Relationship Id="rId18" Type="http://schemas.openxmlformats.org/officeDocument/2006/relationships/hyperlink" Target="https://www.boursin.ca/produits/" TargetMode="External"/><Relationship Id="rId7" Type="http://schemas.openxmlformats.org/officeDocument/2006/relationships/hyperlink" Target="https://qualitycheese.com/our-story/" TargetMode="External"/><Relationship Id="rId8" Type="http://schemas.openxmlformats.org/officeDocument/2006/relationships/image" Target="../media/image1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s://www.bufalamaciocia.ca/fr/nos-produits/" TargetMode="External"/><Relationship Id="rId4" Type="http://schemas.openxmlformats.org/officeDocument/2006/relationships/hyperlink" Target="https://www.bufalamaciocia.ca/fr/nos-produits/" TargetMode="External"/><Relationship Id="rId5" Type="http://schemas.openxmlformats.org/officeDocument/2006/relationships/hyperlink" Target="https://www.bufalamaciocia.ca/fr/nos-produits/" TargetMode="External"/><Relationship Id="rId6" Type="http://schemas.openxmlformats.org/officeDocument/2006/relationships/hyperlink" Target="https://www.bufalamaciocia.ca/fr/nos-produits/" TargetMode="External"/><Relationship Id="rId7" Type="http://schemas.openxmlformats.org/officeDocument/2006/relationships/hyperlink" Target="https://www.bufalamaciocia.ca/fr/nos-produits/" TargetMode="External"/><Relationship Id="rId8" Type="http://schemas.openxmlformats.org/officeDocument/2006/relationships/hyperlink" Target="https://www.bufalamaciocia.ca/fr/nos-produits/" TargetMode="Externa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20" Type="http://schemas.openxmlformats.org/officeDocument/2006/relationships/image" Target="../media/image14.png"/><Relationship Id="rId11" Type="http://schemas.openxmlformats.org/officeDocument/2006/relationships/hyperlink" Target="https://www.bufalamaciocia.ca/fr/nos-produits/" TargetMode="External"/><Relationship Id="rId22" Type="http://schemas.openxmlformats.org/officeDocument/2006/relationships/image" Target="../media/image20.png"/><Relationship Id="rId10" Type="http://schemas.openxmlformats.org/officeDocument/2006/relationships/image" Target="../media/image32.png"/><Relationship Id="rId21" Type="http://schemas.openxmlformats.org/officeDocument/2006/relationships/image" Target="../media/image12.png"/><Relationship Id="rId13" Type="http://schemas.openxmlformats.org/officeDocument/2006/relationships/hyperlink" Target="https://fromageriemedard.ca/" TargetMode="External"/><Relationship Id="rId12" Type="http://schemas.openxmlformats.org/officeDocument/2006/relationships/hyperlink" Target="https://www.gunnshillcheese.ca/artisan-cheese/our-artisan-cheese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Relationship Id="rId4" Type="http://schemas.openxmlformats.org/officeDocument/2006/relationships/hyperlink" Target="http://glengarryfinecheese.com/index.htm" TargetMode="External"/><Relationship Id="rId9" Type="http://schemas.openxmlformats.org/officeDocument/2006/relationships/image" Target="../media/image7.png"/><Relationship Id="rId15" Type="http://schemas.openxmlformats.org/officeDocument/2006/relationships/hyperlink" Target="https://www.alexisdeportneuf.com/fr-ca/produits/pates-molles/la-sauvagine" TargetMode="External"/><Relationship Id="rId14" Type="http://schemas.openxmlformats.org/officeDocument/2006/relationships/hyperlink" Target="https://www.bufalamaciocia.ca/fr/nos-produits/" TargetMode="External"/><Relationship Id="rId17" Type="http://schemas.openxmlformats.org/officeDocument/2006/relationships/hyperlink" Target="https://www.bufalamaciocia.ca/fr/nos-produits/" TargetMode="External"/><Relationship Id="rId16" Type="http://schemas.openxmlformats.org/officeDocument/2006/relationships/hyperlink" Target="https://www.bufalamaciocia.ca/fr/nos-produits/" TargetMode="External"/><Relationship Id="rId5" Type="http://schemas.openxmlformats.org/officeDocument/2006/relationships/hyperlink" Target="https://www.bufalamaciocia.ca/fr/nos-produits/" TargetMode="External"/><Relationship Id="rId19" Type="http://schemas.openxmlformats.org/officeDocument/2006/relationships/hyperlink" Target="https://www.bufalamaciocia.ca/fr/nos-produits/" TargetMode="External"/><Relationship Id="rId6" Type="http://schemas.openxmlformats.org/officeDocument/2006/relationships/hyperlink" Target="https://fromageriemedard.ca/" TargetMode="External"/><Relationship Id="rId18" Type="http://schemas.openxmlformats.org/officeDocument/2006/relationships/hyperlink" Target="https://www.fromageriedupresbytere.com/" TargetMode="External"/><Relationship Id="rId7" Type="http://schemas.openxmlformats.org/officeDocument/2006/relationships/hyperlink" Target="https://www.bufalamaciocia.ca/fr/nos-produits/" TargetMode="External"/><Relationship Id="rId8" Type="http://schemas.openxmlformats.org/officeDocument/2006/relationships/hyperlink" Target="http://www.lasuissenormande.com/fromage.php?lang=fr&amp;from=sabot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20" Type="http://schemas.openxmlformats.org/officeDocument/2006/relationships/image" Target="../media/image26.png"/><Relationship Id="rId11" Type="http://schemas.openxmlformats.org/officeDocument/2006/relationships/hyperlink" Target="https://www.fromageoka.ca/fr" TargetMode="External"/><Relationship Id="rId10" Type="http://schemas.openxmlformats.org/officeDocument/2006/relationships/hyperlink" Target="https://www.bufalamaciocia.ca/fr/nos-produits/" TargetMode="External"/><Relationship Id="rId13" Type="http://schemas.openxmlformats.org/officeDocument/2006/relationships/hyperlink" Target="https://springbankcheese.ca/" TargetMode="External"/><Relationship Id="rId12" Type="http://schemas.openxmlformats.org/officeDocument/2006/relationships/hyperlink" Target="https://www.bufalamaciocia.ca/fr/nos-produits/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2.png"/><Relationship Id="rId4" Type="http://schemas.openxmlformats.org/officeDocument/2006/relationships/hyperlink" Target="https://www.bufalamaciocia.ca/fr/nos-produits/" TargetMode="External"/><Relationship Id="rId9" Type="http://schemas.openxmlformats.org/officeDocument/2006/relationships/hyperlink" Target="https://riviera1920.com/fr/produit/suisse/?cat=les-fromages" TargetMode="External"/><Relationship Id="rId15" Type="http://schemas.openxmlformats.org/officeDocument/2006/relationships/hyperlink" Target="https://fromagerienouvellefrance.com/" TargetMode="External"/><Relationship Id="rId14" Type="http://schemas.openxmlformats.org/officeDocument/2006/relationships/hyperlink" Target="https://www.bufalamaciocia.ca/fr/nos-produits/" TargetMode="External"/><Relationship Id="rId17" Type="http://schemas.openxmlformats.org/officeDocument/2006/relationships/image" Target="../media/image28.png"/><Relationship Id="rId16" Type="http://schemas.openxmlformats.org/officeDocument/2006/relationships/image" Target="../media/image29.png"/><Relationship Id="rId5" Type="http://schemas.openxmlformats.org/officeDocument/2006/relationships/hyperlink" Target="https://www.fromageriedupresbytere.com/nos-fromages/#laliberte" TargetMode="External"/><Relationship Id="rId19" Type="http://schemas.openxmlformats.org/officeDocument/2006/relationships/image" Target="../media/image33.png"/><Relationship Id="rId6" Type="http://schemas.openxmlformats.org/officeDocument/2006/relationships/hyperlink" Target="https://www.bufalamaciocia.ca/fr/nos-produits/" TargetMode="External"/><Relationship Id="rId18" Type="http://schemas.openxmlformats.org/officeDocument/2006/relationships/image" Target="../media/image17.png"/><Relationship Id="rId7" Type="http://schemas.openxmlformats.org/officeDocument/2006/relationships/hyperlink" Target="https://www.uppercanadacheese.com/niagaragold" TargetMode="External"/><Relationship Id="rId8" Type="http://schemas.openxmlformats.org/officeDocument/2006/relationships/hyperlink" Target="https://www.bufalamaciocia.ca/fr/nos-produits/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20" Type="http://schemas.openxmlformats.org/officeDocument/2006/relationships/image" Target="../media/image19.jpg"/><Relationship Id="rId11" Type="http://schemas.openxmlformats.org/officeDocument/2006/relationships/hyperlink" Target="https://www.bufalamaciocia.ca/fr/nos-produits/" TargetMode="External"/><Relationship Id="rId10" Type="http://schemas.openxmlformats.org/officeDocument/2006/relationships/hyperlink" Target="https://www.sylvanstarcheesefarm.ca/" TargetMode="External"/><Relationship Id="rId21" Type="http://schemas.openxmlformats.org/officeDocument/2006/relationships/image" Target="../media/image18.png"/><Relationship Id="rId13" Type="http://schemas.openxmlformats.org/officeDocument/2006/relationships/image" Target="../media/image15.jpg"/><Relationship Id="rId12" Type="http://schemas.openxmlformats.org/officeDocument/2006/relationships/hyperlink" Target="https://www.stellacheese.com/en/our-cheese/provolone/provolone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www.bufalamaciocia.ca/fr/nos-produits/" TargetMode="External"/><Relationship Id="rId4" Type="http://schemas.openxmlformats.org/officeDocument/2006/relationships/hyperlink" Target="https://cowscreamery.ca/cheese/" TargetMode="External"/><Relationship Id="rId9" Type="http://schemas.openxmlformats.org/officeDocument/2006/relationships/hyperlink" Target="https://www.bufalamaciocia.ca/fr/nos-produits/" TargetMode="External"/><Relationship Id="rId15" Type="http://schemas.openxmlformats.org/officeDocument/2006/relationships/image" Target="../media/image25.png"/><Relationship Id="rId14" Type="http://schemas.openxmlformats.org/officeDocument/2006/relationships/image" Target="../media/image21.png"/><Relationship Id="rId17" Type="http://schemas.openxmlformats.org/officeDocument/2006/relationships/hyperlink" Target="https://www.bufalamaciocia.ca/fr/nos-produits/" TargetMode="External"/><Relationship Id="rId16" Type="http://schemas.openxmlformats.org/officeDocument/2006/relationships/image" Target="../media/image30.png"/><Relationship Id="rId5" Type="http://schemas.openxmlformats.org/officeDocument/2006/relationships/hyperlink" Target="https://www.bufalamaciocia.ca/fr/nos-produits/" TargetMode="External"/><Relationship Id="rId19" Type="http://schemas.openxmlformats.org/officeDocument/2006/relationships/image" Target="../media/image27.png"/><Relationship Id="rId6" Type="http://schemas.openxmlformats.org/officeDocument/2006/relationships/hyperlink" Target="https://mountainoakcheese.ca/our-products" TargetMode="External"/><Relationship Id="rId18" Type="http://schemas.openxmlformats.org/officeDocument/2006/relationships/hyperlink" Target="https://mariposadairy.ca/lenberg-farms/" TargetMode="External"/><Relationship Id="rId7" Type="http://schemas.openxmlformats.org/officeDocument/2006/relationships/hyperlink" Target="https://www.bufalamaciocia.ca/fr/nos-produits/" TargetMode="External"/><Relationship Id="rId8" Type="http://schemas.openxmlformats.org/officeDocument/2006/relationships/hyperlink" Target="http://mapledalecheese.ca/aged-cheddar-c9.php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1" Type="http://schemas.openxmlformats.org/officeDocument/2006/relationships/hyperlink" Target="http://www.kootenaymeadows.com/kac/" TargetMode="External"/><Relationship Id="rId10" Type="http://schemas.openxmlformats.org/officeDocument/2006/relationships/hyperlink" Target="https://www.bufalamaciocia.ca/fr/nos-produits/" TargetMode="External"/><Relationship Id="rId13" Type="http://schemas.openxmlformats.org/officeDocument/2006/relationships/hyperlink" Target="https://www.thornloecheese.ca/fr/store/31/category_products" TargetMode="External"/><Relationship Id="rId12" Type="http://schemas.openxmlformats.org/officeDocument/2006/relationships/hyperlink" Target="https://www.bufalamaciocia.ca/fr/nos-produits/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www.bufalamaciocia.ca/fr/nos-produits/" TargetMode="External"/><Relationship Id="rId4" Type="http://schemas.openxmlformats.org/officeDocument/2006/relationships/hyperlink" Target="http://laiteriecharlevoix.com/hercule.html" TargetMode="External"/><Relationship Id="rId9" Type="http://schemas.openxmlformats.org/officeDocument/2006/relationships/hyperlink" Target="https://www.blythfarmcheese.ca/products" TargetMode="External"/><Relationship Id="rId15" Type="http://schemas.openxmlformats.org/officeDocument/2006/relationships/image" Target="../media/image24.png"/><Relationship Id="rId14" Type="http://schemas.openxmlformats.org/officeDocument/2006/relationships/image" Target="../media/image31.png"/><Relationship Id="rId17" Type="http://schemas.openxmlformats.org/officeDocument/2006/relationships/image" Target="../media/image34.png"/><Relationship Id="rId16" Type="http://schemas.openxmlformats.org/officeDocument/2006/relationships/image" Target="../media/image23.png"/><Relationship Id="rId5" Type="http://schemas.openxmlformats.org/officeDocument/2006/relationships/hyperlink" Target="https://www.bufalamaciocia.ca/fr/nos-produits/" TargetMode="External"/><Relationship Id="rId19" Type="http://schemas.openxmlformats.org/officeDocument/2006/relationships/image" Target="../media/image35.png"/><Relationship Id="rId6" Type="http://schemas.openxmlformats.org/officeDocument/2006/relationships/hyperlink" Target="https://www.salernodairy.com/fr/produits/fromages-a-pate-ferme/fromage-caciocavallo" TargetMode="External"/><Relationship Id="rId18" Type="http://schemas.openxmlformats.org/officeDocument/2006/relationships/image" Target="../media/image36.png"/><Relationship Id="rId7" Type="http://schemas.openxmlformats.org/officeDocument/2006/relationships/hyperlink" Target="https://www.bufalamaciocia.ca/fr/nos-produits/" TargetMode="External"/><Relationship Id="rId8" Type="http://schemas.openxmlformats.org/officeDocument/2006/relationships/hyperlink" Target="https://www.bufalamaciocia.ca/fr/nos-produits/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"/>
          <p:cNvSpPr/>
          <p:nvPr/>
        </p:nvSpPr>
        <p:spPr>
          <a:xfrm>
            <a:off x="181306" y="4971019"/>
            <a:ext cx="2166109" cy="4068000"/>
          </a:xfrm>
          <a:prstGeom prst="roundRect">
            <a:avLst>
              <a:gd fmla="val 6958" name="adj"/>
            </a:avLst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4" name="Google Shape;184;p1"/>
          <p:cNvCxnSpPr>
            <a:endCxn id="185" idx="2"/>
          </p:cNvCxnSpPr>
          <p:nvPr/>
        </p:nvCxnSpPr>
        <p:spPr>
          <a:xfrm>
            <a:off x="280905" y="5482053"/>
            <a:ext cx="740700" cy="0"/>
          </a:xfrm>
          <a:prstGeom prst="straightConnector1">
            <a:avLst/>
          </a:prstGeom>
          <a:noFill/>
          <a:ln cap="sq" cmpd="sng" w="12700">
            <a:solidFill>
              <a:srgbClr val="7030A0"/>
            </a:solidFill>
            <a:prstDash val="solid"/>
            <a:bevel/>
            <a:headEnd len="sm" w="sm" type="none"/>
            <a:tailEnd len="sm" w="sm" type="none"/>
          </a:ln>
        </p:spPr>
      </p:cxnSp>
      <p:sp>
        <p:nvSpPr>
          <p:cNvPr id="185" name="Google Shape;185;p1"/>
          <p:cNvSpPr/>
          <p:nvPr/>
        </p:nvSpPr>
        <p:spPr>
          <a:xfrm>
            <a:off x="1021618" y="5482051"/>
            <a:ext cx="475954" cy="237600"/>
          </a:xfrm>
          <a:custGeom>
            <a:rect b="b" l="l" r="r" t="t"/>
            <a:pathLst>
              <a:path extrusionOk="0" h="210665" w="421330">
                <a:moveTo>
                  <a:pt x="421330" y="0"/>
                </a:moveTo>
                <a:cubicBezTo>
                  <a:pt x="421330" y="116347"/>
                  <a:pt x="326130" y="210665"/>
                  <a:pt x="210665" y="210665"/>
                </a:cubicBezTo>
                <a:cubicBezTo>
                  <a:pt x="95200" y="210665"/>
                  <a:pt x="0" y="116347"/>
                  <a:pt x="0" y="0"/>
                </a:cubicBezTo>
              </a:path>
            </a:pathLst>
          </a:custGeom>
          <a:solidFill>
            <a:schemeClr val="lt1"/>
          </a:solidFill>
          <a:ln cap="flat" cmpd="sng" w="12700">
            <a:solidFill>
              <a:srgbClr val="7030A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1"/>
          <p:cNvSpPr/>
          <p:nvPr/>
        </p:nvSpPr>
        <p:spPr>
          <a:xfrm>
            <a:off x="1113860" y="5285702"/>
            <a:ext cx="30168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1800"/>
              <a:buFont typeface="Calibri"/>
              <a:buNone/>
            </a:pPr>
            <a:r>
              <a:rPr b="1" i="0" lang="en" sz="1800" u="none" cap="none" strike="noStrik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b="0" i="0" sz="1800" u="none" cap="none" strike="noStrike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1"/>
          <p:cNvSpPr/>
          <p:nvPr/>
        </p:nvSpPr>
        <p:spPr>
          <a:xfrm>
            <a:off x="259291" y="5061919"/>
            <a:ext cx="2007453" cy="3886198"/>
          </a:xfrm>
          <a:prstGeom prst="roundRect">
            <a:avLst>
              <a:gd fmla="val 4876" name="adj"/>
            </a:avLst>
          </a:prstGeom>
          <a:noFill/>
          <a:ln cap="flat" cmpd="dbl" w="28575">
            <a:solidFill>
              <a:srgbClr val="70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1"/>
          <p:cNvSpPr txBox="1"/>
          <p:nvPr/>
        </p:nvSpPr>
        <p:spPr>
          <a:xfrm flipH="1">
            <a:off x="181305" y="5072005"/>
            <a:ext cx="2156579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Fresh cheese</a:t>
            </a:r>
            <a:endParaRPr b="1" i="0" sz="1400" u="none" cap="none" strike="noStrik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9" name="Google Shape;189;p1"/>
          <p:cNvCxnSpPr/>
          <p:nvPr/>
        </p:nvCxnSpPr>
        <p:spPr>
          <a:xfrm>
            <a:off x="1497571" y="5481641"/>
            <a:ext cx="750578" cy="0"/>
          </a:xfrm>
          <a:prstGeom prst="straightConnector1">
            <a:avLst/>
          </a:prstGeom>
          <a:noFill/>
          <a:ln cap="sq" cmpd="sng" w="12700">
            <a:solidFill>
              <a:srgbClr val="7030A0"/>
            </a:solidFill>
            <a:prstDash val="solid"/>
            <a:bevel/>
            <a:headEnd len="sm" w="sm" type="none"/>
            <a:tailEnd len="sm" w="sm" type="none"/>
          </a:ln>
        </p:spPr>
      </p:cxnSp>
      <p:sp>
        <p:nvSpPr>
          <p:cNvPr id="190" name="Google Shape;190;p1"/>
          <p:cNvSpPr/>
          <p:nvPr/>
        </p:nvSpPr>
        <p:spPr>
          <a:xfrm>
            <a:off x="4526995" y="874260"/>
            <a:ext cx="2166109" cy="4068000"/>
          </a:xfrm>
          <a:prstGeom prst="roundRect">
            <a:avLst>
              <a:gd fmla="val 6958" name="adj"/>
            </a:avLst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91" name="Google Shape;191;p1"/>
          <p:cNvCxnSpPr>
            <a:endCxn id="192" idx="2"/>
          </p:cNvCxnSpPr>
          <p:nvPr/>
        </p:nvCxnSpPr>
        <p:spPr>
          <a:xfrm>
            <a:off x="4626594" y="1385294"/>
            <a:ext cx="740700" cy="0"/>
          </a:xfrm>
          <a:prstGeom prst="straightConnector1">
            <a:avLst/>
          </a:prstGeom>
          <a:noFill/>
          <a:ln cap="sq" cmpd="sng" w="12700">
            <a:solidFill>
              <a:srgbClr val="7030A0"/>
            </a:solidFill>
            <a:prstDash val="solid"/>
            <a:bevel/>
            <a:headEnd len="sm" w="sm" type="none"/>
            <a:tailEnd len="sm" w="sm" type="none"/>
          </a:ln>
        </p:spPr>
      </p:cxnSp>
      <p:sp>
        <p:nvSpPr>
          <p:cNvPr id="192" name="Google Shape;192;p1"/>
          <p:cNvSpPr/>
          <p:nvPr/>
        </p:nvSpPr>
        <p:spPr>
          <a:xfrm>
            <a:off x="5367307" y="1385292"/>
            <a:ext cx="475954" cy="237600"/>
          </a:xfrm>
          <a:custGeom>
            <a:rect b="b" l="l" r="r" t="t"/>
            <a:pathLst>
              <a:path extrusionOk="0" h="210665" w="421330">
                <a:moveTo>
                  <a:pt x="421330" y="0"/>
                </a:moveTo>
                <a:cubicBezTo>
                  <a:pt x="421330" y="116347"/>
                  <a:pt x="326130" y="210665"/>
                  <a:pt x="210665" y="210665"/>
                </a:cubicBezTo>
                <a:cubicBezTo>
                  <a:pt x="95200" y="210665"/>
                  <a:pt x="0" y="116347"/>
                  <a:pt x="0" y="0"/>
                </a:cubicBezTo>
              </a:path>
            </a:pathLst>
          </a:custGeom>
          <a:solidFill>
            <a:schemeClr val="lt1"/>
          </a:solidFill>
          <a:ln cap="flat" cmpd="sng" w="12700">
            <a:solidFill>
              <a:srgbClr val="7030A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1"/>
          <p:cNvSpPr/>
          <p:nvPr/>
        </p:nvSpPr>
        <p:spPr>
          <a:xfrm>
            <a:off x="5460903" y="1189413"/>
            <a:ext cx="30168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1800"/>
              <a:buFont typeface="Calibri"/>
              <a:buNone/>
            </a:pPr>
            <a:r>
              <a:rPr b="1" i="0" lang="en" sz="1800" u="none" cap="none" strike="noStrik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b="0" i="0" sz="1800" u="none" cap="none" strike="noStrike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1"/>
          <p:cNvSpPr/>
          <p:nvPr/>
        </p:nvSpPr>
        <p:spPr>
          <a:xfrm>
            <a:off x="4604980" y="965160"/>
            <a:ext cx="2007453" cy="3886198"/>
          </a:xfrm>
          <a:prstGeom prst="roundRect">
            <a:avLst>
              <a:gd fmla="val 4876" name="adj"/>
            </a:avLst>
          </a:prstGeom>
          <a:noFill/>
          <a:ln cap="flat" cmpd="dbl" w="28575">
            <a:solidFill>
              <a:srgbClr val="70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1"/>
          <p:cNvSpPr txBox="1"/>
          <p:nvPr/>
        </p:nvSpPr>
        <p:spPr>
          <a:xfrm flipH="1">
            <a:off x="4526994" y="975246"/>
            <a:ext cx="2156579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Fresh cheese</a:t>
            </a:r>
            <a:endParaRPr b="1" i="0" sz="1400" u="none" cap="none" strike="noStrik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96" name="Google Shape;196;p1"/>
          <p:cNvCxnSpPr/>
          <p:nvPr/>
        </p:nvCxnSpPr>
        <p:spPr>
          <a:xfrm>
            <a:off x="5843260" y="1384882"/>
            <a:ext cx="750578" cy="0"/>
          </a:xfrm>
          <a:prstGeom prst="straightConnector1">
            <a:avLst/>
          </a:prstGeom>
          <a:noFill/>
          <a:ln cap="sq" cmpd="sng" w="12700">
            <a:solidFill>
              <a:srgbClr val="7030A0"/>
            </a:solidFill>
            <a:prstDash val="solid"/>
            <a:bevel/>
            <a:headEnd len="sm" w="sm" type="none"/>
            <a:tailEnd len="sm" w="sm" type="none"/>
          </a:ln>
        </p:spPr>
      </p:cxnSp>
      <p:grpSp>
        <p:nvGrpSpPr>
          <p:cNvPr id="197" name="Google Shape;197;p1"/>
          <p:cNvGrpSpPr/>
          <p:nvPr/>
        </p:nvGrpSpPr>
        <p:grpSpPr>
          <a:xfrm>
            <a:off x="4515689" y="4958469"/>
            <a:ext cx="2166110" cy="4068000"/>
            <a:chOff x="181305" y="4971019"/>
            <a:chExt cx="2166110" cy="4068000"/>
          </a:xfrm>
        </p:grpSpPr>
        <p:sp>
          <p:nvSpPr>
            <p:cNvPr id="198" name="Google Shape;198;p1"/>
            <p:cNvSpPr/>
            <p:nvPr/>
          </p:nvSpPr>
          <p:spPr>
            <a:xfrm>
              <a:off x="181306" y="4971019"/>
              <a:ext cx="2166109" cy="4068000"/>
            </a:xfrm>
            <a:prstGeom prst="roundRect">
              <a:avLst>
                <a:gd fmla="val 6958" name="adj"/>
              </a:avLst>
            </a:prstGeom>
            <a:solidFill>
              <a:schemeClr val="lt1"/>
            </a:soli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99" name="Google Shape;199;p1"/>
            <p:cNvCxnSpPr>
              <a:endCxn id="200" idx="2"/>
            </p:cNvCxnSpPr>
            <p:nvPr/>
          </p:nvCxnSpPr>
          <p:spPr>
            <a:xfrm>
              <a:off x="280905" y="5482053"/>
              <a:ext cx="740700" cy="0"/>
            </a:xfrm>
            <a:prstGeom prst="straightConnector1">
              <a:avLst/>
            </a:prstGeom>
            <a:noFill/>
            <a:ln cap="sq" cmpd="sng" w="12700">
              <a:solidFill>
                <a:srgbClr val="7030A0"/>
              </a:solidFill>
              <a:prstDash val="solid"/>
              <a:bevel/>
              <a:headEnd len="sm" w="sm" type="none"/>
              <a:tailEnd len="sm" w="sm" type="none"/>
            </a:ln>
          </p:spPr>
        </p:cxnSp>
        <p:sp>
          <p:nvSpPr>
            <p:cNvPr id="200" name="Google Shape;200;p1"/>
            <p:cNvSpPr/>
            <p:nvPr/>
          </p:nvSpPr>
          <p:spPr>
            <a:xfrm>
              <a:off x="1021618" y="5482051"/>
              <a:ext cx="475954" cy="237600"/>
            </a:xfrm>
            <a:custGeom>
              <a:rect b="b" l="l" r="r" t="t"/>
              <a:pathLst>
                <a:path extrusionOk="0" h="210665" w="421330">
                  <a:moveTo>
                    <a:pt x="421330" y="0"/>
                  </a:moveTo>
                  <a:cubicBezTo>
                    <a:pt x="421330" y="116347"/>
                    <a:pt x="326130" y="210665"/>
                    <a:pt x="210665" y="210665"/>
                  </a:cubicBezTo>
                  <a:cubicBezTo>
                    <a:pt x="95200" y="210665"/>
                    <a:pt x="0" y="116347"/>
                    <a:pt x="0" y="0"/>
                  </a:cubicBezTo>
                </a:path>
              </a:pathLst>
            </a:custGeom>
            <a:solidFill>
              <a:schemeClr val="lt1"/>
            </a:solidFill>
            <a:ln cap="flat" cmpd="sng" w="12700">
              <a:solidFill>
                <a:srgbClr val="7030A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1"/>
            <p:cNvSpPr/>
            <p:nvPr/>
          </p:nvSpPr>
          <p:spPr>
            <a:xfrm>
              <a:off x="1126519" y="5286172"/>
              <a:ext cx="301686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30A0"/>
                </a:buClr>
                <a:buSzPts val="1800"/>
                <a:buFont typeface="Calibri"/>
                <a:buNone/>
              </a:pPr>
              <a:r>
                <a:rPr b="1" i="0" lang="en" sz="1800" u="none" cap="none" strike="noStrike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b="1" i="0" sz="1800" u="none" cap="none" strike="noStrik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02;p1"/>
            <p:cNvSpPr/>
            <p:nvPr/>
          </p:nvSpPr>
          <p:spPr>
            <a:xfrm>
              <a:off x="259291" y="5061919"/>
              <a:ext cx="2007453" cy="3886198"/>
            </a:xfrm>
            <a:prstGeom prst="roundRect">
              <a:avLst>
                <a:gd fmla="val 4876" name="adj"/>
              </a:avLst>
            </a:prstGeom>
            <a:noFill/>
            <a:ln cap="flat" cmpd="dbl" w="28575">
              <a:solidFill>
                <a:srgbClr val="7030A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203;p1"/>
            <p:cNvSpPr txBox="1"/>
            <p:nvPr/>
          </p:nvSpPr>
          <p:spPr>
            <a:xfrm flipH="1">
              <a:off x="181305" y="5072005"/>
              <a:ext cx="2156579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" sz="1400" u="none" cap="none" strike="noStrike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Fresh cheese</a:t>
              </a:r>
              <a:endParaRPr b="1" i="0" sz="14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04" name="Google Shape;204;p1"/>
            <p:cNvCxnSpPr/>
            <p:nvPr/>
          </p:nvCxnSpPr>
          <p:spPr>
            <a:xfrm>
              <a:off x="1497571" y="5481641"/>
              <a:ext cx="750578" cy="0"/>
            </a:xfrm>
            <a:prstGeom prst="straightConnector1">
              <a:avLst/>
            </a:prstGeom>
            <a:noFill/>
            <a:ln cap="sq" cmpd="sng" w="12700">
              <a:solidFill>
                <a:srgbClr val="7030A0"/>
              </a:solidFill>
              <a:prstDash val="solid"/>
              <a:bevel/>
              <a:headEnd len="sm" w="sm" type="none"/>
              <a:tailEnd len="sm" w="sm" type="none"/>
            </a:ln>
          </p:spPr>
        </p:cxnSp>
      </p:grpSp>
      <p:grpSp>
        <p:nvGrpSpPr>
          <p:cNvPr id="205" name="Google Shape;205;p1"/>
          <p:cNvGrpSpPr/>
          <p:nvPr/>
        </p:nvGrpSpPr>
        <p:grpSpPr>
          <a:xfrm>
            <a:off x="2288194" y="4942260"/>
            <a:ext cx="2166110" cy="4068000"/>
            <a:chOff x="181305" y="4971019"/>
            <a:chExt cx="2166110" cy="4068000"/>
          </a:xfrm>
        </p:grpSpPr>
        <p:sp>
          <p:nvSpPr>
            <p:cNvPr id="206" name="Google Shape;206;p1"/>
            <p:cNvSpPr/>
            <p:nvPr/>
          </p:nvSpPr>
          <p:spPr>
            <a:xfrm>
              <a:off x="181306" y="4971019"/>
              <a:ext cx="2166109" cy="4068000"/>
            </a:xfrm>
            <a:prstGeom prst="roundRect">
              <a:avLst>
                <a:gd fmla="val 6958" name="adj"/>
              </a:avLst>
            </a:prstGeom>
            <a:solidFill>
              <a:schemeClr val="lt1"/>
            </a:soli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07" name="Google Shape;207;p1"/>
            <p:cNvCxnSpPr>
              <a:endCxn id="208" idx="2"/>
            </p:cNvCxnSpPr>
            <p:nvPr/>
          </p:nvCxnSpPr>
          <p:spPr>
            <a:xfrm>
              <a:off x="280905" y="5482053"/>
              <a:ext cx="740700" cy="0"/>
            </a:xfrm>
            <a:prstGeom prst="straightConnector1">
              <a:avLst/>
            </a:prstGeom>
            <a:noFill/>
            <a:ln cap="sq" cmpd="sng" w="12700">
              <a:solidFill>
                <a:srgbClr val="7030A0"/>
              </a:solidFill>
              <a:prstDash val="solid"/>
              <a:bevel/>
              <a:headEnd len="sm" w="sm" type="none"/>
              <a:tailEnd len="sm" w="sm" type="none"/>
            </a:ln>
          </p:spPr>
        </p:cxnSp>
        <p:sp>
          <p:nvSpPr>
            <p:cNvPr id="208" name="Google Shape;208;p1"/>
            <p:cNvSpPr/>
            <p:nvPr/>
          </p:nvSpPr>
          <p:spPr>
            <a:xfrm>
              <a:off x="1021618" y="5482051"/>
              <a:ext cx="475954" cy="237600"/>
            </a:xfrm>
            <a:custGeom>
              <a:rect b="b" l="l" r="r" t="t"/>
              <a:pathLst>
                <a:path extrusionOk="0" h="210665" w="421330">
                  <a:moveTo>
                    <a:pt x="421330" y="0"/>
                  </a:moveTo>
                  <a:cubicBezTo>
                    <a:pt x="421330" y="116347"/>
                    <a:pt x="326130" y="210665"/>
                    <a:pt x="210665" y="210665"/>
                  </a:cubicBezTo>
                  <a:cubicBezTo>
                    <a:pt x="95200" y="210665"/>
                    <a:pt x="0" y="116347"/>
                    <a:pt x="0" y="0"/>
                  </a:cubicBezTo>
                </a:path>
              </a:pathLst>
            </a:custGeom>
            <a:solidFill>
              <a:schemeClr val="lt1"/>
            </a:solidFill>
            <a:ln cap="flat" cmpd="sng" w="12700">
              <a:solidFill>
                <a:srgbClr val="7030A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209;p1"/>
            <p:cNvSpPr/>
            <p:nvPr/>
          </p:nvSpPr>
          <p:spPr>
            <a:xfrm>
              <a:off x="1113860" y="5286171"/>
              <a:ext cx="301686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30A0"/>
                </a:buClr>
                <a:buSzPts val="1800"/>
                <a:buFont typeface="Calibri"/>
                <a:buNone/>
              </a:pPr>
              <a:r>
                <a:rPr b="1" i="0" lang="en" sz="1800" u="none" cap="none" strike="noStrike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b="0" i="0" sz="1800" u="none" cap="none" strike="noStrik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210;p1"/>
            <p:cNvSpPr/>
            <p:nvPr/>
          </p:nvSpPr>
          <p:spPr>
            <a:xfrm>
              <a:off x="259291" y="5061919"/>
              <a:ext cx="2007453" cy="3886198"/>
            </a:xfrm>
            <a:prstGeom prst="roundRect">
              <a:avLst>
                <a:gd fmla="val 4876" name="adj"/>
              </a:avLst>
            </a:prstGeom>
            <a:noFill/>
            <a:ln cap="flat" cmpd="dbl" w="28575">
              <a:solidFill>
                <a:srgbClr val="7030A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211;p1"/>
            <p:cNvSpPr txBox="1"/>
            <p:nvPr/>
          </p:nvSpPr>
          <p:spPr>
            <a:xfrm flipH="1">
              <a:off x="181305" y="5072005"/>
              <a:ext cx="2156579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" sz="1400" u="none" cap="none" strike="noStrike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Fresh cheese</a:t>
              </a:r>
              <a:endParaRPr b="1" i="0" sz="14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12" name="Google Shape;212;p1"/>
            <p:cNvCxnSpPr/>
            <p:nvPr/>
          </p:nvCxnSpPr>
          <p:spPr>
            <a:xfrm>
              <a:off x="1497571" y="5481641"/>
              <a:ext cx="750578" cy="0"/>
            </a:xfrm>
            <a:prstGeom prst="straightConnector1">
              <a:avLst/>
            </a:prstGeom>
            <a:noFill/>
            <a:ln cap="sq" cmpd="sng" w="12700">
              <a:solidFill>
                <a:srgbClr val="7030A0"/>
              </a:solidFill>
              <a:prstDash val="solid"/>
              <a:bevel/>
              <a:headEnd len="sm" w="sm" type="none"/>
              <a:tailEnd len="sm" w="sm" type="none"/>
            </a:ln>
          </p:spPr>
        </p:cxnSp>
      </p:grpSp>
      <p:grpSp>
        <p:nvGrpSpPr>
          <p:cNvPr id="213" name="Google Shape;213;p1"/>
          <p:cNvGrpSpPr/>
          <p:nvPr/>
        </p:nvGrpSpPr>
        <p:grpSpPr>
          <a:xfrm>
            <a:off x="338359" y="5734614"/>
            <a:ext cx="1979511" cy="587819"/>
            <a:chOff x="350888" y="1641768"/>
            <a:chExt cx="1979511" cy="587819"/>
          </a:xfrm>
        </p:grpSpPr>
        <p:sp>
          <p:nvSpPr>
            <p:cNvPr id="214" name="Google Shape;214;p1"/>
            <p:cNvSpPr txBox="1"/>
            <p:nvPr/>
          </p:nvSpPr>
          <p:spPr>
            <a:xfrm>
              <a:off x="363154" y="1921810"/>
              <a:ext cx="1967245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4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Ricotta – Ferrante Cheese</a:t>
              </a:r>
              <a:endParaRPr b="0" i="0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sp>
          <p:nvSpPr>
            <p:cNvPr id="215" name="Google Shape;215;p1"/>
            <p:cNvSpPr txBox="1"/>
            <p:nvPr/>
          </p:nvSpPr>
          <p:spPr>
            <a:xfrm>
              <a:off x="350888" y="1641768"/>
              <a:ext cx="1858501" cy="3385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en" sz="16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Ricotta</a:t>
              </a:r>
              <a:endParaRPr b="1" i="0" sz="16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</p:grpSp>
      <p:grpSp>
        <p:nvGrpSpPr>
          <p:cNvPr id="216" name="Google Shape;216;p1"/>
          <p:cNvGrpSpPr/>
          <p:nvPr/>
        </p:nvGrpSpPr>
        <p:grpSpPr>
          <a:xfrm>
            <a:off x="4632489" y="1595861"/>
            <a:ext cx="2012379" cy="805134"/>
            <a:chOff x="285575" y="1576659"/>
            <a:chExt cx="2012379" cy="805134"/>
          </a:xfrm>
        </p:grpSpPr>
        <p:sp>
          <p:nvSpPr>
            <p:cNvPr id="217" name="Google Shape;217;p1"/>
            <p:cNvSpPr txBox="1"/>
            <p:nvPr/>
          </p:nvSpPr>
          <p:spPr>
            <a:xfrm>
              <a:off x="330709" y="1858573"/>
              <a:ext cx="1967245" cy="5232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4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Artisan Chèvre by Crosswind Farm</a:t>
              </a:r>
              <a:endParaRPr b="0" i="0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sp>
          <p:nvSpPr>
            <p:cNvPr id="218" name="Google Shape;218;p1"/>
            <p:cNvSpPr txBox="1"/>
            <p:nvPr/>
          </p:nvSpPr>
          <p:spPr>
            <a:xfrm>
              <a:off x="285575" y="1576659"/>
              <a:ext cx="1967245" cy="3385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en" sz="16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Cottage</a:t>
              </a:r>
              <a:endParaRPr b="1" i="0" sz="16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</p:grpSp>
      <p:grpSp>
        <p:nvGrpSpPr>
          <p:cNvPr id="219" name="Google Shape;219;p1"/>
          <p:cNvGrpSpPr/>
          <p:nvPr/>
        </p:nvGrpSpPr>
        <p:grpSpPr>
          <a:xfrm>
            <a:off x="4621660" y="5710928"/>
            <a:ext cx="1967245" cy="584019"/>
            <a:chOff x="215724" y="1620318"/>
            <a:chExt cx="1967245" cy="584019"/>
          </a:xfrm>
        </p:grpSpPr>
        <p:sp>
          <p:nvSpPr>
            <p:cNvPr id="220" name="Google Shape;220;p1"/>
            <p:cNvSpPr txBox="1"/>
            <p:nvPr/>
          </p:nvSpPr>
          <p:spPr>
            <a:xfrm>
              <a:off x="215724" y="1896601"/>
              <a:ext cx="1967245" cy="30773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4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Apple and maple Boursin</a:t>
              </a:r>
              <a:endParaRPr b="0" i="0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sp>
          <p:nvSpPr>
            <p:cNvPr id="221" name="Google Shape;221;p1"/>
            <p:cNvSpPr txBox="1"/>
            <p:nvPr/>
          </p:nvSpPr>
          <p:spPr>
            <a:xfrm>
              <a:off x="271687" y="1620318"/>
              <a:ext cx="1858501" cy="3385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en" sz="16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Boursin</a:t>
              </a:r>
              <a:endParaRPr b="1" i="0" sz="16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</p:grpSp>
      <p:grpSp>
        <p:nvGrpSpPr>
          <p:cNvPr id="222" name="Google Shape;222;p1"/>
          <p:cNvGrpSpPr/>
          <p:nvPr/>
        </p:nvGrpSpPr>
        <p:grpSpPr>
          <a:xfrm>
            <a:off x="2357432" y="5594238"/>
            <a:ext cx="1967245" cy="802073"/>
            <a:chOff x="212345" y="1555168"/>
            <a:chExt cx="1967245" cy="802073"/>
          </a:xfrm>
        </p:grpSpPr>
        <p:sp>
          <p:nvSpPr>
            <p:cNvPr id="223" name="Google Shape;223;p1"/>
            <p:cNvSpPr txBox="1"/>
            <p:nvPr/>
          </p:nvSpPr>
          <p:spPr>
            <a:xfrm>
              <a:off x="212345" y="1834061"/>
              <a:ext cx="1967245" cy="5231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4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Cranberry and cinnamon by Mariposa Farm</a:t>
              </a:r>
              <a:endParaRPr b="0" i="0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sp>
          <p:nvSpPr>
            <p:cNvPr id="224" name="Google Shape;224;p1"/>
            <p:cNvSpPr txBox="1"/>
            <p:nvPr/>
          </p:nvSpPr>
          <p:spPr>
            <a:xfrm>
              <a:off x="252257" y="1555168"/>
              <a:ext cx="1858501" cy="3385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en" sz="16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Goat cheese</a:t>
              </a:r>
              <a:endParaRPr b="1" i="0" sz="16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</p:grpSp>
      <p:sp>
        <p:nvSpPr>
          <p:cNvPr id="225" name="Google Shape;225;p1"/>
          <p:cNvSpPr txBox="1"/>
          <p:nvPr/>
        </p:nvSpPr>
        <p:spPr>
          <a:xfrm>
            <a:off x="4661937" y="3711430"/>
            <a:ext cx="1967245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1" lang="en" sz="1600" u="none" cap="none" strike="noStrik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introduction</a:t>
            </a:r>
            <a:endParaRPr b="0" i="1" sz="1600" u="none" cap="none" strike="noStrike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1"/>
          <p:cNvSpPr/>
          <p:nvPr/>
        </p:nvSpPr>
        <p:spPr>
          <a:xfrm>
            <a:off x="189322" y="888292"/>
            <a:ext cx="2166109" cy="4068000"/>
          </a:xfrm>
          <a:prstGeom prst="roundRect">
            <a:avLst>
              <a:gd fmla="val 6958" name="adj"/>
            </a:avLst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27" name="Google Shape;227;p1"/>
          <p:cNvCxnSpPr>
            <a:endCxn id="228" idx="2"/>
          </p:cNvCxnSpPr>
          <p:nvPr/>
        </p:nvCxnSpPr>
        <p:spPr>
          <a:xfrm>
            <a:off x="288921" y="1399326"/>
            <a:ext cx="740700" cy="0"/>
          </a:xfrm>
          <a:prstGeom prst="straightConnector1">
            <a:avLst/>
          </a:prstGeom>
          <a:noFill/>
          <a:ln cap="sq" cmpd="sng" w="12700">
            <a:solidFill>
              <a:srgbClr val="7030A0"/>
            </a:solidFill>
            <a:prstDash val="solid"/>
            <a:bevel/>
            <a:headEnd len="sm" w="sm" type="none"/>
            <a:tailEnd len="sm" w="sm" type="none"/>
          </a:ln>
        </p:spPr>
      </p:cxnSp>
      <p:sp>
        <p:nvSpPr>
          <p:cNvPr id="228" name="Google Shape;228;p1"/>
          <p:cNvSpPr/>
          <p:nvPr/>
        </p:nvSpPr>
        <p:spPr>
          <a:xfrm>
            <a:off x="1029634" y="1399324"/>
            <a:ext cx="475954" cy="237600"/>
          </a:xfrm>
          <a:custGeom>
            <a:rect b="b" l="l" r="r" t="t"/>
            <a:pathLst>
              <a:path extrusionOk="0" h="210665" w="421330">
                <a:moveTo>
                  <a:pt x="421330" y="0"/>
                </a:moveTo>
                <a:cubicBezTo>
                  <a:pt x="421330" y="116347"/>
                  <a:pt x="326130" y="210665"/>
                  <a:pt x="210665" y="210665"/>
                </a:cubicBezTo>
                <a:cubicBezTo>
                  <a:pt x="95200" y="210665"/>
                  <a:pt x="0" y="116347"/>
                  <a:pt x="0" y="0"/>
                </a:cubicBezTo>
              </a:path>
            </a:pathLst>
          </a:custGeom>
          <a:solidFill>
            <a:schemeClr val="lt1"/>
          </a:solidFill>
          <a:ln cap="flat" cmpd="sng" w="12700">
            <a:solidFill>
              <a:srgbClr val="7030A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b="0" i="0" lang="en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1"/>
          <p:cNvSpPr/>
          <p:nvPr/>
        </p:nvSpPr>
        <p:spPr>
          <a:xfrm>
            <a:off x="1121876" y="1202975"/>
            <a:ext cx="30168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1800"/>
              <a:buFont typeface="Calibri"/>
              <a:buNone/>
            </a:pPr>
            <a:r>
              <a:rPr b="1" i="0" lang="en" sz="1800" u="none" cap="none" strike="noStrik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b="0" i="0" sz="1800" u="none" cap="none" strike="noStrike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1"/>
          <p:cNvSpPr/>
          <p:nvPr/>
        </p:nvSpPr>
        <p:spPr>
          <a:xfrm>
            <a:off x="267307" y="979192"/>
            <a:ext cx="2007453" cy="3886198"/>
          </a:xfrm>
          <a:prstGeom prst="roundRect">
            <a:avLst>
              <a:gd fmla="val 4876" name="adj"/>
            </a:avLst>
          </a:prstGeom>
          <a:noFill/>
          <a:ln cap="flat" cmpd="dbl" w="28575">
            <a:solidFill>
              <a:srgbClr val="70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1"/>
          <p:cNvSpPr txBox="1"/>
          <p:nvPr/>
        </p:nvSpPr>
        <p:spPr>
          <a:xfrm flipH="1">
            <a:off x="189321" y="989278"/>
            <a:ext cx="2156579" cy="7386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Fresh cheese</a:t>
            </a:r>
            <a:endParaRPr b="1" i="0" sz="1400" u="none" cap="none" strike="noStrike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br>
              <a:rPr b="1" i="0" lang="en" sz="1400" u="none" cap="none" strike="noStrik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1" i="0" sz="1400" u="none" cap="none" strike="noStrik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32" name="Google Shape;232;p1"/>
          <p:cNvCxnSpPr/>
          <p:nvPr/>
        </p:nvCxnSpPr>
        <p:spPr>
          <a:xfrm>
            <a:off x="1505587" y="1398914"/>
            <a:ext cx="750578" cy="0"/>
          </a:xfrm>
          <a:prstGeom prst="straightConnector1">
            <a:avLst/>
          </a:prstGeom>
          <a:noFill/>
          <a:ln cap="sq" cmpd="sng" w="12700">
            <a:solidFill>
              <a:srgbClr val="7030A0"/>
            </a:solidFill>
            <a:prstDash val="solid"/>
            <a:bevel/>
            <a:headEnd len="sm" w="sm" type="none"/>
            <a:tailEnd len="sm" w="sm" type="none"/>
          </a:ln>
        </p:spPr>
      </p:cxnSp>
      <p:grpSp>
        <p:nvGrpSpPr>
          <p:cNvPr id="233" name="Google Shape;233;p1"/>
          <p:cNvGrpSpPr/>
          <p:nvPr/>
        </p:nvGrpSpPr>
        <p:grpSpPr>
          <a:xfrm>
            <a:off x="2360157" y="911377"/>
            <a:ext cx="2166110" cy="4068000"/>
            <a:chOff x="181305" y="4971019"/>
            <a:chExt cx="2166110" cy="4068000"/>
          </a:xfrm>
        </p:grpSpPr>
        <p:sp>
          <p:nvSpPr>
            <p:cNvPr id="234" name="Google Shape;234;p1"/>
            <p:cNvSpPr/>
            <p:nvPr/>
          </p:nvSpPr>
          <p:spPr>
            <a:xfrm>
              <a:off x="181306" y="4971019"/>
              <a:ext cx="2166109" cy="4068000"/>
            </a:xfrm>
            <a:prstGeom prst="roundRect">
              <a:avLst>
                <a:gd fmla="val 6958" name="adj"/>
              </a:avLst>
            </a:prstGeom>
            <a:solidFill>
              <a:schemeClr val="lt1"/>
            </a:soli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35" name="Google Shape;235;p1"/>
            <p:cNvCxnSpPr>
              <a:endCxn id="236" idx="2"/>
            </p:cNvCxnSpPr>
            <p:nvPr/>
          </p:nvCxnSpPr>
          <p:spPr>
            <a:xfrm>
              <a:off x="280905" y="5482053"/>
              <a:ext cx="740700" cy="0"/>
            </a:xfrm>
            <a:prstGeom prst="straightConnector1">
              <a:avLst/>
            </a:prstGeom>
            <a:noFill/>
            <a:ln cap="sq" cmpd="sng" w="12700">
              <a:solidFill>
                <a:srgbClr val="7030A0"/>
              </a:solidFill>
              <a:prstDash val="solid"/>
              <a:bevel/>
              <a:headEnd len="sm" w="sm" type="none"/>
              <a:tailEnd len="sm" w="sm" type="none"/>
            </a:ln>
          </p:spPr>
        </p:cxnSp>
        <p:sp>
          <p:nvSpPr>
            <p:cNvPr id="236" name="Google Shape;236;p1"/>
            <p:cNvSpPr/>
            <p:nvPr/>
          </p:nvSpPr>
          <p:spPr>
            <a:xfrm>
              <a:off x="1021618" y="5482051"/>
              <a:ext cx="475954" cy="237600"/>
            </a:xfrm>
            <a:custGeom>
              <a:rect b="b" l="l" r="r" t="t"/>
              <a:pathLst>
                <a:path extrusionOk="0" h="210665" w="421330">
                  <a:moveTo>
                    <a:pt x="421330" y="0"/>
                  </a:moveTo>
                  <a:cubicBezTo>
                    <a:pt x="421330" y="116347"/>
                    <a:pt x="326130" y="210665"/>
                    <a:pt x="210665" y="210665"/>
                  </a:cubicBezTo>
                  <a:cubicBezTo>
                    <a:pt x="95200" y="210665"/>
                    <a:pt x="0" y="116347"/>
                    <a:pt x="0" y="0"/>
                  </a:cubicBezTo>
                </a:path>
              </a:pathLst>
            </a:custGeom>
            <a:solidFill>
              <a:schemeClr val="lt1"/>
            </a:solidFill>
            <a:ln cap="flat" cmpd="sng" w="12700">
              <a:solidFill>
                <a:srgbClr val="7030A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" name="Google Shape;237;p1"/>
            <p:cNvSpPr/>
            <p:nvPr/>
          </p:nvSpPr>
          <p:spPr>
            <a:xfrm>
              <a:off x="1113860" y="5286171"/>
              <a:ext cx="301686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30A0"/>
                </a:buClr>
                <a:buSzPts val="1800"/>
                <a:buFont typeface="Calibri"/>
                <a:buNone/>
              </a:pPr>
              <a:r>
                <a:rPr b="1" i="0" lang="en" sz="1800" u="none" cap="none" strike="noStrike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b="0" i="0" sz="1800" u="none" cap="none" strike="noStrik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" name="Google Shape;238;p1"/>
            <p:cNvSpPr/>
            <p:nvPr/>
          </p:nvSpPr>
          <p:spPr>
            <a:xfrm>
              <a:off x="259291" y="5061919"/>
              <a:ext cx="2007453" cy="3886198"/>
            </a:xfrm>
            <a:prstGeom prst="roundRect">
              <a:avLst>
                <a:gd fmla="val 4876" name="adj"/>
              </a:avLst>
            </a:prstGeom>
            <a:noFill/>
            <a:ln cap="flat" cmpd="dbl" w="28575">
              <a:solidFill>
                <a:srgbClr val="7030A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239;p1"/>
            <p:cNvSpPr txBox="1"/>
            <p:nvPr/>
          </p:nvSpPr>
          <p:spPr>
            <a:xfrm flipH="1">
              <a:off x="181305" y="5072005"/>
              <a:ext cx="2156579" cy="73862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" sz="1400" u="none" cap="none" strike="noStrike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Fresh cheese</a:t>
              </a:r>
              <a:endParaRPr b="1" i="0" sz="1400" u="none" cap="none" strike="noStrik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br>
                <a:rPr b="1" i="0" lang="en" sz="1400" u="none" cap="none" strike="noStrike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endParaRPr b="1" i="0" sz="14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40" name="Google Shape;240;p1"/>
            <p:cNvCxnSpPr/>
            <p:nvPr/>
          </p:nvCxnSpPr>
          <p:spPr>
            <a:xfrm>
              <a:off x="1497571" y="5481641"/>
              <a:ext cx="750578" cy="0"/>
            </a:xfrm>
            <a:prstGeom prst="straightConnector1">
              <a:avLst/>
            </a:prstGeom>
            <a:noFill/>
            <a:ln cap="sq" cmpd="sng" w="12700">
              <a:solidFill>
                <a:srgbClr val="7030A0"/>
              </a:solidFill>
              <a:prstDash val="solid"/>
              <a:bevel/>
              <a:headEnd len="sm" w="sm" type="none"/>
              <a:tailEnd len="sm" w="sm" type="none"/>
            </a:ln>
          </p:spPr>
        </p:cxnSp>
      </p:grpSp>
      <p:sp>
        <p:nvSpPr>
          <p:cNvPr id="241" name="Google Shape;241;p1"/>
          <p:cNvSpPr txBox="1"/>
          <p:nvPr/>
        </p:nvSpPr>
        <p:spPr>
          <a:xfrm>
            <a:off x="334266" y="1641351"/>
            <a:ext cx="1858501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" sz="16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Ricotta</a:t>
            </a:r>
            <a:endParaRPr b="1" i="0" sz="1600" u="none" cap="none" strike="noStrik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grpSp>
        <p:nvGrpSpPr>
          <p:cNvPr id="242" name="Google Shape;242;p1"/>
          <p:cNvGrpSpPr/>
          <p:nvPr/>
        </p:nvGrpSpPr>
        <p:grpSpPr>
          <a:xfrm>
            <a:off x="2519794" y="1600348"/>
            <a:ext cx="1858501" cy="797047"/>
            <a:chOff x="369487" y="1253616"/>
            <a:chExt cx="1858501" cy="797047"/>
          </a:xfrm>
        </p:grpSpPr>
        <p:sp>
          <p:nvSpPr>
            <p:cNvPr id="243" name="Google Shape;243;p1"/>
            <p:cNvSpPr txBox="1"/>
            <p:nvPr/>
          </p:nvSpPr>
          <p:spPr>
            <a:xfrm>
              <a:off x="454616" y="1527443"/>
              <a:ext cx="1702758" cy="5232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4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Bella Casara  by Quality Cheese</a:t>
              </a:r>
              <a:endParaRPr b="0" i="0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sp>
          <p:nvSpPr>
            <p:cNvPr id="244" name="Google Shape;244;p1"/>
            <p:cNvSpPr txBox="1"/>
            <p:nvPr/>
          </p:nvSpPr>
          <p:spPr>
            <a:xfrm>
              <a:off x="369487" y="1253616"/>
              <a:ext cx="1858501" cy="3385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en" sz="16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Ricotta</a:t>
              </a:r>
              <a:endParaRPr b="1" i="0" sz="16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</p:grpSp>
      <p:sp>
        <p:nvSpPr>
          <p:cNvPr id="245" name="Google Shape;245;p1"/>
          <p:cNvSpPr txBox="1"/>
          <p:nvPr/>
        </p:nvSpPr>
        <p:spPr>
          <a:xfrm>
            <a:off x="350625" y="2016875"/>
            <a:ext cx="18585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Ricotta by Bufflonne de maciocia</a:t>
            </a:r>
            <a:endParaRPr b="0" i="0" sz="1400" u="none" cap="none" strike="noStrik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descr="ricotta bufflonne" id="246" name="Google Shape;246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8359" y="2742411"/>
            <a:ext cx="1918179" cy="1275589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1"/>
          <p:cNvSpPr txBox="1"/>
          <p:nvPr/>
        </p:nvSpPr>
        <p:spPr>
          <a:xfrm>
            <a:off x="301609" y="4295227"/>
            <a:ext cx="1738858" cy="5078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sng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Source: https://www.bufalamaciocia.ca/fr/nos-produits/</a:t>
            </a:r>
            <a:endParaRPr b="0" i="0" sz="900" u="none" cap="none" strike="noStrik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descr="https://qualitycheese.com/wp-content/uploads/2020/04/ricotta-awards.jpg" id="248" name="Google Shape;248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541716" y="2432953"/>
            <a:ext cx="1782961" cy="2072418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1"/>
          <p:cNvSpPr txBox="1"/>
          <p:nvPr/>
        </p:nvSpPr>
        <p:spPr>
          <a:xfrm>
            <a:off x="2414877" y="4472039"/>
            <a:ext cx="201213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sng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Source: </a:t>
            </a:r>
            <a:r>
              <a:rPr b="0" i="0" lang="en" sz="9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https://qualitycheese.com/our-story/</a:t>
            </a:r>
            <a:endParaRPr b="0" i="0" sz="900" u="none" cap="none" strike="noStrik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250" name="Google Shape;250;p1"/>
          <p:cNvPicPr preferRelativeResize="0"/>
          <p:nvPr/>
        </p:nvPicPr>
        <p:blipFill rotWithShape="1">
          <a:blip r:embed="rId8">
            <a:alphaModFix/>
          </a:blip>
          <a:srcRect b="13348" l="7846" r="6063" t="8005"/>
          <a:stretch/>
        </p:blipFill>
        <p:spPr>
          <a:xfrm>
            <a:off x="4631655" y="2447834"/>
            <a:ext cx="1924646" cy="1758190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1"/>
          <p:cNvSpPr txBox="1"/>
          <p:nvPr/>
        </p:nvSpPr>
        <p:spPr>
          <a:xfrm>
            <a:off x="4626594" y="4310072"/>
            <a:ext cx="2012134" cy="5078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sng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Source: </a:t>
            </a:r>
            <a:r>
              <a:rPr b="0" i="0" lang="en" sz="9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http://crosswindfarm.ca/chevre/</a:t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252" name="Google Shape;252;p1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305990" y="6396351"/>
            <a:ext cx="1996046" cy="1996046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1"/>
          <p:cNvSpPr txBox="1"/>
          <p:nvPr/>
        </p:nvSpPr>
        <p:spPr>
          <a:xfrm>
            <a:off x="305736" y="8421552"/>
            <a:ext cx="2012134" cy="5078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sng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Source: </a:t>
            </a:r>
            <a:r>
              <a:rPr b="0" i="0" lang="en" sz="9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1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https://ferrantecheese.com/our-cheese</a:t>
            </a:r>
            <a:endParaRPr b="0" i="0" sz="900" u="none" cap="none" strike="noStrik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254" name="Google Shape;254;p1"/>
          <p:cNvPicPr preferRelativeResize="0"/>
          <p:nvPr/>
        </p:nvPicPr>
        <p:blipFill rotWithShape="1">
          <a:blip r:embed="rId14">
            <a:alphaModFix/>
          </a:blip>
          <a:srcRect b="24381" l="27144" r="26951" t="23333"/>
          <a:stretch/>
        </p:blipFill>
        <p:spPr>
          <a:xfrm>
            <a:off x="2487878" y="6548558"/>
            <a:ext cx="1805142" cy="1544510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1"/>
          <p:cNvSpPr txBox="1"/>
          <p:nvPr/>
        </p:nvSpPr>
        <p:spPr>
          <a:xfrm>
            <a:off x="2408801" y="8325929"/>
            <a:ext cx="201213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sng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  <a:hlinkClick r:id="rId1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Source: </a:t>
            </a:r>
            <a:r>
              <a:rPr b="0" i="0" lang="en" sz="9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1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https://mariposadairy.ca/retail-chevre/</a:t>
            </a:r>
            <a:endParaRPr b="0" i="0" sz="900" u="none" cap="none" strike="noStrik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56" name="Google Shape;256;p1"/>
          <p:cNvSpPr txBox="1"/>
          <p:nvPr/>
        </p:nvSpPr>
        <p:spPr>
          <a:xfrm>
            <a:off x="4587600" y="8357715"/>
            <a:ext cx="2012134" cy="5078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sng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  <a:hlinkClick r:id="rId1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Source: </a:t>
            </a:r>
            <a:r>
              <a:rPr b="0" i="0" lang="en" sz="9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1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https://www.boursin.ca/produits/</a:t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257" name="Google Shape;257;p1"/>
          <p:cNvPicPr preferRelativeResize="0"/>
          <p:nvPr/>
        </p:nvPicPr>
        <p:blipFill rotWithShape="1">
          <a:blip r:embed="rId19">
            <a:alphaModFix/>
          </a:blip>
          <a:srcRect b="1" l="0" r="0" t="51499"/>
          <a:stretch/>
        </p:blipFill>
        <p:spPr>
          <a:xfrm>
            <a:off x="4503162" y="6485526"/>
            <a:ext cx="2258997" cy="17860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10"/>
          <p:cNvSpPr/>
          <p:nvPr/>
        </p:nvSpPr>
        <p:spPr>
          <a:xfrm>
            <a:off x="181306" y="4971019"/>
            <a:ext cx="2166109" cy="4068000"/>
          </a:xfrm>
          <a:prstGeom prst="roundRect">
            <a:avLst>
              <a:gd fmla="val 6958" name="adj"/>
            </a:avLst>
          </a:prstGeom>
          <a:solidFill>
            <a:schemeClr val="lt1"/>
          </a:solidFill>
          <a:ln cap="flat" cmpd="sng" w="9525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7" name="Google Shape;677;p10"/>
          <p:cNvSpPr/>
          <p:nvPr/>
        </p:nvSpPr>
        <p:spPr>
          <a:xfrm>
            <a:off x="168777" y="891563"/>
            <a:ext cx="2166109" cy="4068000"/>
          </a:xfrm>
          <a:prstGeom prst="roundRect">
            <a:avLst>
              <a:gd fmla="val 6958" name="adj"/>
            </a:avLst>
          </a:prstGeom>
          <a:solidFill>
            <a:schemeClr val="lt1"/>
          </a:solidFill>
          <a:ln cap="flat" cmpd="sng" w="9525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8" name="Google Shape;678;p10"/>
          <p:cNvSpPr/>
          <p:nvPr/>
        </p:nvSpPr>
        <p:spPr>
          <a:xfrm>
            <a:off x="4515690" y="4971019"/>
            <a:ext cx="2166109" cy="4068000"/>
          </a:xfrm>
          <a:prstGeom prst="roundRect">
            <a:avLst>
              <a:gd fmla="val 6958" name="adj"/>
            </a:avLst>
          </a:prstGeom>
          <a:solidFill>
            <a:schemeClr val="lt1"/>
          </a:solidFill>
          <a:ln cap="flat" cmpd="sng" w="9525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9" name="Google Shape;679;p10"/>
          <p:cNvSpPr/>
          <p:nvPr/>
        </p:nvSpPr>
        <p:spPr>
          <a:xfrm>
            <a:off x="2370284" y="4971019"/>
            <a:ext cx="2166109" cy="4068000"/>
          </a:xfrm>
          <a:prstGeom prst="roundRect">
            <a:avLst>
              <a:gd fmla="val 6958" name="adj"/>
            </a:avLst>
          </a:prstGeom>
          <a:solidFill>
            <a:schemeClr val="lt1"/>
          </a:solidFill>
          <a:ln cap="flat" cmpd="sng" w="9525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0" name="Google Shape;680;p10"/>
          <p:cNvSpPr/>
          <p:nvPr/>
        </p:nvSpPr>
        <p:spPr>
          <a:xfrm>
            <a:off x="4515690" y="891790"/>
            <a:ext cx="2166109" cy="4068000"/>
          </a:xfrm>
          <a:prstGeom prst="roundRect">
            <a:avLst>
              <a:gd fmla="val 6958" name="adj"/>
            </a:avLst>
          </a:prstGeom>
          <a:solidFill>
            <a:schemeClr val="lt1"/>
          </a:solidFill>
          <a:ln cap="flat" cmpd="sng" w="9525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1" name="Google Shape;681;p10"/>
          <p:cNvSpPr/>
          <p:nvPr/>
        </p:nvSpPr>
        <p:spPr>
          <a:xfrm>
            <a:off x="2334641" y="891791"/>
            <a:ext cx="2166109" cy="4068000"/>
          </a:xfrm>
          <a:prstGeom prst="roundRect">
            <a:avLst>
              <a:gd fmla="val 6958" name="adj"/>
            </a:avLst>
          </a:prstGeom>
          <a:solidFill>
            <a:schemeClr val="lt1"/>
          </a:solidFill>
          <a:ln cap="flat" cmpd="sng" w="9525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2" name="Google Shape;682;p10"/>
          <p:cNvSpPr txBox="1"/>
          <p:nvPr/>
        </p:nvSpPr>
        <p:spPr>
          <a:xfrm>
            <a:off x="4548466" y="1998893"/>
            <a:ext cx="2079900" cy="18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Milk</a:t>
            </a:r>
            <a:r>
              <a:rPr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cow and goat, pasteurized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Colour</a:t>
            </a:r>
            <a:r>
              <a:rPr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rich creamy-yellow </a:t>
            </a: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Taste</a:t>
            </a:r>
            <a:r>
              <a:rPr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</a:t>
            </a: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salty, strong and tangy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Aroma</a:t>
            </a:r>
            <a:r>
              <a:rPr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</a:t>
            </a: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floral, lactic, acidic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Texture</a:t>
            </a:r>
            <a:r>
              <a:rPr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</a:t>
            </a: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hard, grainy and crumbly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3" name="Google Shape;683;p10"/>
          <p:cNvSpPr txBox="1"/>
          <p:nvPr/>
        </p:nvSpPr>
        <p:spPr>
          <a:xfrm>
            <a:off x="4648991" y="891563"/>
            <a:ext cx="1899506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Romano by Thornloe Cheese (Gencor Foods)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4" name="Google Shape;684;p10"/>
          <p:cNvSpPr txBox="1"/>
          <p:nvPr/>
        </p:nvSpPr>
        <p:spPr>
          <a:xfrm>
            <a:off x="2370284" y="2139354"/>
            <a:ext cx="20952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Milk</a:t>
            </a:r>
            <a:r>
              <a:rPr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 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cow, unpasteurized </a:t>
            </a: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Colour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 white, straw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Taste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 moderate with notes of fruits and nuts, tangy finale.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Aroma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 lactic, milk and melted butter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Texture</a:t>
            </a:r>
            <a:r>
              <a:rPr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dense, grainy and crumbly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5" name="Google Shape;685;p10"/>
          <p:cNvSpPr txBox="1"/>
          <p:nvPr/>
        </p:nvSpPr>
        <p:spPr>
          <a:xfrm>
            <a:off x="2383694" y="973658"/>
            <a:ext cx="2032563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Mountain Grana by Kootenay Alpine Cheese Company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6" name="Google Shape;686;p10"/>
          <p:cNvSpPr txBox="1"/>
          <p:nvPr/>
        </p:nvSpPr>
        <p:spPr>
          <a:xfrm>
            <a:off x="196705" y="1896988"/>
            <a:ext cx="20952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Milk</a:t>
            </a:r>
            <a:r>
              <a:rPr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cow, thermised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Rind</a:t>
            </a:r>
            <a:r>
              <a:rPr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</a:t>
            </a: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coppery pink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Colour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 dark yellow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Taste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 nuts, butter and grain, fruity finale.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Aroma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 butter and farm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Texture</a:t>
            </a:r>
            <a:r>
              <a:rPr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hard and grainy, melt-in-your-mouth</a:t>
            </a:r>
            <a:endParaRPr b="0" i="0" sz="1400" u="none" cap="none" strike="noStrik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687" name="Google Shape;687;p10"/>
          <p:cNvSpPr txBox="1"/>
          <p:nvPr/>
        </p:nvSpPr>
        <p:spPr>
          <a:xfrm>
            <a:off x="253810" y="1033047"/>
            <a:ext cx="2038504" cy="646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Hercule by Laiterie de Charlevoix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8" name="Google Shape;688;p10"/>
          <p:cNvSpPr/>
          <p:nvPr/>
        </p:nvSpPr>
        <p:spPr>
          <a:xfrm>
            <a:off x="4606682" y="4040259"/>
            <a:ext cx="2090057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1" lang="en" sz="16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Caseus Award 2018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1" lang="en" sz="16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Canadian Cheese Grand Prix 2016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9" name="Google Shape;689;p10"/>
          <p:cNvSpPr/>
          <p:nvPr/>
        </p:nvSpPr>
        <p:spPr>
          <a:xfrm>
            <a:off x="7921382" y="5194167"/>
            <a:ext cx="2090057" cy="9232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en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Grand Champion Canadian Cheese Grand Prix 2019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0" name="Google Shape;690;p10"/>
          <p:cNvSpPr txBox="1"/>
          <p:nvPr/>
        </p:nvSpPr>
        <p:spPr>
          <a:xfrm>
            <a:off x="4540854" y="6089733"/>
            <a:ext cx="2095200" cy="18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Milk</a:t>
            </a:r>
            <a:r>
              <a:rPr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</a:t>
            </a: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cow, pasteurized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Colour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 golden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Rind</a:t>
            </a:r>
            <a:r>
              <a:rPr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</a:t>
            </a: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natural, smooth and shiny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Taste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 sharp and tangy with detectable salinity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Aroma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 lactic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Texture</a:t>
            </a:r>
            <a:r>
              <a:rPr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</a:t>
            </a: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firm, grainy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1" name="Google Shape;691;p10"/>
          <p:cNvSpPr txBox="1"/>
          <p:nvPr/>
        </p:nvSpPr>
        <p:spPr>
          <a:xfrm>
            <a:off x="4618454" y="5079441"/>
            <a:ext cx="2017467" cy="646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Baby Parmesan by Silani Sweet Cheese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2" name="Google Shape;692;p10"/>
          <p:cNvSpPr txBox="1"/>
          <p:nvPr/>
        </p:nvSpPr>
        <p:spPr>
          <a:xfrm>
            <a:off x="2414055" y="5101047"/>
            <a:ext cx="1967245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Caciocavallo by Salerno Dairy Products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3" name="Google Shape;693;p10"/>
          <p:cNvSpPr txBox="1"/>
          <p:nvPr/>
        </p:nvSpPr>
        <p:spPr>
          <a:xfrm>
            <a:off x="2383694" y="6130503"/>
            <a:ext cx="20952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Milk</a:t>
            </a:r>
            <a:r>
              <a:rPr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</a:t>
            </a: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cow pasteurized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Rind</a:t>
            </a:r>
            <a:r>
              <a:rPr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</a:t>
            </a: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dry, yellow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Colour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 ivory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Taste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 butter, almonds </a:t>
            </a: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Aroma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 milky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Texture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 firm, fibrous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4" name="Google Shape;694;p10"/>
          <p:cNvSpPr txBox="1"/>
          <p:nvPr/>
        </p:nvSpPr>
        <p:spPr>
          <a:xfrm>
            <a:off x="190850" y="5193380"/>
            <a:ext cx="1967245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Blyth’s Nettle by Blyth Farm Cheese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5" name="Google Shape;695;p10"/>
          <p:cNvSpPr txBox="1"/>
          <p:nvPr/>
        </p:nvSpPr>
        <p:spPr>
          <a:xfrm>
            <a:off x="252348" y="6192188"/>
            <a:ext cx="20952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Milk</a:t>
            </a:r>
            <a:r>
              <a:rPr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</a:t>
            </a: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goat, pasteurized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Colour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 butter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Taste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 grassy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Aroma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 butter and grass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Texture</a:t>
            </a:r>
            <a:r>
              <a:rPr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firm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6" name="Google Shape;696;p10"/>
          <p:cNvSpPr/>
          <p:nvPr/>
        </p:nvSpPr>
        <p:spPr>
          <a:xfrm>
            <a:off x="268208" y="4431383"/>
            <a:ext cx="2090057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1" lang="en" sz="16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Caseus Award 2016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0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11"/>
          <p:cNvSpPr/>
          <p:nvPr/>
        </p:nvSpPr>
        <p:spPr>
          <a:xfrm>
            <a:off x="181306" y="4971019"/>
            <a:ext cx="2166109" cy="4068000"/>
          </a:xfrm>
          <a:prstGeom prst="roundRect">
            <a:avLst>
              <a:gd fmla="val 6958" name="adj"/>
            </a:avLst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02" name="Google Shape;702;p11"/>
          <p:cNvCxnSpPr>
            <a:endCxn id="703" idx="2"/>
          </p:cNvCxnSpPr>
          <p:nvPr/>
        </p:nvCxnSpPr>
        <p:spPr>
          <a:xfrm>
            <a:off x="280905" y="5482053"/>
            <a:ext cx="740700" cy="0"/>
          </a:xfrm>
          <a:prstGeom prst="straightConnector1">
            <a:avLst/>
          </a:prstGeom>
          <a:noFill/>
          <a:ln cap="sq" cmpd="sng" w="12700">
            <a:solidFill>
              <a:srgbClr val="7030A0"/>
            </a:solidFill>
            <a:prstDash val="solid"/>
            <a:bevel/>
            <a:headEnd len="sm" w="sm" type="none"/>
            <a:tailEnd len="sm" w="sm" type="none"/>
          </a:ln>
        </p:spPr>
      </p:cxnSp>
      <p:sp>
        <p:nvSpPr>
          <p:cNvPr id="703" name="Google Shape;703;p11"/>
          <p:cNvSpPr/>
          <p:nvPr/>
        </p:nvSpPr>
        <p:spPr>
          <a:xfrm>
            <a:off x="1021618" y="5482051"/>
            <a:ext cx="475954" cy="237600"/>
          </a:xfrm>
          <a:custGeom>
            <a:rect b="b" l="l" r="r" t="t"/>
            <a:pathLst>
              <a:path extrusionOk="0" h="210665" w="421330">
                <a:moveTo>
                  <a:pt x="421330" y="0"/>
                </a:moveTo>
                <a:cubicBezTo>
                  <a:pt x="421330" y="116347"/>
                  <a:pt x="326130" y="210665"/>
                  <a:pt x="210665" y="210665"/>
                </a:cubicBezTo>
                <a:cubicBezTo>
                  <a:pt x="95200" y="210665"/>
                  <a:pt x="0" y="116347"/>
                  <a:pt x="0" y="0"/>
                </a:cubicBezTo>
              </a:path>
            </a:pathLst>
          </a:custGeom>
          <a:solidFill>
            <a:schemeClr val="lt1"/>
          </a:solidFill>
          <a:ln cap="flat" cmpd="sng" w="12700">
            <a:solidFill>
              <a:srgbClr val="7030A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4" name="Google Shape;704;p11"/>
          <p:cNvSpPr/>
          <p:nvPr/>
        </p:nvSpPr>
        <p:spPr>
          <a:xfrm>
            <a:off x="1113860" y="5285702"/>
            <a:ext cx="30168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1800"/>
              <a:buFont typeface="Calibri"/>
              <a:buNone/>
            </a:pPr>
            <a:r>
              <a:rPr b="1" i="0" lang="en" sz="1800" u="none" cap="none" strike="noStrik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b="0" i="0" sz="1800" u="none" cap="none" strike="noStrike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5" name="Google Shape;705;p11"/>
          <p:cNvSpPr/>
          <p:nvPr/>
        </p:nvSpPr>
        <p:spPr>
          <a:xfrm>
            <a:off x="259291" y="5061919"/>
            <a:ext cx="2007453" cy="3886198"/>
          </a:xfrm>
          <a:prstGeom prst="roundRect">
            <a:avLst>
              <a:gd fmla="val 4876" name="adj"/>
            </a:avLst>
          </a:prstGeom>
          <a:noFill/>
          <a:ln cap="flat" cmpd="dbl" w="28575">
            <a:solidFill>
              <a:srgbClr val="70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6" name="Google Shape;706;p11"/>
          <p:cNvSpPr txBox="1"/>
          <p:nvPr/>
        </p:nvSpPr>
        <p:spPr>
          <a:xfrm flipH="1">
            <a:off x="181305" y="5072005"/>
            <a:ext cx="2156579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_______</a:t>
            </a:r>
            <a:endParaRPr b="1" i="0" sz="1400" u="none" cap="none" strike="noStrik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07" name="Google Shape;707;p11"/>
          <p:cNvCxnSpPr/>
          <p:nvPr/>
        </p:nvCxnSpPr>
        <p:spPr>
          <a:xfrm>
            <a:off x="1497571" y="5481641"/>
            <a:ext cx="750578" cy="0"/>
          </a:xfrm>
          <a:prstGeom prst="straightConnector1">
            <a:avLst/>
          </a:prstGeom>
          <a:noFill/>
          <a:ln cap="sq" cmpd="sng" w="12700">
            <a:solidFill>
              <a:srgbClr val="7030A0"/>
            </a:solidFill>
            <a:prstDash val="solid"/>
            <a:bevel/>
            <a:headEnd len="sm" w="sm" type="none"/>
            <a:tailEnd len="sm" w="sm" type="none"/>
          </a:ln>
        </p:spPr>
      </p:cxnSp>
      <p:cxnSp>
        <p:nvCxnSpPr>
          <p:cNvPr id="708" name="Google Shape;708;p11"/>
          <p:cNvCxnSpPr>
            <a:endCxn id="709" idx="2"/>
          </p:cNvCxnSpPr>
          <p:nvPr/>
        </p:nvCxnSpPr>
        <p:spPr>
          <a:xfrm>
            <a:off x="4626594" y="1385294"/>
            <a:ext cx="740700" cy="0"/>
          </a:xfrm>
          <a:prstGeom prst="straightConnector1">
            <a:avLst/>
          </a:prstGeom>
          <a:noFill/>
          <a:ln cap="sq" cmpd="sng" w="12700">
            <a:solidFill>
              <a:srgbClr val="7030A0"/>
            </a:solidFill>
            <a:prstDash val="solid"/>
            <a:bevel/>
            <a:headEnd len="sm" w="sm" type="none"/>
            <a:tailEnd len="sm" w="sm" type="none"/>
          </a:ln>
        </p:spPr>
      </p:cxnSp>
      <p:sp>
        <p:nvSpPr>
          <p:cNvPr id="709" name="Google Shape;709;p11"/>
          <p:cNvSpPr/>
          <p:nvPr/>
        </p:nvSpPr>
        <p:spPr>
          <a:xfrm>
            <a:off x="5367307" y="1385292"/>
            <a:ext cx="475954" cy="237600"/>
          </a:xfrm>
          <a:custGeom>
            <a:rect b="b" l="l" r="r" t="t"/>
            <a:pathLst>
              <a:path extrusionOk="0" h="210665" w="421330">
                <a:moveTo>
                  <a:pt x="421330" y="0"/>
                </a:moveTo>
                <a:cubicBezTo>
                  <a:pt x="421330" y="116347"/>
                  <a:pt x="326130" y="210665"/>
                  <a:pt x="210665" y="210665"/>
                </a:cubicBezTo>
                <a:cubicBezTo>
                  <a:pt x="95200" y="210665"/>
                  <a:pt x="0" y="116347"/>
                  <a:pt x="0" y="0"/>
                </a:cubicBezTo>
              </a:path>
            </a:pathLst>
          </a:custGeom>
          <a:solidFill>
            <a:schemeClr val="lt1"/>
          </a:solidFill>
          <a:ln cap="flat" cmpd="sng" w="12700">
            <a:solidFill>
              <a:srgbClr val="7030A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0" name="Google Shape;710;p11"/>
          <p:cNvSpPr/>
          <p:nvPr/>
        </p:nvSpPr>
        <p:spPr>
          <a:xfrm>
            <a:off x="5460903" y="1189413"/>
            <a:ext cx="30168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1800"/>
              <a:buFont typeface="Calibri"/>
              <a:buNone/>
            </a:pPr>
            <a:r>
              <a:rPr b="1" i="0" lang="en" sz="1800" u="none" cap="none" strike="noStrik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b="0" i="0" sz="1800" u="none" cap="none" strike="noStrike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1" name="Google Shape;711;p11"/>
          <p:cNvSpPr/>
          <p:nvPr/>
        </p:nvSpPr>
        <p:spPr>
          <a:xfrm>
            <a:off x="4604980" y="965160"/>
            <a:ext cx="2007453" cy="3886198"/>
          </a:xfrm>
          <a:prstGeom prst="roundRect">
            <a:avLst>
              <a:gd fmla="val 4876" name="adj"/>
            </a:avLst>
          </a:prstGeom>
          <a:noFill/>
          <a:ln cap="flat" cmpd="dbl" w="28575">
            <a:solidFill>
              <a:srgbClr val="70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2" name="Google Shape;712;p11"/>
          <p:cNvSpPr txBox="1"/>
          <p:nvPr/>
        </p:nvSpPr>
        <p:spPr>
          <a:xfrm flipH="1">
            <a:off x="4526994" y="975246"/>
            <a:ext cx="2156579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_______</a:t>
            </a:r>
            <a:endParaRPr b="1" i="0" sz="1400" u="none" cap="none" strike="noStrik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13" name="Google Shape;713;p11"/>
          <p:cNvCxnSpPr/>
          <p:nvPr/>
        </p:nvCxnSpPr>
        <p:spPr>
          <a:xfrm>
            <a:off x="5843260" y="1384882"/>
            <a:ext cx="750578" cy="0"/>
          </a:xfrm>
          <a:prstGeom prst="straightConnector1">
            <a:avLst/>
          </a:prstGeom>
          <a:noFill/>
          <a:ln cap="sq" cmpd="sng" w="12700">
            <a:solidFill>
              <a:srgbClr val="7030A0"/>
            </a:solidFill>
            <a:prstDash val="solid"/>
            <a:bevel/>
            <a:headEnd len="sm" w="sm" type="none"/>
            <a:tailEnd len="sm" w="sm" type="none"/>
          </a:ln>
        </p:spPr>
      </p:cxnSp>
      <p:grpSp>
        <p:nvGrpSpPr>
          <p:cNvPr id="714" name="Google Shape;714;p11"/>
          <p:cNvGrpSpPr/>
          <p:nvPr/>
        </p:nvGrpSpPr>
        <p:grpSpPr>
          <a:xfrm>
            <a:off x="4515689" y="4958469"/>
            <a:ext cx="2166110" cy="4068000"/>
            <a:chOff x="181305" y="4971019"/>
            <a:chExt cx="2166110" cy="4068000"/>
          </a:xfrm>
        </p:grpSpPr>
        <p:sp>
          <p:nvSpPr>
            <p:cNvPr id="715" name="Google Shape;715;p11"/>
            <p:cNvSpPr/>
            <p:nvPr/>
          </p:nvSpPr>
          <p:spPr>
            <a:xfrm>
              <a:off x="181306" y="4971019"/>
              <a:ext cx="2166109" cy="4068000"/>
            </a:xfrm>
            <a:prstGeom prst="roundRect">
              <a:avLst>
                <a:gd fmla="val 6958" name="adj"/>
              </a:avLst>
            </a:prstGeom>
            <a:solidFill>
              <a:schemeClr val="lt1"/>
            </a:soli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716" name="Google Shape;716;p11"/>
            <p:cNvCxnSpPr>
              <a:endCxn id="717" idx="2"/>
            </p:cNvCxnSpPr>
            <p:nvPr/>
          </p:nvCxnSpPr>
          <p:spPr>
            <a:xfrm>
              <a:off x="280905" y="5482053"/>
              <a:ext cx="740700" cy="0"/>
            </a:xfrm>
            <a:prstGeom prst="straightConnector1">
              <a:avLst/>
            </a:prstGeom>
            <a:noFill/>
            <a:ln cap="sq" cmpd="sng" w="12700">
              <a:solidFill>
                <a:srgbClr val="7030A0"/>
              </a:solidFill>
              <a:prstDash val="solid"/>
              <a:bevel/>
              <a:headEnd len="sm" w="sm" type="none"/>
              <a:tailEnd len="sm" w="sm" type="none"/>
            </a:ln>
          </p:spPr>
        </p:cxnSp>
        <p:sp>
          <p:nvSpPr>
            <p:cNvPr id="717" name="Google Shape;717;p11"/>
            <p:cNvSpPr/>
            <p:nvPr/>
          </p:nvSpPr>
          <p:spPr>
            <a:xfrm>
              <a:off x="1021618" y="5482051"/>
              <a:ext cx="475954" cy="237600"/>
            </a:xfrm>
            <a:custGeom>
              <a:rect b="b" l="l" r="r" t="t"/>
              <a:pathLst>
                <a:path extrusionOk="0" h="210665" w="421330">
                  <a:moveTo>
                    <a:pt x="421330" y="0"/>
                  </a:moveTo>
                  <a:cubicBezTo>
                    <a:pt x="421330" y="116347"/>
                    <a:pt x="326130" y="210665"/>
                    <a:pt x="210665" y="210665"/>
                  </a:cubicBezTo>
                  <a:cubicBezTo>
                    <a:pt x="95200" y="210665"/>
                    <a:pt x="0" y="116347"/>
                    <a:pt x="0" y="0"/>
                  </a:cubicBezTo>
                </a:path>
              </a:pathLst>
            </a:custGeom>
            <a:solidFill>
              <a:schemeClr val="lt1"/>
            </a:solidFill>
            <a:ln cap="flat" cmpd="sng" w="12700">
              <a:solidFill>
                <a:srgbClr val="7030A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8" name="Google Shape;718;p11"/>
            <p:cNvSpPr/>
            <p:nvPr/>
          </p:nvSpPr>
          <p:spPr>
            <a:xfrm>
              <a:off x="1126519" y="5286172"/>
              <a:ext cx="301686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30A0"/>
                </a:buClr>
                <a:buSzPts val="1800"/>
                <a:buFont typeface="Calibri"/>
                <a:buNone/>
              </a:pPr>
              <a:r>
                <a:rPr b="1" i="0" lang="en" sz="1800" u="none" cap="none" strike="noStrike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6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11"/>
            <p:cNvSpPr/>
            <p:nvPr/>
          </p:nvSpPr>
          <p:spPr>
            <a:xfrm>
              <a:off x="259291" y="5061919"/>
              <a:ext cx="2007453" cy="3886198"/>
            </a:xfrm>
            <a:prstGeom prst="roundRect">
              <a:avLst>
                <a:gd fmla="val 4876" name="adj"/>
              </a:avLst>
            </a:prstGeom>
            <a:noFill/>
            <a:ln cap="flat" cmpd="dbl" w="28575">
              <a:solidFill>
                <a:srgbClr val="7030A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0" name="Google Shape;720;p11"/>
            <p:cNvSpPr txBox="1"/>
            <p:nvPr/>
          </p:nvSpPr>
          <p:spPr>
            <a:xfrm flipH="1">
              <a:off x="181305" y="5072005"/>
              <a:ext cx="2156579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" sz="1400" u="none" cap="none" strike="noStrike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_______</a:t>
              </a:r>
              <a:endParaRPr b="1" i="0" sz="14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721" name="Google Shape;721;p11"/>
            <p:cNvCxnSpPr/>
            <p:nvPr/>
          </p:nvCxnSpPr>
          <p:spPr>
            <a:xfrm>
              <a:off x="1497571" y="5481641"/>
              <a:ext cx="750578" cy="0"/>
            </a:xfrm>
            <a:prstGeom prst="straightConnector1">
              <a:avLst/>
            </a:prstGeom>
            <a:noFill/>
            <a:ln cap="sq" cmpd="sng" w="12700">
              <a:solidFill>
                <a:srgbClr val="7030A0"/>
              </a:solidFill>
              <a:prstDash val="solid"/>
              <a:bevel/>
              <a:headEnd len="sm" w="sm" type="none"/>
              <a:tailEnd len="sm" w="sm" type="none"/>
            </a:ln>
          </p:spPr>
        </p:cxnSp>
      </p:grpSp>
      <p:grpSp>
        <p:nvGrpSpPr>
          <p:cNvPr id="722" name="Google Shape;722;p11"/>
          <p:cNvGrpSpPr/>
          <p:nvPr/>
        </p:nvGrpSpPr>
        <p:grpSpPr>
          <a:xfrm>
            <a:off x="2334640" y="4958470"/>
            <a:ext cx="2166110" cy="4068000"/>
            <a:chOff x="181305" y="4971019"/>
            <a:chExt cx="2166110" cy="4068000"/>
          </a:xfrm>
        </p:grpSpPr>
        <p:sp>
          <p:nvSpPr>
            <p:cNvPr id="723" name="Google Shape;723;p11"/>
            <p:cNvSpPr/>
            <p:nvPr/>
          </p:nvSpPr>
          <p:spPr>
            <a:xfrm>
              <a:off x="181306" y="4971019"/>
              <a:ext cx="2166109" cy="4068000"/>
            </a:xfrm>
            <a:prstGeom prst="roundRect">
              <a:avLst>
                <a:gd fmla="val 6958" name="adj"/>
              </a:avLst>
            </a:prstGeom>
            <a:solidFill>
              <a:schemeClr val="lt1"/>
            </a:soli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724" name="Google Shape;724;p11"/>
            <p:cNvCxnSpPr>
              <a:endCxn id="725" idx="2"/>
            </p:cNvCxnSpPr>
            <p:nvPr/>
          </p:nvCxnSpPr>
          <p:spPr>
            <a:xfrm>
              <a:off x="280905" y="5482053"/>
              <a:ext cx="740700" cy="0"/>
            </a:xfrm>
            <a:prstGeom prst="straightConnector1">
              <a:avLst/>
            </a:prstGeom>
            <a:noFill/>
            <a:ln cap="sq" cmpd="sng" w="12700">
              <a:solidFill>
                <a:srgbClr val="7030A0"/>
              </a:solidFill>
              <a:prstDash val="solid"/>
              <a:bevel/>
              <a:headEnd len="sm" w="sm" type="none"/>
              <a:tailEnd len="sm" w="sm" type="none"/>
            </a:ln>
          </p:spPr>
        </p:cxnSp>
        <p:sp>
          <p:nvSpPr>
            <p:cNvPr id="725" name="Google Shape;725;p11"/>
            <p:cNvSpPr/>
            <p:nvPr/>
          </p:nvSpPr>
          <p:spPr>
            <a:xfrm>
              <a:off x="1021618" y="5482051"/>
              <a:ext cx="475954" cy="237600"/>
            </a:xfrm>
            <a:custGeom>
              <a:rect b="b" l="l" r="r" t="t"/>
              <a:pathLst>
                <a:path extrusionOk="0" h="210665" w="421330">
                  <a:moveTo>
                    <a:pt x="421330" y="0"/>
                  </a:moveTo>
                  <a:cubicBezTo>
                    <a:pt x="421330" y="116347"/>
                    <a:pt x="326130" y="210665"/>
                    <a:pt x="210665" y="210665"/>
                  </a:cubicBezTo>
                  <a:cubicBezTo>
                    <a:pt x="95200" y="210665"/>
                    <a:pt x="0" y="116347"/>
                    <a:pt x="0" y="0"/>
                  </a:cubicBezTo>
                </a:path>
              </a:pathLst>
            </a:custGeom>
            <a:solidFill>
              <a:schemeClr val="lt1"/>
            </a:solidFill>
            <a:ln cap="flat" cmpd="sng" w="12700">
              <a:solidFill>
                <a:srgbClr val="7030A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6" name="Google Shape;726;p11"/>
            <p:cNvSpPr/>
            <p:nvPr/>
          </p:nvSpPr>
          <p:spPr>
            <a:xfrm>
              <a:off x="1113860" y="5286171"/>
              <a:ext cx="301686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30A0"/>
                </a:buClr>
                <a:buSzPts val="1800"/>
                <a:buFont typeface="Calibri"/>
                <a:buNone/>
              </a:pPr>
              <a:r>
                <a:rPr b="1" i="0" lang="en" sz="1800" u="none" cap="none" strike="noStrike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6</a:t>
              </a:r>
              <a:endParaRPr b="0" i="0" sz="1800" u="none" cap="none" strike="noStrik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7" name="Google Shape;727;p11"/>
            <p:cNvSpPr/>
            <p:nvPr/>
          </p:nvSpPr>
          <p:spPr>
            <a:xfrm>
              <a:off x="259291" y="5061919"/>
              <a:ext cx="2007453" cy="3886198"/>
            </a:xfrm>
            <a:prstGeom prst="roundRect">
              <a:avLst>
                <a:gd fmla="val 4876" name="adj"/>
              </a:avLst>
            </a:prstGeom>
            <a:noFill/>
            <a:ln cap="flat" cmpd="dbl" w="28575">
              <a:solidFill>
                <a:srgbClr val="7030A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8" name="Google Shape;728;p11"/>
            <p:cNvSpPr txBox="1"/>
            <p:nvPr/>
          </p:nvSpPr>
          <p:spPr>
            <a:xfrm flipH="1">
              <a:off x="181305" y="5072005"/>
              <a:ext cx="2156579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" sz="1400" u="none" cap="none" strike="noStrike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_______</a:t>
              </a:r>
              <a:endParaRPr b="1" i="0" sz="14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729" name="Google Shape;729;p11"/>
            <p:cNvCxnSpPr/>
            <p:nvPr/>
          </p:nvCxnSpPr>
          <p:spPr>
            <a:xfrm>
              <a:off x="1497571" y="5481641"/>
              <a:ext cx="750578" cy="0"/>
            </a:xfrm>
            <a:prstGeom prst="straightConnector1">
              <a:avLst/>
            </a:prstGeom>
            <a:noFill/>
            <a:ln cap="sq" cmpd="sng" w="12700">
              <a:solidFill>
                <a:srgbClr val="7030A0"/>
              </a:solidFill>
              <a:prstDash val="solid"/>
              <a:bevel/>
              <a:headEnd len="sm" w="sm" type="none"/>
              <a:tailEnd len="sm" w="sm" type="none"/>
            </a:ln>
          </p:spPr>
        </p:cxnSp>
      </p:grpSp>
      <p:grpSp>
        <p:nvGrpSpPr>
          <p:cNvPr id="730" name="Google Shape;730;p11"/>
          <p:cNvGrpSpPr/>
          <p:nvPr/>
        </p:nvGrpSpPr>
        <p:grpSpPr>
          <a:xfrm>
            <a:off x="206334" y="5677331"/>
            <a:ext cx="1993618" cy="914501"/>
            <a:chOff x="218863" y="1584485"/>
            <a:chExt cx="1993618" cy="914501"/>
          </a:xfrm>
        </p:grpSpPr>
        <p:sp>
          <p:nvSpPr>
            <p:cNvPr id="731" name="Google Shape;731;p11"/>
            <p:cNvSpPr txBox="1"/>
            <p:nvPr/>
          </p:nvSpPr>
          <p:spPr>
            <a:xfrm>
              <a:off x="218863" y="2268154"/>
              <a:ext cx="1967245" cy="2308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0" i="0" lang="en" sz="900" u="none" cap="none" strike="noStrike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Cheese dairy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11"/>
            <p:cNvSpPr txBox="1"/>
            <p:nvPr/>
          </p:nvSpPr>
          <p:spPr>
            <a:xfrm>
              <a:off x="353980" y="1584485"/>
              <a:ext cx="1858501" cy="3385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en" sz="1600" u="none" cap="none" strike="noStrike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Mystery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33" name="Google Shape;733;p11"/>
          <p:cNvGrpSpPr/>
          <p:nvPr/>
        </p:nvGrpSpPr>
        <p:grpSpPr>
          <a:xfrm>
            <a:off x="4621835" y="1610009"/>
            <a:ext cx="2059964" cy="857221"/>
            <a:chOff x="274921" y="1652162"/>
            <a:chExt cx="2059964" cy="857221"/>
          </a:xfrm>
        </p:grpSpPr>
        <p:sp>
          <p:nvSpPr>
            <p:cNvPr id="734" name="Google Shape;734;p11"/>
            <p:cNvSpPr txBox="1"/>
            <p:nvPr/>
          </p:nvSpPr>
          <p:spPr>
            <a:xfrm>
              <a:off x="367640" y="2278551"/>
              <a:ext cx="1967245" cy="2308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0" i="0" lang="en" sz="900" u="none" cap="none" strike="noStrike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Cheese dairy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11"/>
            <p:cNvSpPr txBox="1"/>
            <p:nvPr/>
          </p:nvSpPr>
          <p:spPr>
            <a:xfrm>
              <a:off x="274921" y="1652162"/>
              <a:ext cx="1967245" cy="3385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en" sz="1600" u="none" cap="none" strike="noStrike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Mystery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36" name="Google Shape;736;p11"/>
          <p:cNvGrpSpPr/>
          <p:nvPr/>
        </p:nvGrpSpPr>
        <p:grpSpPr>
          <a:xfrm>
            <a:off x="4678824" y="5674604"/>
            <a:ext cx="1967245" cy="888285"/>
            <a:chOff x="272888" y="1583994"/>
            <a:chExt cx="1967245" cy="888285"/>
          </a:xfrm>
        </p:grpSpPr>
        <p:sp>
          <p:nvSpPr>
            <p:cNvPr id="737" name="Google Shape;737;p11"/>
            <p:cNvSpPr txBox="1"/>
            <p:nvPr/>
          </p:nvSpPr>
          <p:spPr>
            <a:xfrm>
              <a:off x="272888" y="2241487"/>
              <a:ext cx="1967245" cy="2307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0" i="0" lang="en" sz="900" u="none" cap="none" strike="noStrike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Cheese dairy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11"/>
            <p:cNvSpPr txBox="1"/>
            <p:nvPr/>
          </p:nvSpPr>
          <p:spPr>
            <a:xfrm>
              <a:off x="308618" y="1583994"/>
              <a:ext cx="1858501" cy="3385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en" sz="1600" u="none" cap="none" strike="noStrike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Mystery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39" name="Google Shape;739;p11"/>
          <p:cNvGrpSpPr/>
          <p:nvPr/>
        </p:nvGrpSpPr>
        <p:grpSpPr>
          <a:xfrm>
            <a:off x="2504464" y="5683878"/>
            <a:ext cx="1967245" cy="809773"/>
            <a:chOff x="296964" y="1592212"/>
            <a:chExt cx="1967245" cy="809773"/>
          </a:xfrm>
        </p:grpSpPr>
        <p:sp>
          <p:nvSpPr>
            <p:cNvPr id="740" name="Google Shape;740;p11"/>
            <p:cNvSpPr txBox="1"/>
            <p:nvPr/>
          </p:nvSpPr>
          <p:spPr>
            <a:xfrm>
              <a:off x="296964" y="2171153"/>
              <a:ext cx="1967245" cy="2308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0" i="0" lang="en" sz="900" u="none" cap="none" strike="noStrike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Cheese dairy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11"/>
            <p:cNvSpPr txBox="1"/>
            <p:nvPr/>
          </p:nvSpPr>
          <p:spPr>
            <a:xfrm>
              <a:off x="330550" y="1592212"/>
              <a:ext cx="1858501" cy="3385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en" sz="1600" u="none" cap="none" strike="noStrike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Mystery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42" name="Google Shape;742;p11"/>
          <p:cNvSpPr/>
          <p:nvPr/>
        </p:nvSpPr>
        <p:spPr>
          <a:xfrm>
            <a:off x="189322" y="888292"/>
            <a:ext cx="2166109" cy="4068000"/>
          </a:xfrm>
          <a:prstGeom prst="roundRect">
            <a:avLst>
              <a:gd fmla="val 6958" name="adj"/>
            </a:avLst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43" name="Google Shape;743;p11"/>
          <p:cNvCxnSpPr>
            <a:endCxn id="744" idx="2"/>
          </p:cNvCxnSpPr>
          <p:nvPr/>
        </p:nvCxnSpPr>
        <p:spPr>
          <a:xfrm>
            <a:off x="288921" y="1399326"/>
            <a:ext cx="740700" cy="0"/>
          </a:xfrm>
          <a:prstGeom prst="straightConnector1">
            <a:avLst/>
          </a:prstGeom>
          <a:noFill/>
          <a:ln cap="sq" cmpd="sng" w="12700">
            <a:solidFill>
              <a:srgbClr val="7030A0"/>
            </a:solidFill>
            <a:prstDash val="solid"/>
            <a:bevel/>
            <a:headEnd len="sm" w="sm" type="none"/>
            <a:tailEnd len="sm" w="sm" type="none"/>
          </a:ln>
        </p:spPr>
      </p:cxnSp>
      <p:sp>
        <p:nvSpPr>
          <p:cNvPr id="744" name="Google Shape;744;p11"/>
          <p:cNvSpPr/>
          <p:nvPr/>
        </p:nvSpPr>
        <p:spPr>
          <a:xfrm>
            <a:off x="1029634" y="1399324"/>
            <a:ext cx="475954" cy="237600"/>
          </a:xfrm>
          <a:custGeom>
            <a:rect b="b" l="l" r="r" t="t"/>
            <a:pathLst>
              <a:path extrusionOk="0" h="210665" w="421330">
                <a:moveTo>
                  <a:pt x="421330" y="0"/>
                </a:moveTo>
                <a:cubicBezTo>
                  <a:pt x="421330" y="116347"/>
                  <a:pt x="326130" y="210665"/>
                  <a:pt x="210665" y="210665"/>
                </a:cubicBezTo>
                <a:cubicBezTo>
                  <a:pt x="95200" y="210665"/>
                  <a:pt x="0" y="116347"/>
                  <a:pt x="0" y="0"/>
                </a:cubicBezTo>
              </a:path>
            </a:pathLst>
          </a:custGeom>
          <a:solidFill>
            <a:schemeClr val="lt1"/>
          </a:solidFill>
          <a:ln cap="flat" cmpd="sng" w="12700">
            <a:solidFill>
              <a:srgbClr val="7030A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b="0" i="0" lang="en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5" name="Google Shape;745;p11"/>
          <p:cNvSpPr/>
          <p:nvPr/>
        </p:nvSpPr>
        <p:spPr>
          <a:xfrm>
            <a:off x="1121876" y="1202975"/>
            <a:ext cx="30168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1800"/>
              <a:buFont typeface="Calibri"/>
              <a:buNone/>
            </a:pPr>
            <a:r>
              <a:rPr b="1" i="0" lang="en" sz="1800" u="none" cap="none" strike="noStrik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b="0" i="0" sz="1800" u="none" cap="none" strike="noStrike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6" name="Google Shape;746;p11"/>
          <p:cNvSpPr/>
          <p:nvPr/>
        </p:nvSpPr>
        <p:spPr>
          <a:xfrm>
            <a:off x="267307" y="979192"/>
            <a:ext cx="2007453" cy="3886198"/>
          </a:xfrm>
          <a:prstGeom prst="roundRect">
            <a:avLst>
              <a:gd fmla="val 4876" name="adj"/>
            </a:avLst>
          </a:prstGeom>
          <a:noFill/>
          <a:ln cap="flat" cmpd="dbl" w="28575">
            <a:solidFill>
              <a:srgbClr val="70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7" name="Google Shape;747;p11"/>
          <p:cNvSpPr txBox="1"/>
          <p:nvPr/>
        </p:nvSpPr>
        <p:spPr>
          <a:xfrm flipH="1">
            <a:off x="189321" y="989278"/>
            <a:ext cx="2156579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1400"/>
              <a:buFont typeface="Calibri"/>
              <a:buNone/>
            </a:pPr>
            <a:r>
              <a:rPr b="1" i="0" lang="en" sz="1400" u="none" cap="none" strike="noStrik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_______</a:t>
            </a:r>
            <a:endParaRPr b="1" i="0" sz="1400" u="none" cap="none" strike="noStrik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48" name="Google Shape;748;p11"/>
          <p:cNvCxnSpPr/>
          <p:nvPr/>
        </p:nvCxnSpPr>
        <p:spPr>
          <a:xfrm>
            <a:off x="1505587" y="1398914"/>
            <a:ext cx="750578" cy="0"/>
          </a:xfrm>
          <a:prstGeom prst="straightConnector1">
            <a:avLst/>
          </a:prstGeom>
          <a:noFill/>
          <a:ln cap="sq" cmpd="sng" w="12700">
            <a:solidFill>
              <a:srgbClr val="7030A0"/>
            </a:solidFill>
            <a:prstDash val="solid"/>
            <a:bevel/>
            <a:headEnd len="sm" w="sm" type="none"/>
            <a:tailEnd len="sm" w="sm" type="none"/>
          </a:ln>
        </p:spPr>
      </p:cxnSp>
      <p:grpSp>
        <p:nvGrpSpPr>
          <p:cNvPr id="749" name="Google Shape;749;p11"/>
          <p:cNvGrpSpPr/>
          <p:nvPr/>
        </p:nvGrpSpPr>
        <p:grpSpPr>
          <a:xfrm>
            <a:off x="2342656" y="875743"/>
            <a:ext cx="2166110" cy="4068000"/>
            <a:chOff x="181305" y="4971019"/>
            <a:chExt cx="2166110" cy="4068000"/>
          </a:xfrm>
        </p:grpSpPr>
        <p:sp>
          <p:nvSpPr>
            <p:cNvPr id="750" name="Google Shape;750;p11"/>
            <p:cNvSpPr/>
            <p:nvPr/>
          </p:nvSpPr>
          <p:spPr>
            <a:xfrm>
              <a:off x="181306" y="4971019"/>
              <a:ext cx="2166109" cy="4068000"/>
            </a:xfrm>
            <a:prstGeom prst="roundRect">
              <a:avLst>
                <a:gd fmla="val 6958" name="adj"/>
              </a:avLst>
            </a:prstGeom>
            <a:solidFill>
              <a:schemeClr val="lt1"/>
            </a:soli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751" name="Google Shape;751;p11"/>
            <p:cNvCxnSpPr>
              <a:endCxn id="752" idx="2"/>
            </p:cNvCxnSpPr>
            <p:nvPr/>
          </p:nvCxnSpPr>
          <p:spPr>
            <a:xfrm>
              <a:off x="280905" y="5482053"/>
              <a:ext cx="740700" cy="0"/>
            </a:xfrm>
            <a:prstGeom prst="straightConnector1">
              <a:avLst/>
            </a:prstGeom>
            <a:noFill/>
            <a:ln cap="sq" cmpd="sng" w="12700">
              <a:solidFill>
                <a:srgbClr val="7030A0"/>
              </a:solidFill>
              <a:prstDash val="solid"/>
              <a:bevel/>
              <a:headEnd len="sm" w="sm" type="none"/>
              <a:tailEnd len="sm" w="sm" type="none"/>
            </a:ln>
          </p:spPr>
        </p:cxnSp>
        <p:sp>
          <p:nvSpPr>
            <p:cNvPr id="752" name="Google Shape;752;p11"/>
            <p:cNvSpPr/>
            <p:nvPr/>
          </p:nvSpPr>
          <p:spPr>
            <a:xfrm>
              <a:off x="1021618" y="5482051"/>
              <a:ext cx="475954" cy="237600"/>
            </a:xfrm>
            <a:custGeom>
              <a:rect b="b" l="l" r="r" t="t"/>
              <a:pathLst>
                <a:path extrusionOk="0" h="210665" w="421330">
                  <a:moveTo>
                    <a:pt x="421330" y="0"/>
                  </a:moveTo>
                  <a:cubicBezTo>
                    <a:pt x="421330" y="116347"/>
                    <a:pt x="326130" y="210665"/>
                    <a:pt x="210665" y="210665"/>
                  </a:cubicBezTo>
                  <a:cubicBezTo>
                    <a:pt x="95200" y="210665"/>
                    <a:pt x="0" y="116347"/>
                    <a:pt x="0" y="0"/>
                  </a:cubicBezTo>
                </a:path>
              </a:pathLst>
            </a:custGeom>
            <a:solidFill>
              <a:schemeClr val="lt1"/>
            </a:solidFill>
            <a:ln cap="flat" cmpd="sng" w="12700">
              <a:solidFill>
                <a:srgbClr val="7030A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3" name="Google Shape;753;p11"/>
            <p:cNvSpPr/>
            <p:nvPr/>
          </p:nvSpPr>
          <p:spPr>
            <a:xfrm>
              <a:off x="1113860" y="5286171"/>
              <a:ext cx="301686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30A0"/>
                </a:buClr>
                <a:buSzPts val="1800"/>
                <a:buFont typeface="Calibri"/>
                <a:buNone/>
              </a:pPr>
              <a:r>
                <a:rPr b="1" i="0" lang="en" sz="1800" u="none" cap="none" strike="noStrike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6</a:t>
              </a:r>
              <a:endParaRPr b="0" i="0" sz="1800" u="none" cap="none" strike="noStrik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4" name="Google Shape;754;p11"/>
            <p:cNvSpPr/>
            <p:nvPr/>
          </p:nvSpPr>
          <p:spPr>
            <a:xfrm>
              <a:off x="259291" y="5061919"/>
              <a:ext cx="2007453" cy="3886198"/>
            </a:xfrm>
            <a:prstGeom prst="roundRect">
              <a:avLst>
                <a:gd fmla="val 4876" name="adj"/>
              </a:avLst>
            </a:prstGeom>
            <a:noFill/>
            <a:ln cap="flat" cmpd="dbl" w="28575">
              <a:solidFill>
                <a:srgbClr val="7030A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5" name="Google Shape;755;p11"/>
            <p:cNvSpPr txBox="1"/>
            <p:nvPr/>
          </p:nvSpPr>
          <p:spPr>
            <a:xfrm flipH="1">
              <a:off x="181305" y="5072005"/>
              <a:ext cx="2156579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" sz="1400" u="none" cap="none" strike="noStrike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_______</a:t>
              </a:r>
              <a:endParaRPr b="1" i="0" sz="14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756" name="Google Shape;756;p11"/>
            <p:cNvCxnSpPr/>
            <p:nvPr/>
          </p:nvCxnSpPr>
          <p:spPr>
            <a:xfrm>
              <a:off x="1497571" y="5481641"/>
              <a:ext cx="750578" cy="0"/>
            </a:xfrm>
            <a:prstGeom prst="straightConnector1">
              <a:avLst/>
            </a:prstGeom>
            <a:noFill/>
            <a:ln cap="sq" cmpd="sng" w="12700">
              <a:solidFill>
                <a:srgbClr val="7030A0"/>
              </a:solidFill>
              <a:prstDash val="solid"/>
              <a:bevel/>
              <a:headEnd len="sm" w="sm" type="none"/>
              <a:tailEnd len="sm" w="sm" type="none"/>
            </a:ln>
          </p:spPr>
        </p:cxnSp>
      </p:grpSp>
      <p:grpSp>
        <p:nvGrpSpPr>
          <p:cNvPr id="757" name="Google Shape;757;p11"/>
          <p:cNvGrpSpPr/>
          <p:nvPr/>
        </p:nvGrpSpPr>
        <p:grpSpPr>
          <a:xfrm>
            <a:off x="275971" y="1612612"/>
            <a:ext cx="1967245" cy="899916"/>
            <a:chOff x="280484" y="1602493"/>
            <a:chExt cx="1967245" cy="899916"/>
          </a:xfrm>
        </p:grpSpPr>
        <p:sp>
          <p:nvSpPr>
            <p:cNvPr id="758" name="Google Shape;758;p11"/>
            <p:cNvSpPr txBox="1"/>
            <p:nvPr/>
          </p:nvSpPr>
          <p:spPr>
            <a:xfrm>
              <a:off x="280484" y="2271577"/>
              <a:ext cx="1967245" cy="2308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0" i="0" lang="en" sz="900" u="none" cap="none" strike="noStrike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Cheese dairy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11"/>
            <p:cNvSpPr txBox="1"/>
            <p:nvPr/>
          </p:nvSpPr>
          <p:spPr>
            <a:xfrm>
              <a:off x="343035" y="1602493"/>
              <a:ext cx="1858501" cy="3385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en" sz="1600" u="none" cap="none" strike="noStrike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Mystery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60" name="Google Shape;760;p11"/>
          <p:cNvGrpSpPr/>
          <p:nvPr/>
        </p:nvGrpSpPr>
        <p:grpSpPr>
          <a:xfrm>
            <a:off x="2429306" y="1634461"/>
            <a:ext cx="1967245" cy="865923"/>
            <a:chOff x="213790" y="1625522"/>
            <a:chExt cx="1967245" cy="865923"/>
          </a:xfrm>
        </p:grpSpPr>
        <p:sp>
          <p:nvSpPr>
            <p:cNvPr id="761" name="Google Shape;761;p11"/>
            <p:cNvSpPr txBox="1"/>
            <p:nvPr/>
          </p:nvSpPr>
          <p:spPr>
            <a:xfrm>
              <a:off x="213790" y="2260613"/>
              <a:ext cx="1967245" cy="2308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0" i="0" lang="en" sz="900" u="none" cap="none" strike="noStrike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Cheese dairy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11"/>
            <p:cNvSpPr txBox="1"/>
            <p:nvPr/>
          </p:nvSpPr>
          <p:spPr>
            <a:xfrm>
              <a:off x="284233" y="1625522"/>
              <a:ext cx="1858501" cy="3385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en" sz="1600" u="none" cap="none" strike="noStrike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Mystery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63" name="Google Shape;763;p11"/>
          <p:cNvSpPr txBox="1"/>
          <p:nvPr/>
        </p:nvSpPr>
        <p:spPr>
          <a:xfrm>
            <a:off x="4614260" y="4318706"/>
            <a:ext cx="1886133" cy="2308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sng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Source</a:t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4" name="Google Shape;764;p11"/>
          <p:cNvSpPr txBox="1"/>
          <p:nvPr/>
        </p:nvSpPr>
        <p:spPr>
          <a:xfrm>
            <a:off x="2429306" y="4322841"/>
            <a:ext cx="1886133" cy="2308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sng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Source</a:t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5" name="Google Shape;765;p11"/>
          <p:cNvSpPr txBox="1"/>
          <p:nvPr/>
        </p:nvSpPr>
        <p:spPr>
          <a:xfrm>
            <a:off x="258027" y="4329657"/>
            <a:ext cx="1886133" cy="2308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sng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Source</a:t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6" name="Google Shape;766;p11"/>
          <p:cNvSpPr txBox="1"/>
          <p:nvPr/>
        </p:nvSpPr>
        <p:spPr>
          <a:xfrm>
            <a:off x="4562595" y="8402922"/>
            <a:ext cx="1886133" cy="2308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sng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Source</a:t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7" name="Google Shape;767;p11"/>
          <p:cNvSpPr txBox="1"/>
          <p:nvPr/>
        </p:nvSpPr>
        <p:spPr>
          <a:xfrm>
            <a:off x="2443274" y="8411388"/>
            <a:ext cx="1886133" cy="2308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sng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Source</a:t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8" name="Google Shape;768;p11"/>
          <p:cNvSpPr txBox="1"/>
          <p:nvPr/>
        </p:nvSpPr>
        <p:spPr>
          <a:xfrm>
            <a:off x="258026" y="8399424"/>
            <a:ext cx="1886133" cy="2308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sng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Source</a:t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2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12"/>
          <p:cNvSpPr/>
          <p:nvPr/>
        </p:nvSpPr>
        <p:spPr>
          <a:xfrm>
            <a:off x="4526995" y="874260"/>
            <a:ext cx="2166109" cy="4068000"/>
          </a:xfrm>
          <a:prstGeom prst="roundRect">
            <a:avLst>
              <a:gd fmla="val 6958" name="adj"/>
            </a:avLst>
          </a:prstGeom>
          <a:solidFill>
            <a:schemeClr val="lt1"/>
          </a:solidFill>
          <a:ln cap="flat" cmpd="sng" w="9525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4" name="Google Shape;774;p12"/>
          <p:cNvSpPr/>
          <p:nvPr/>
        </p:nvSpPr>
        <p:spPr>
          <a:xfrm>
            <a:off x="2345946" y="874261"/>
            <a:ext cx="2166109" cy="4068000"/>
          </a:xfrm>
          <a:prstGeom prst="roundRect">
            <a:avLst>
              <a:gd fmla="val 6958" name="adj"/>
            </a:avLst>
          </a:prstGeom>
          <a:solidFill>
            <a:schemeClr val="lt1"/>
          </a:solidFill>
          <a:ln cap="flat" cmpd="sng" w="9525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5" name="Google Shape;775;p12"/>
          <p:cNvSpPr/>
          <p:nvPr/>
        </p:nvSpPr>
        <p:spPr>
          <a:xfrm>
            <a:off x="4515690" y="4958469"/>
            <a:ext cx="2166109" cy="4068000"/>
          </a:xfrm>
          <a:prstGeom prst="roundRect">
            <a:avLst>
              <a:gd fmla="val 6958" name="adj"/>
            </a:avLst>
          </a:prstGeom>
          <a:solidFill>
            <a:schemeClr val="lt1"/>
          </a:solidFill>
          <a:ln cap="flat" cmpd="sng" w="9525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6" name="Google Shape;776;p12"/>
          <p:cNvSpPr/>
          <p:nvPr/>
        </p:nvSpPr>
        <p:spPr>
          <a:xfrm>
            <a:off x="2334641" y="4958470"/>
            <a:ext cx="2166109" cy="4068000"/>
          </a:xfrm>
          <a:prstGeom prst="roundRect">
            <a:avLst>
              <a:gd fmla="val 6958" name="adj"/>
            </a:avLst>
          </a:prstGeom>
          <a:solidFill>
            <a:schemeClr val="lt1"/>
          </a:solidFill>
          <a:ln cap="flat" cmpd="sng" w="9525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7" name="Google Shape;777;p12"/>
          <p:cNvSpPr/>
          <p:nvPr/>
        </p:nvSpPr>
        <p:spPr>
          <a:xfrm>
            <a:off x="171560" y="874260"/>
            <a:ext cx="2166109" cy="4068000"/>
          </a:xfrm>
          <a:prstGeom prst="roundRect">
            <a:avLst>
              <a:gd fmla="val 6958" name="adj"/>
            </a:avLst>
          </a:prstGeom>
          <a:solidFill>
            <a:schemeClr val="lt1"/>
          </a:solidFill>
          <a:ln cap="flat" cmpd="sng" w="9525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8" name="Google Shape;778;p12"/>
          <p:cNvSpPr/>
          <p:nvPr/>
        </p:nvSpPr>
        <p:spPr>
          <a:xfrm>
            <a:off x="160255" y="4958469"/>
            <a:ext cx="2166109" cy="4068000"/>
          </a:xfrm>
          <a:prstGeom prst="roundRect">
            <a:avLst>
              <a:gd fmla="val 6958" name="adj"/>
            </a:avLst>
          </a:prstGeom>
          <a:solidFill>
            <a:schemeClr val="lt1"/>
          </a:solidFill>
          <a:ln cap="flat" cmpd="sng" w="9525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79" name="Google Shape;779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2207" y="1016608"/>
            <a:ext cx="1044814" cy="1044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780" name="Google Shape;780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95288" y="1016608"/>
            <a:ext cx="1044814" cy="1044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781" name="Google Shape;781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45610" y="1016608"/>
            <a:ext cx="1044814" cy="1044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782" name="Google Shape;782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76337" y="5084608"/>
            <a:ext cx="1044814" cy="1044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783" name="Google Shape;783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52261" y="5083027"/>
            <a:ext cx="1044814" cy="1044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784" name="Google Shape;784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2935" y="5084608"/>
            <a:ext cx="1044814" cy="1044814"/>
          </a:xfrm>
          <a:prstGeom prst="rect">
            <a:avLst/>
          </a:prstGeom>
          <a:noFill/>
          <a:ln>
            <a:noFill/>
          </a:ln>
        </p:spPr>
      </p:pic>
      <p:sp>
        <p:nvSpPr>
          <p:cNvPr id="785" name="Google Shape;785;p12"/>
          <p:cNvSpPr txBox="1"/>
          <p:nvPr/>
        </p:nvSpPr>
        <p:spPr>
          <a:xfrm>
            <a:off x="231297" y="6621679"/>
            <a:ext cx="2095067" cy="11695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Milk</a:t>
            </a:r>
            <a:r>
              <a:rPr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Colour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Taste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Aroma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Texture 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</a:t>
            </a:r>
            <a:endParaRPr b="0" i="0" sz="1400" u="none" cap="none" strike="noStrik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786" name="Google Shape;786;p12"/>
          <p:cNvSpPr txBox="1"/>
          <p:nvPr/>
        </p:nvSpPr>
        <p:spPr>
          <a:xfrm>
            <a:off x="2510370" y="6621679"/>
            <a:ext cx="2095067" cy="11695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Milk</a:t>
            </a:r>
            <a:r>
              <a:rPr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Colour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Taste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Aroma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Texture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</a:t>
            </a:r>
            <a:endParaRPr b="0" i="0" sz="1400" u="none" cap="none" strike="noStrik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787" name="Google Shape;787;p12"/>
          <p:cNvSpPr txBox="1"/>
          <p:nvPr/>
        </p:nvSpPr>
        <p:spPr>
          <a:xfrm>
            <a:off x="4762933" y="6621679"/>
            <a:ext cx="2095067" cy="11695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Milk</a:t>
            </a:r>
            <a:r>
              <a:rPr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Colour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Taste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Aroma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Texture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</a:t>
            </a:r>
            <a:endParaRPr b="0" i="0" sz="1400" u="none" cap="none" strike="noStrik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788" name="Google Shape;788;p12"/>
          <p:cNvSpPr txBox="1"/>
          <p:nvPr/>
        </p:nvSpPr>
        <p:spPr>
          <a:xfrm>
            <a:off x="2418008" y="2485342"/>
            <a:ext cx="2095067" cy="11695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Milk</a:t>
            </a:r>
            <a:r>
              <a:rPr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Colour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Taste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Aroma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Texture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</a:t>
            </a:r>
            <a:endParaRPr b="0" i="0" sz="1400" u="none" cap="none" strike="noStrik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789" name="Google Shape;789;p12"/>
          <p:cNvSpPr txBox="1"/>
          <p:nvPr/>
        </p:nvSpPr>
        <p:spPr>
          <a:xfrm>
            <a:off x="170540" y="2525863"/>
            <a:ext cx="2095067" cy="11695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Milk</a:t>
            </a:r>
            <a:r>
              <a:rPr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Colour</a:t>
            </a:r>
            <a:r>
              <a:rPr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Taste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Aroma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Texture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</a:t>
            </a:r>
            <a:endParaRPr b="0" i="0" sz="1400" u="none" cap="none" strike="noStrik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790" name="Google Shape;790;p12"/>
          <p:cNvSpPr txBox="1"/>
          <p:nvPr/>
        </p:nvSpPr>
        <p:spPr>
          <a:xfrm>
            <a:off x="4626726" y="2513304"/>
            <a:ext cx="2095067" cy="11695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Milk</a:t>
            </a:r>
            <a:r>
              <a:rPr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Colour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Taste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Aroma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Texture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</a:t>
            </a:r>
            <a:endParaRPr b="0" i="0" sz="1400" u="none" cap="none" strike="noStrik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"/>
          <p:cNvSpPr/>
          <p:nvPr/>
        </p:nvSpPr>
        <p:spPr>
          <a:xfrm>
            <a:off x="181306" y="4971019"/>
            <a:ext cx="2166109" cy="4068000"/>
          </a:xfrm>
          <a:prstGeom prst="roundRect">
            <a:avLst>
              <a:gd fmla="val 6958" name="adj"/>
            </a:avLst>
          </a:prstGeom>
          <a:solidFill>
            <a:schemeClr val="lt1"/>
          </a:solidFill>
          <a:ln cap="flat" cmpd="sng" w="9525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2"/>
          <p:cNvSpPr/>
          <p:nvPr/>
        </p:nvSpPr>
        <p:spPr>
          <a:xfrm>
            <a:off x="168777" y="891563"/>
            <a:ext cx="2166109" cy="4068000"/>
          </a:xfrm>
          <a:prstGeom prst="roundRect">
            <a:avLst>
              <a:gd fmla="val 6958" name="adj"/>
            </a:avLst>
          </a:prstGeom>
          <a:solidFill>
            <a:schemeClr val="lt1"/>
          </a:solidFill>
          <a:ln cap="flat" cmpd="sng" w="9525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p2"/>
          <p:cNvSpPr/>
          <p:nvPr/>
        </p:nvSpPr>
        <p:spPr>
          <a:xfrm>
            <a:off x="4515690" y="4958469"/>
            <a:ext cx="2166109" cy="4068000"/>
          </a:xfrm>
          <a:prstGeom prst="roundRect">
            <a:avLst>
              <a:gd fmla="val 6958" name="adj"/>
            </a:avLst>
          </a:prstGeom>
          <a:solidFill>
            <a:schemeClr val="lt1"/>
          </a:solidFill>
          <a:ln cap="flat" cmpd="sng" w="9525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2"/>
          <p:cNvSpPr/>
          <p:nvPr/>
        </p:nvSpPr>
        <p:spPr>
          <a:xfrm>
            <a:off x="2334641" y="4958470"/>
            <a:ext cx="2166109" cy="4068000"/>
          </a:xfrm>
          <a:prstGeom prst="roundRect">
            <a:avLst>
              <a:gd fmla="val 6958" name="adj"/>
            </a:avLst>
          </a:prstGeom>
          <a:solidFill>
            <a:schemeClr val="lt1"/>
          </a:solidFill>
          <a:ln cap="flat" cmpd="sng" w="9525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2"/>
          <p:cNvSpPr/>
          <p:nvPr/>
        </p:nvSpPr>
        <p:spPr>
          <a:xfrm>
            <a:off x="4515690" y="891790"/>
            <a:ext cx="2166109" cy="4068000"/>
          </a:xfrm>
          <a:prstGeom prst="roundRect">
            <a:avLst>
              <a:gd fmla="val 6958" name="adj"/>
            </a:avLst>
          </a:prstGeom>
          <a:solidFill>
            <a:schemeClr val="lt1"/>
          </a:solidFill>
          <a:ln cap="flat" cmpd="sng" w="9525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2"/>
          <p:cNvSpPr/>
          <p:nvPr/>
        </p:nvSpPr>
        <p:spPr>
          <a:xfrm>
            <a:off x="2334641" y="891791"/>
            <a:ext cx="2166109" cy="4068000"/>
          </a:xfrm>
          <a:prstGeom prst="roundRect">
            <a:avLst>
              <a:gd fmla="val 6958" name="adj"/>
            </a:avLst>
          </a:prstGeom>
          <a:solidFill>
            <a:schemeClr val="lt1"/>
          </a:solidFill>
          <a:ln cap="flat" cmpd="sng" w="9525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2"/>
          <p:cNvSpPr txBox="1"/>
          <p:nvPr/>
        </p:nvSpPr>
        <p:spPr>
          <a:xfrm>
            <a:off x="4642697" y="2035450"/>
            <a:ext cx="19092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Milk</a:t>
            </a:r>
            <a:r>
              <a:rPr i="0" lang="en" sz="1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: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 buffalo, pasteurized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Colour</a:t>
            </a:r>
            <a:r>
              <a:rPr i="0" lang="en" sz="1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:</a:t>
            </a:r>
            <a:r>
              <a:rPr b="1" i="0" lang="en" sz="1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bright white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Taste</a:t>
            </a:r>
            <a:r>
              <a:rPr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</a:t>
            </a: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mild and creamy, with a slight tang</a:t>
            </a:r>
            <a:endParaRPr b="0" i="0" sz="14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Aroma</a:t>
            </a:r>
            <a:r>
              <a:rPr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</a:t>
            </a: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strong, fresh milk </a:t>
            </a: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Texture</a:t>
            </a:r>
            <a:r>
              <a:rPr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</a:t>
            </a: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velvety</a:t>
            </a:r>
            <a:endParaRPr b="0" i="0" sz="1400" u="none" cap="none" strike="noStrik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69" name="Google Shape;269;p2"/>
          <p:cNvSpPr txBox="1"/>
          <p:nvPr/>
        </p:nvSpPr>
        <p:spPr>
          <a:xfrm>
            <a:off x="4705657" y="1117488"/>
            <a:ext cx="189950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La Ricotta de Bufflonne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2"/>
          <p:cNvSpPr txBox="1"/>
          <p:nvPr/>
        </p:nvSpPr>
        <p:spPr>
          <a:xfrm>
            <a:off x="2405682" y="2164390"/>
            <a:ext cx="20952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Milk</a:t>
            </a:r>
            <a:r>
              <a:rPr i="0" lang="en" sz="1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:</a:t>
            </a:r>
            <a:r>
              <a:rPr b="1" lang="en"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cow, pasteurized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Colour: 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white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Taste</a:t>
            </a:r>
            <a:r>
              <a:rPr i="0" lang="en" sz="1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:</a:t>
            </a:r>
            <a:r>
              <a:rPr b="1" i="0" lang="en" sz="1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refined, delicate balanced</a:t>
            </a:r>
            <a:endParaRPr b="0" i="0" sz="14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Aroma</a:t>
            </a:r>
            <a:r>
              <a:rPr i="0" lang="en" sz="1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:</a:t>
            </a:r>
            <a:r>
              <a:rPr b="1" i="0" lang="en" sz="1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milky</a:t>
            </a:r>
            <a:endParaRPr b="0" i="0" sz="14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Texture</a:t>
            </a:r>
            <a:r>
              <a:rPr i="0" lang="en" sz="1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:</a:t>
            </a:r>
            <a:r>
              <a:rPr b="1" i="0" lang="en" sz="1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creamy</a:t>
            </a:r>
            <a:endParaRPr b="0" i="0" sz="1400" u="none" cap="none" strike="noStrik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71" name="Google Shape;271;p2"/>
          <p:cNvSpPr txBox="1"/>
          <p:nvPr/>
        </p:nvSpPr>
        <p:spPr>
          <a:xfrm>
            <a:off x="2524853" y="1194780"/>
            <a:ext cx="17028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Bella Casara </a:t>
            </a:r>
            <a:r>
              <a:rPr b="1" lang="en" sz="1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by </a:t>
            </a:r>
            <a:r>
              <a:rPr b="1" i="0" lang="en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Quality Cheese</a:t>
            </a:r>
            <a:endParaRPr b="1" i="0" sz="1800" u="none" cap="none" strike="noStrik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72" name="Google Shape;272;p2"/>
          <p:cNvSpPr txBox="1"/>
          <p:nvPr/>
        </p:nvSpPr>
        <p:spPr>
          <a:xfrm>
            <a:off x="305466" y="2026923"/>
            <a:ext cx="2095200" cy="18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Milk</a:t>
            </a:r>
            <a:r>
              <a:rPr i="0" lang="en" sz="1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:</a:t>
            </a:r>
            <a:r>
              <a:rPr b="1" lang="en"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goat, farm-fresh, pasteurized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Colour</a:t>
            </a:r>
            <a:r>
              <a:rPr i="0" lang="en" sz="1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:</a:t>
            </a:r>
            <a:r>
              <a:rPr b="1" i="0" lang="en" sz="1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white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Taste</a:t>
            </a:r>
            <a:r>
              <a:rPr i="0" lang="en" sz="1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:</a:t>
            </a:r>
            <a:r>
              <a:rPr b="1" i="0" lang="en" sz="1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refined, delicate balanced</a:t>
            </a:r>
            <a:endParaRPr b="0" i="0" sz="14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Aroma</a:t>
            </a:r>
            <a:r>
              <a:rPr i="0" lang="en" sz="1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:</a:t>
            </a:r>
            <a:r>
              <a:rPr b="1" i="0" lang="en" sz="1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milky</a:t>
            </a:r>
            <a:endParaRPr b="0" i="0" sz="14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Texture</a:t>
            </a:r>
            <a:r>
              <a:rPr i="0" lang="en" sz="1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:</a:t>
            </a:r>
            <a:r>
              <a:rPr b="1" i="0" lang="en" sz="1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soft and creamy</a:t>
            </a:r>
            <a:endParaRPr b="0" i="0" sz="1400" u="none" cap="none" strike="noStrik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73" name="Google Shape;273;p2"/>
          <p:cNvSpPr txBox="1"/>
          <p:nvPr/>
        </p:nvSpPr>
        <p:spPr>
          <a:xfrm>
            <a:off x="268208" y="1179602"/>
            <a:ext cx="1967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Artisan Chèvre </a:t>
            </a:r>
            <a:r>
              <a:rPr b="1" lang="en" sz="1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by </a:t>
            </a:r>
            <a:r>
              <a:rPr b="1" i="0" lang="en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Crosswind Farm</a:t>
            </a:r>
            <a:endParaRPr b="1" i="0" sz="1800" u="none" cap="none" strike="noStrik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74" name="Google Shape;274;p2"/>
          <p:cNvSpPr/>
          <p:nvPr/>
        </p:nvSpPr>
        <p:spPr>
          <a:xfrm>
            <a:off x="2379053" y="4139027"/>
            <a:ext cx="2090057" cy="5231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Canadian Cheese Grand Prix Grand Champion 2013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2"/>
          <p:cNvSpPr/>
          <p:nvPr/>
        </p:nvSpPr>
        <p:spPr>
          <a:xfrm>
            <a:off x="4591742" y="8066154"/>
            <a:ext cx="2090057" cy="5231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Canadian Cheese Grand Prix Grand Champion 2019 </a:t>
            </a:r>
            <a:endParaRPr b="0" i="1" sz="1400" u="none" cap="none" strike="noStrik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76" name="Google Shape;276;p2"/>
          <p:cNvSpPr txBox="1"/>
          <p:nvPr/>
        </p:nvSpPr>
        <p:spPr>
          <a:xfrm>
            <a:off x="4571547" y="6402719"/>
            <a:ext cx="20952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Milk</a:t>
            </a:r>
            <a:r>
              <a:rPr i="0" lang="en" sz="1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: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 cow, pasteurized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Colour</a:t>
            </a:r>
            <a:r>
              <a:rPr i="0" lang="en" sz="1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:</a:t>
            </a:r>
            <a:r>
              <a:rPr b="1" i="0" lang="en" sz="1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white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Taste</a:t>
            </a:r>
            <a:r>
              <a:rPr i="0" lang="en" sz="1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:</a:t>
            </a:r>
            <a:r>
              <a:rPr b="1" i="0" lang="en" sz="1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refined, delicate balanced</a:t>
            </a:r>
            <a:endParaRPr b="0" i="0" sz="14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Aroma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: milky</a:t>
            </a:r>
            <a:endParaRPr b="0" i="0" sz="14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Texture</a:t>
            </a:r>
            <a:r>
              <a:rPr i="0" lang="en" sz="1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:</a:t>
            </a:r>
            <a:r>
              <a:rPr b="1" i="0" lang="en" sz="1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soft and creamy</a:t>
            </a:r>
            <a:endParaRPr b="0" i="0" sz="1400" u="none" cap="none" strike="noStrik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77" name="Google Shape;277;p2"/>
          <p:cNvSpPr txBox="1"/>
          <p:nvPr/>
        </p:nvSpPr>
        <p:spPr>
          <a:xfrm>
            <a:off x="4599938" y="5328904"/>
            <a:ext cx="1967245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Ricotta – Ferrante Cheese</a:t>
            </a:r>
            <a:endParaRPr b="1" i="0" sz="1800" u="none" cap="none" strike="noStrike">
              <a:solidFill>
                <a:srgbClr val="7030A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78" name="Google Shape;278;p2"/>
          <p:cNvSpPr txBox="1"/>
          <p:nvPr/>
        </p:nvSpPr>
        <p:spPr>
          <a:xfrm>
            <a:off x="2440460" y="5168547"/>
            <a:ext cx="19671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Goat cheese – Cranberry and cinnamon </a:t>
            </a:r>
            <a:r>
              <a:rPr b="1" lang="en" sz="1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by </a:t>
            </a:r>
            <a:r>
              <a:rPr b="1" i="0" lang="en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Mariposa Farm</a:t>
            </a:r>
            <a:endParaRPr b="1" i="0" sz="1800" u="none" cap="none" strike="noStrik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79" name="Google Shape;279;p2"/>
          <p:cNvSpPr txBox="1"/>
          <p:nvPr/>
        </p:nvSpPr>
        <p:spPr>
          <a:xfrm>
            <a:off x="2405438" y="6520795"/>
            <a:ext cx="20952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Milk</a:t>
            </a:r>
            <a:r>
              <a:rPr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</a:t>
            </a: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goat, pasteurized 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Colour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 bright white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Taste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 slightly acidic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Aroma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 milky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Texture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 creamy</a:t>
            </a:r>
            <a:endParaRPr b="0" i="0" sz="1400" u="none" cap="none" strike="noStrik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80" name="Google Shape;280;p2"/>
          <p:cNvSpPr txBox="1"/>
          <p:nvPr/>
        </p:nvSpPr>
        <p:spPr>
          <a:xfrm>
            <a:off x="190850" y="5193380"/>
            <a:ext cx="1967245" cy="6719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Boursin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Apple and Maple</a:t>
            </a:r>
            <a:endParaRPr b="1" i="0" sz="1800" u="none" cap="none" strike="noStrik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81" name="Google Shape;281;p2"/>
          <p:cNvSpPr txBox="1"/>
          <p:nvPr/>
        </p:nvSpPr>
        <p:spPr>
          <a:xfrm>
            <a:off x="252348" y="6192188"/>
            <a:ext cx="20952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Milk and cream</a:t>
            </a:r>
            <a:r>
              <a:rPr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</a:t>
            </a: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cow, pasteurized 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Colour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 ochre white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Taste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 delicate, balanced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Aroma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 apple and maple </a:t>
            </a: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Texture</a:t>
            </a:r>
            <a:r>
              <a:rPr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creamy and crumbly</a:t>
            </a:r>
            <a:endParaRPr b="0" i="0" sz="1400" u="none" cap="none" strike="noStrik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"/>
          <p:cNvSpPr/>
          <p:nvPr/>
        </p:nvSpPr>
        <p:spPr>
          <a:xfrm>
            <a:off x="181306" y="4971019"/>
            <a:ext cx="2166109" cy="4068000"/>
          </a:xfrm>
          <a:prstGeom prst="roundRect">
            <a:avLst>
              <a:gd fmla="val 6958" name="adj"/>
            </a:avLst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87" name="Google Shape;287;p3"/>
          <p:cNvCxnSpPr>
            <a:endCxn id="288" idx="2"/>
          </p:cNvCxnSpPr>
          <p:nvPr/>
        </p:nvCxnSpPr>
        <p:spPr>
          <a:xfrm>
            <a:off x="280905" y="5482053"/>
            <a:ext cx="740700" cy="0"/>
          </a:xfrm>
          <a:prstGeom prst="straightConnector1">
            <a:avLst/>
          </a:prstGeom>
          <a:noFill/>
          <a:ln cap="sq" cmpd="sng" w="12700">
            <a:solidFill>
              <a:srgbClr val="7030A0"/>
            </a:solidFill>
            <a:prstDash val="solid"/>
            <a:bevel/>
            <a:headEnd len="sm" w="sm" type="none"/>
            <a:tailEnd len="sm" w="sm" type="none"/>
          </a:ln>
        </p:spPr>
      </p:cxnSp>
      <p:sp>
        <p:nvSpPr>
          <p:cNvPr id="288" name="Google Shape;288;p3"/>
          <p:cNvSpPr/>
          <p:nvPr/>
        </p:nvSpPr>
        <p:spPr>
          <a:xfrm>
            <a:off x="1021618" y="5482051"/>
            <a:ext cx="475954" cy="237600"/>
          </a:xfrm>
          <a:custGeom>
            <a:rect b="b" l="l" r="r" t="t"/>
            <a:pathLst>
              <a:path extrusionOk="0" h="210665" w="421330">
                <a:moveTo>
                  <a:pt x="421330" y="0"/>
                </a:moveTo>
                <a:cubicBezTo>
                  <a:pt x="421330" y="116347"/>
                  <a:pt x="326130" y="210665"/>
                  <a:pt x="210665" y="210665"/>
                </a:cubicBezTo>
                <a:cubicBezTo>
                  <a:pt x="95200" y="210665"/>
                  <a:pt x="0" y="116347"/>
                  <a:pt x="0" y="0"/>
                </a:cubicBezTo>
              </a:path>
            </a:pathLst>
          </a:custGeom>
          <a:solidFill>
            <a:schemeClr val="lt1"/>
          </a:solidFill>
          <a:ln cap="flat" cmpd="sng" w="12700">
            <a:solidFill>
              <a:srgbClr val="7030A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p3"/>
          <p:cNvSpPr/>
          <p:nvPr/>
        </p:nvSpPr>
        <p:spPr>
          <a:xfrm>
            <a:off x="1113860" y="5285702"/>
            <a:ext cx="30168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1800"/>
              <a:buFont typeface="Calibri"/>
              <a:buNone/>
            </a:pPr>
            <a:r>
              <a:rPr b="1" i="0" lang="en" sz="1800" u="none" cap="none" strike="noStrik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b="0" i="0" sz="1800" u="none" cap="none" strike="noStrike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3"/>
          <p:cNvSpPr/>
          <p:nvPr/>
        </p:nvSpPr>
        <p:spPr>
          <a:xfrm>
            <a:off x="259291" y="5061919"/>
            <a:ext cx="2007453" cy="3886198"/>
          </a:xfrm>
          <a:prstGeom prst="roundRect">
            <a:avLst>
              <a:gd fmla="val 4876" name="adj"/>
            </a:avLst>
          </a:prstGeom>
          <a:noFill/>
          <a:ln cap="flat" cmpd="dbl" w="28575">
            <a:solidFill>
              <a:srgbClr val="70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3"/>
          <p:cNvSpPr txBox="1"/>
          <p:nvPr/>
        </p:nvSpPr>
        <p:spPr>
          <a:xfrm flipH="1">
            <a:off x="181305" y="5072005"/>
            <a:ext cx="2156579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Soft cheese</a:t>
            </a:r>
            <a:endParaRPr b="1" i="0" sz="1400" u="none" cap="none" strike="noStrik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92" name="Google Shape;292;p3"/>
          <p:cNvCxnSpPr/>
          <p:nvPr/>
        </p:nvCxnSpPr>
        <p:spPr>
          <a:xfrm>
            <a:off x="1497571" y="5481641"/>
            <a:ext cx="750578" cy="0"/>
          </a:xfrm>
          <a:prstGeom prst="straightConnector1">
            <a:avLst/>
          </a:prstGeom>
          <a:noFill/>
          <a:ln cap="sq" cmpd="sng" w="12700">
            <a:solidFill>
              <a:srgbClr val="7030A0"/>
            </a:solidFill>
            <a:prstDash val="solid"/>
            <a:bevel/>
            <a:headEnd len="sm" w="sm" type="none"/>
            <a:tailEnd len="sm" w="sm" type="none"/>
          </a:ln>
        </p:spPr>
      </p:cxnSp>
      <p:sp>
        <p:nvSpPr>
          <p:cNvPr id="293" name="Google Shape;293;p3"/>
          <p:cNvSpPr/>
          <p:nvPr/>
        </p:nvSpPr>
        <p:spPr>
          <a:xfrm>
            <a:off x="4544106" y="909134"/>
            <a:ext cx="2166109" cy="4068000"/>
          </a:xfrm>
          <a:prstGeom prst="roundRect">
            <a:avLst>
              <a:gd fmla="val 6958" name="adj"/>
            </a:avLst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94" name="Google Shape;294;p3"/>
          <p:cNvCxnSpPr>
            <a:endCxn id="295" idx="2"/>
          </p:cNvCxnSpPr>
          <p:nvPr/>
        </p:nvCxnSpPr>
        <p:spPr>
          <a:xfrm>
            <a:off x="4626594" y="1385294"/>
            <a:ext cx="740700" cy="0"/>
          </a:xfrm>
          <a:prstGeom prst="straightConnector1">
            <a:avLst/>
          </a:prstGeom>
          <a:noFill/>
          <a:ln cap="sq" cmpd="sng" w="12700">
            <a:solidFill>
              <a:srgbClr val="7030A0"/>
            </a:solidFill>
            <a:prstDash val="solid"/>
            <a:bevel/>
            <a:headEnd len="sm" w="sm" type="none"/>
            <a:tailEnd len="sm" w="sm" type="none"/>
          </a:ln>
        </p:spPr>
      </p:cxnSp>
      <p:sp>
        <p:nvSpPr>
          <p:cNvPr id="295" name="Google Shape;295;p3"/>
          <p:cNvSpPr/>
          <p:nvPr/>
        </p:nvSpPr>
        <p:spPr>
          <a:xfrm>
            <a:off x="5367307" y="1385292"/>
            <a:ext cx="475954" cy="237600"/>
          </a:xfrm>
          <a:custGeom>
            <a:rect b="b" l="l" r="r" t="t"/>
            <a:pathLst>
              <a:path extrusionOk="0" h="210665" w="421330">
                <a:moveTo>
                  <a:pt x="421330" y="0"/>
                </a:moveTo>
                <a:cubicBezTo>
                  <a:pt x="421330" y="116347"/>
                  <a:pt x="326130" y="210665"/>
                  <a:pt x="210665" y="210665"/>
                </a:cubicBezTo>
                <a:cubicBezTo>
                  <a:pt x="95200" y="210665"/>
                  <a:pt x="0" y="116347"/>
                  <a:pt x="0" y="0"/>
                </a:cubicBezTo>
              </a:path>
            </a:pathLst>
          </a:custGeom>
          <a:solidFill>
            <a:schemeClr val="lt1"/>
          </a:solidFill>
          <a:ln cap="flat" cmpd="sng" w="12700">
            <a:solidFill>
              <a:srgbClr val="7030A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3"/>
          <p:cNvSpPr/>
          <p:nvPr/>
        </p:nvSpPr>
        <p:spPr>
          <a:xfrm>
            <a:off x="5460903" y="1189413"/>
            <a:ext cx="30168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1800"/>
              <a:buFont typeface="Calibri"/>
              <a:buNone/>
            </a:pPr>
            <a:r>
              <a:rPr b="1" i="0" lang="en" sz="1800" u="none" cap="none" strike="noStrik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b="0" i="0" sz="1800" u="none" cap="none" strike="noStrike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p3"/>
          <p:cNvSpPr/>
          <p:nvPr/>
        </p:nvSpPr>
        <p:spPr>
          <a:xfrm>
            <a:off x="4604980" y="965160"/>
            <a:ext cx="2007453" cy="3886198"/>
          </a:xfrm>
          <a:prstGeom prst="roundRect">
            <a:avLst>
              <a:gd fmla="val 4876" name="adj"/>
            </a:avLst>
          </a:prstGeom>
          <a:noFill/>
          <a:ln cap="flat" cmpd="dbl" w="28575">
            <a:solidFill>
              <a:srgbClr val="70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p3"/>
          <p:cNvSpPr txBox="1"/>
          <p:nvPr/>
        </p:nvSpPr>
        <p:spPr>
          <a:xfrm flipH="1">
            <a:off x="4526994" y="975246"/>
            <a:ext cx="2156579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Soft cheese</a:t>
            </a:r>
            <a:endParaRPr b="1" i="0" sz="1400" u="none" cap="none" strike="noStrik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99" name="Google Shape;299;p3"/>
          <p:cNvCxnSpPr/>
          <p:nvPr/>
        </p:nvCxnSpPr>
        <p:spPr>
          <a:xfrm>
            <a:off x="5843260" y="1384882"/>
            <a:ext cx="750578" cy="0"/>
          </a:xfrm>
          <a:prstGeom prst="straightConnector1">
            <a:avLst/>
          </a:prstGeom>
          <a:noFill/>
          <a:ln cap="sq" cmpd="sng" w="12700">
            <a:solidFill>
              <a:srgbClr val="7030A0"/>
            </a:solidFill>
            <a:prstDash val="solid"/>
            <a:bevel/>
            <a:headEnd len="sm" w="sm" type="none"/>
            <a:tailEnd len="sm" w="sm" type="none"/>
          </a:ln>
        </p:spPr>
      </p:cxnSp>
      <p:grpSp>
        <p:nvGrpSpPr>
          <p:cNvPr id="300" name="Google Shape;300;p3"/>
          <p:cNvGrpSpPr/>
          <p:nvPr/>
        </p:nvGrpSpPr>
        <p:grpSpPr>
          <a:xfrm>
            <a:off x="4515689" y="4958469"/>
            <a:ext cx="2166110" cy="4068000"/>
            <a:chOff x="181305" y="4971019"/>
            <a:chExt cx="2166110" cy="4068000"/>
          </a:xfrm>
        </p:grpSpPr>
        <p:sp>
          <p:nvSpPr>
            <p:cNvPr id="301" name="Google Shape;301;p3"/>
            <p:cNvSpPr/>
            <p:nvPr/>
          </p:nvSpPr>
          <p:spPr>
            <a:xfrm>
              <a:off x="181306" y="4971019"/>
              <a:ext cx="2166109" cy="4068000"/>
            </a:xfrm>
            <a:prstGeom prst="roundRect">
              <a:avLst>
                <a:gd fmla="val 6958" name="adj"/>
              </a:avLst>
            </a:prstGeom>
            <a:solidFill>
              <a:schemeClr val="lt1"/>
            </a:soli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02" name="Google Shape;302;p3"/>
            <p:cNvCxnSpPr>
              <a:endCxn id="303" idx="2"/>
            </p:cNvCxnSpPr>
            <p:nvPr/>
          </p:nvCxnSpPr>
          <p:spPr>
            <a:xfrm>
              <a:off x="280905" y="5482053"/>
              <a:ext cx="740700" cy="0"/>
            </a:xfrm>
            <a:prstGeom prst="straightConnector1">
              <a:avLst/>
            </a:prstGeom>
            <a:noFill/>
            <a:ln cap="sq" cmpd="sng" w="12700">
              <a:solidFill>
                <a:srgbClr val="7030A0"/>
              </a:solidFill>
              <a:prstDash val="solid"/>
              <a:bevel/>
              <a:headEnd len="sm" w="sm" type="none"/>
              <a:tailEnd len="sm" w="sm" type="none"/>
            </a:ln>
          </p:spPr>
        </p:cxnSp>
        <p:sp>
          <p:nvSpPr>
            <p:cNvPr id="303" name="Google Shape;303;p3"/>
            <p:cNvSpPr/>
            <p:nvPr/>
          </p:nvSpPr>
          <p:spPr>
            <a:xfrm>
              <a:off x="1021618" y="5482051"/>
              <a:ext cx="475954" cy="237600"/>
            </a:xfrm>
            <a:custGeom>
              <a:rect b="b" l="l" r="r" t="t"/>
              <a:pathLst>
                <a:path extrusionOk="0" h="210665" w="421330">
                  <a:moveTo>
                    <a:pt x="421330" y="0"/>
                  </a:moveTo>
                  <a:cubicBezTo>
                    <a:pt x="421330" y="116347"/>
                    <a:pt x="326130" y="210665"/>
                    <a:pt x="210665" y="210665"/>
                  </a:cubicBezTo>
                  <a:cubicBezTo>
                    <a:pt x="95200" y="210665"/>
                    <a:pt x="0" y="116347"/>
                    <a:pt x="0" y="0"/>
                  </a:cubicBezTo>
                </a:path>
              </a:pathLst>
            </a:custGeom>
            <a:solidFill>
              <a:schemeClr val="lt1"/>
            </a:solidFill>
            <a:ln cap="flat" cmpd="sng" w="12700">
              <a:solidFill>
                <a:srgbClr val="7030A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" name="Google Shape;304;p3"/>
            <p:cNvSpPr/>
            <p:nvPr/>
          </p:nvSpPr>
          <p:spPr>
            <a:xfrm>
              <a:off x="1126519" y="5286172"/>
              <a:ext cx="301686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30A0"/>
                </a:buClr>
                <a:buSzPts val="1800"/>
                <a:buFont typeface="Calibri"/>
                <a:buNone/>
              </a:pPr>
              <a:r>
                <a:rPr b="1" i="0" lang="en" sz="1800" u="none" cap="none" strike="noStrike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3"/>
            <p:cNvSpPr/>
            <p:nvPr/>
          </p:nvSpPr>
          <p:spPr>
            <a:xfrm>
              <a:off x="259291" y="5061919"/>
              <a:ext cx="2007453" cy="3886198"/>
            </a:xfrm>
            <a:prstGeom prst="roundRect">
              <a:avLst>
                <a:gd fmla="val 4876" name="adj"/>
              </a:avLst>
            </a:prstGeom>
            <a:noFill/>
            <a:ln cap="flat" cmpd="dbl" w="28575">
              <a:solidFill>
                <a:srgbClr val="7030A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" name="Google Shape;306;p3"/>
            <p:cNvSpPr txBox="1"/>
            <p:nvPr/>
          </p:nvSpPr>
          <p:spPr>
            <a:xfrm flipH="1">
              <a:off x="181305" y="5072005"/>
              <a:ext cx="2156579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" sz="1400" u="none" cap="none" strike="noStrike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Soft cheese</a:t>
              </a:r>
              <a:endParaRPr b="1" i="0" sz="14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07" name="Google Shape;307;p3"/>
            <p:cNvCxnSpPr/>
            <p:nvPr/>
          </p:nvCxnSpPr>
          <p:spPr>
            <a:xfrm>
              <a:off x="1497571" y="5481641"/>
              <a:ext cx="750578" cy="0"/>
            </a:xfrm>
            <a:prstGeom prst="straightConnector1">
              <a:avLst/>
            </a:prstGeom>
            <a:noFill/>
            <a:ln cap="sq" cmpd="sng" w="12700">
              <a:solidFill>
                <a:srgbClr val="7030A0"/>
              </a:solidFill>
              <a:prstDash val="solid"/>
              <a:bevel/>
              <a:headEnd len="sm" w="sm" type="none"/>
              <a:tailEnd len="sm" w="sm" type="none"/>
            </a:ln>
          </p:spPr>
        </p:cxnSp>
      </p:grpSp>
      <p:grpSp>
        <p:nvGrpSpPr>
          <p:cNvPr id="308" name="Google Shape;308;p3"/>
          <p:cNvGrpSpPr/>
          <p:nvPr/>
        </p:nvGrpSpPr>
        <p:grpSpPr>
          <a:xfrm>
            <a:off x="2334640" y="4958470"/>
            <a:ext cx="2166110" cy="4068000"/>
            <a:chOff x="181305" y="4971019"/>
            <a:chExt cx="2166110" cy="4068000"/>
          </a:xfrm>
        </p:grpSpPr>
        <p:sp>
          <p:nvSpPr>
            <p:cNvPr id="309" name="Google Shape;309;p3"/>
            <p:cNvSpPr/>
            <p:nvPr/>
          </p:nvSpPr>
          <p:spPr>
            <a:xfrm>
              <a:off x="181306" y="4971019"/>
              <a:ext cx="2166109" cy="4068000"/>
            </a:xfrm>
            <a:prstGeom prst="roundRect">
              <a:avLst>
                <a:gd fmla="val 6958" name="adj"/>
              </a:avLst>
            </a:prstGeom>
            <a:solidFill>
              <a:schemeClr val="lt1"/>
            </a:soli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10" name="Google Shape;310;p3"/>
            <p:cNvCxnSpPr>
              <a:endCxn id="311" idx="2"/>
            </p:cNvCxnSpPr>
            <p:nvPr/>
          </p:nvCxnSpPr>
          <p:spPr>
            <a:xfrm>
              <a:off x="280905" y="5482053"/>
              <a:ext cx="740700" cy="0"/>
            </a:xfrm>
            <a:prstGeom prst="straightConnector1">
              <a:avLst/>
            </a:prstGeom>
            <a:noFill/>
            <a:ln cap="sq" cmpd="sng" w="12700">
              <a:solidFill>
                <a:srgbClr val="7030A0"/>
              </a:solidFill>
              <a:prstDash val="solid"/>
              <a:bevel/>
              <a:headEnd len="sm" w="sm" type="none"/>
              <a:tailEnd len="sm" w="sm" type="none"/>
            </a:ln>
          </p:spPr>
        </p:cxnSp>
        <p:sp>
          <p:nvSpPr>
            <p:cNvPr id="311" name="Google Shape;311;p3"/>
            <p:cNvSpPr/>
            <p:nvPr/>
          </p:nvSpPr>
          <p:spPr>
            <a:xfrm>
              <a:off x="1021618" y="5482051"/>
              <a:ext cx="475954" cy="237600"/>
            </a:xfrm>
            <a:custGeom>
              <a:rect b="b" l="l" r="r" t="t"/>
              <a:pathLst>
                <a:path extrusionOk="0" h="210665" w="421330">
                  <a:moveTo>
                    <a:pt x="421330" y="0"/>
                  </a:moveTo>
                  <a:cubicBezTo>
                    <a:pt x="421330" y="116347"/>
                    <a:pt x="326130" y="210665"/>
                    <a:pt x="210665" y="210665"/>
                  </a:cubicBezTo>
                  <a:cubicBezTo>
                    <a:pt x="95200" y="210665"/>
                    <a:pt x="0" y="116347"/>
                    <a:pt x="0" y="0"/>
                  </a:cubicBezTo>
                </a:path>
              </a:pathLst>
            </a:custGeom>
            <a:solidFill>
              <a:schemeClr val="lt1"/>
            </a:solidFill>
            <a:ln cap="flat" cmpd="sng" w="12700">
              <a:solidFill>
                <a:srgbClr val="7030A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" name="Google Shape;312;p3"/>
            <p:cNvSpPr/>
            <p:nvPr/>
          </p:nvSpPr>
          <p:spPr>
            <a:xfrm>
              <a:off x="1113860" y="5286171"/>
              <a:ext cx="301686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30A0"/>
                </a:buClr>
                <a:buSzPts val="1800"/>
                <a:buFont typeface="Calibri"/>
                <a:buNone/>
              </a:pPr>
              <a:r>
                <a:rPr b="1" i="0" lang="en" sz="1800" u="none" cap="none" strike="noStrike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b="0" i="0" sz="1800" u="none" cap="none" strike="noStrik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" name="Google Shape;313;p3"/>
            <p:cNvSpPr/>
            <p:nvPr/>
          </p:nvSpPr>
          <p:spPr>
            <a:xfrm>
              <a:off x="259291" y="5061919"/>
              <a:ext cx="2007453" cy="3886198"/>
            </a:xfrm>
            <a:prstGeom prst="roundRect">
              <a:avLst>
                <a:gd fmla="val 4876" name="adj"/>
              </a:avLst>
            </a:prstGeom>
            <a:noFill/>
            <a:ln cap="flat" cmpd="dbl" w="28575">
              <a:solidFill>
                <a:srgbClr val="7030A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" name="Google Shape;314;p3"/>
            <p:cNvSpPr txBox="1"/>
            <p:nvPr/>
          </p:nvSpPr>
          <p:spPr>
            <a:xfrm flipH="1">
              <a:off x="181305" y="5072005"/>
              <a:ext cx="2156579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" sz="1400" u="none" cap="none" strike="noStrike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Soft cheese</a:t>
              </a:r>
              <a:endParaRPr b="1" i="0" sz="14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15" name="Google Shape;315;p3"/>
            <p:cNvCxnSpPr/>
            <p:nvPr/>
          </p:nvCxnSpPr>
          <p:spPr>
            <a:xfrm>
              <a:off x="1497571" y="5481641"/>
              <a:ext cx="750578" cy="0"/>
            </a:xfrm>
            <a:prstGeom prst="straightConnector1">
              <a:avLst/>
            </a:prstGeom>
            <a:noFill/>
            <a:ln cap="sq" cmpd="sng" w="12700">
              <a:solidFill>
                <a:srgbClr val="7030A0"/>
              </a:solidFill>
              <a:prstDash val="solid"/>
              <a:bevel/>
              <a:headEnd len="sm" w="sm" type="none"/>
              <a:tailEnd len="sm" w="sm" type="none"/>
            </a:ln>
          </p:spPr>
        </p:cxnSp>
      </p:grpSp>
      <p:grpSp>
        <p:nvGrpSpPr>
          <p:cNvPr id="316" name="Google Shape;316;p3"/>
          <p:cNvGrpSpPr/>
          <p:nvPr/>
        </p:nvGrpSpPr>
        <p:grpSpPr>
          <a:xfrm>
            <a:off x="315218" y="5677712"/>
            <a:ext cx="1967245" cy="946095"/>
            <a:chOff x="327747" y="1584866"/>
            <a:chExt cx="1967245" cy="946095"/>
          </a:xfrm>
        </p:grpSpPr>
        <p:sp>
          <p:nvSpPr>
            <p:cNvPr id="317" name="Google Shape;317;p3"/>
            <p:cNvSpPr txBox="1"/>
            <p:nvPr/>
          </p:nvSpPr>
          <p:spPr>
            <a:xfrm>
              <a:off x="327747" y="2007741"/>
              <a:ext cx="1967245" cy="5232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4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Brigid's Brie by Gunn’s Hill Artisan Cheese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3"/>
            <p:cNvSpPr txBox="1"/>
            <p:nvPr/>
          </p:nvSpPr>
          <p:spPr>
            <a:xfrm>
              <a:off x="334404" y="1584866"/>
              <a:ext cx="1858501" cy="3385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en" sz="16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Brie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9" name="Google Shape;319;p3"/>
          <p:cNvGrpSpPr/>
          <p:nvPr/>
        </p:nvGrpSpPr>
        <p:grpSpPr>
          <a:xfrm>
            <a:off x="4655497" y="1570651"/>
            <a:ext cx="1974048" cy="997272"/>
            <a:chOff x="346083" y="1520242"/>
            <a:chExt cx="1974048" cy="997272"/>
          </a:xfrm>
        </p:grpSpPr>
        <p:sp>
          <p:nvSpPr>
            <p:cNvPr id="320" name="Google Shape;320;p3"/>
            <p:cNvSpPr txBox="1"/>
            <p:nvPr/>
          </p:nvSpPr>
          <p:spPr>
            <a:xfrm>
              <a:off x="352886" y="1994294"/>
              <a:ext cx="1967245" cy="5232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4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Figaro by Glengarry Fine Cheese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3"/>
            <p:cNvSpPr txBox="1"/>
            <p:nvPr/>
          </p:nvSpPr>
          <p:spPr>
            <a:xfrm>
              <a:off x="346083" y="1520242"/>
              <a:ext cx="1967245" cy="33851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en" sz="16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Bloomy rind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2" name="Google Shape;322;p3"/>
          <p:cNvGrpSpPr/>
          <p:nvPr/>
        </p:nvGrpSpPr>
        <p:grpSpPr>
          <a:xfrm>
            <a:off x="4628123" y="5637141"/>
            <a:ext cx="1967245" cy="787279"/>
            <a:chOff x="222187" y="1546531"/>
            <a:chExt cx="1967245" cy="787279"/>
          </a:xfrm>
        </p:grpSpPr>
        <p:sp>
          <p:nvSpPr>
            <p:cNvPr id="323" name="Google Shape;323;p3"/>
            <p:cNvSpPr txBox="1"/>
            <p:nvPr/>
          </p:nvSpPr>
          <p:spPr>
            <a:xfrm>
              <a:off x="222187" y="1810590"/>
              <a:ext cx="1967245" cy="5232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4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Laliberté by Fromagerie du Presbytère</a:t>
              </a:r>
              <a:endParaRPr b="0" i="0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sp>
          <p:nvSpPr>
            <p:cNvPr id="324" name="Google Shape;324;p3"/>
            <p:cNvSpPr txBox="1"/>
            <p:nvPr/>
          </p:nvSpPr>
          <p:spPr>
            <a:xfrm>
              <a:off x="329401" y="1546531"/>
              <a:ext cx="1858501" cy="3385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en" sz="16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Triple Cream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5" name="Google Shape;325;p3"/>
          <p:cNvGrpSpPr/>
          <p:nvPr/>
        </p:nvGrpSpPr>
        <p:grpSpPr>
          <a:xfrm>
            <a:off x="2420507" y="5655034"/>
            <a:ext cx="2051100" cy="780037"/>
            <a:chOff x="280769" y="1152049"/>
            <a:chExt cx="2051100" cy="780037"/>
          </a:xfrm>
        </p:grpSpPr>
        <p:sp>
          <p:nvSpPr>
            <p:cNvPr id="326" name="Google Shape;326;p3"/>
            <p:cNvSpPr txBox="1"/>
            <p:nvPr/>
          </p:nvSpPr>
          <p:spPr>
            <a:xfrm>
              <a:off x="280769" y="1408886"/>
              <a:ext cx="20511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4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La sauvagine by Fromagerie Alexis de Portneuf</a:t>
              </a:r>
              <a:endParaRPr b="0" i="0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sp>
          <p:nvSpPr>
            <p:cNvPr id="327" name="Google Shape;327;p3"/>
            <p:cNvSpPr txBox="1"/>
            <p:nvPr/>
          </p:nvSpPr>
          <p:spPr>
            <a:xfrm>
              <a:off x="335472" y="1152049"/>
              <a:ext cx="1858501" cy="3385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en" sz="16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Brie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28" name="Google Shape;328;p3"/>
          <p:cNvSpPr/>
          <p:nvPr/>
        </p:nvSpPr>
        <p:spPr>
          <a:xfrm>
            <a:off x="136211" y="844320"/>
            <a:ext cx="2166109" cy="4068000"/>
          </a:xfrm>
          <a:prstGeom prst="roundRect">
            <a:avLst>
              <a:gd fmla="val 6958" name="adj"/>
            </a:avLst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29" name="Google Shape;329;p3"/>
          <p:cNvCxnSpPr>
            <a:endCxn id="330" idx="2"/>
          </p:cNvCxnSpPr>
          <p:nvPr/>
        </p:nvCxnSpPr>
        <p:spPr>
          <a:xfrm>
            <a:off x="288921" y="1399326"/>
            <a:ext cx="740700" cy="0"/>
          </a:xfrm>
          <a:prstGeom prst="straightConnector1">
            <a:avLst/>
          </a:prstGeom>
          <a:noFill/>
          <a:ln cap="sq" cmpd="sng" w="12700">
            <a:solidFill>
              <a:srgbClr val="7030A0"/>
            </a:solidFill>
            <a:prstDash val="solid"/>
            <a:bevel/>
            <a:headEnd len="sm" w="sm" type="none"/>
            <a:tailEnd len="sm" w="sm" type="none"/>
          </a:ln>
        </p:spPr>
      </p:cxnSp>
      <p:sp>
        <p:nvSpPr>
          <p:cNvPr id="330" name="Google Shape;330;p3"/>
          <p:cNvSpPr/>
          <p:nvPr/>
        </p:nvSpPr>
        <p:spPr>
          <a:xfrm>
            <a:off x="1029634" y="1399324"/>
            <a:ext cx="475954" cy="237600"/>
          </a:xfrm>
          <a:custGeom>
            <a:rect b="b" l="l" r="r" t="t"/>
            <a:pathLst>
              <a:path extrusionOk="0" h="210665" w="421330">
                <a:moveTo>
                  <a:pt x="421330" y="0"/>
                </a:moveTo>
                <a:cubicBezTo>
                  <a:pt x="421330" y="116347"/>
                  <a:pt x="326130" y="210665"/>
                  <a:pt x="210665" y="210665"/>
                </a:cubicBezTo>
                <a:cubicBezTo>
                  <a:pt x="95200" y="210665"/>
                  <a:pt x="0" y="116347"/>
                  <a:pt x="0" y="0"/>
                </a:cubicBezTo>
              </a:path>
            </a:pathLst>
          </a:custGeom>
          <a:solidFill>
            <a:schemeClr val="lt1"/>
          </a:solidFill>
          <a:ln cap="flat" cmpd="sng" w="12700">
            <a:solidFill>
              <a:srgbClr val="7030A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b="0" i="0" lang="en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p3"/>
          <p:cNvSpPr/>
          <p:nvPr/>
        </p:nvSpPr>
        <p:spPr>
          <a:xfrm>
            <a:off x="1121876" y="1202975"/>
            <a:ext cx="30168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1800"/>
              <a:buFont typeface="Calibri"/>
              <a:buNone/>
            </a:pPr>
            <a:r>
              <a:rPr b="1" i="0" lang="en" sz="1800" u="none" cap="none" strike="noStrik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b="0" i="0" sz="1800" u="none" cap="none" strike="noStrike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p3"/>
          <p:cNvSpPr/>
          <p:nvPr/>
        </p:nvSpPr>
        <p:spPr>
          <a:xfrm>
            <a:off x="267307" y="979192"/>
            <a:ext cx="2007453" cy="3886198"/>
          </a:xfrm>
          <a:prstGeom prst="roundRect">
            <a:avLst>
              <a:gd fmla="val 4876" name="adj"/>
            </a:avLst>
          </a:prstGeom>
          <a:noFill/>
          <a:ln cap="flat" cmpd="dbl" w="28575">
            <a:solidFill>
              <a:srgbClr val="70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Google Shape;333;p3"/>
          <p:cNvSpPr txBox="1"/>
          <p:nvPr/>
        </p:nvSpPr>
        <p:spPr>
          <a:xfrm flipH="1">
            <a:off x="189321" y="989278"/>
            <a:ext cx="2156579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1400"/>
              <a:buFont typeface="Calibri"/>
              <a:buNone/>
            </a:pPr>
            <a:r>
              <a:rPr b="1" i="0" lang="en" sz="1400" u="none" cap="none" strike="noStrik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Soft cheese</a:t>
            </a:r>
            <a:endParaRPr b="1" i="0" sz="1400" u="none" cap="none" strike="noStrik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34" name="Google Shape;334;p3"/>
          <p:cNvCxnSpPr/>
          <p:nvPr/>
        </p:nvCxnSpPr>
        <p:spPr>
          <a:xfrm>
            <a:off x="1505587" y="1398914"/>
            <a:ext cx="750578" cy="0"/>
          </a:xfrm>
          <a:prstGeom prst="straightConnector1">
            <a:avLst/>
          </a:prstGeom>
          <a:noFill/>
          <a:ln cap="sq" cmpd="sng" w="12700">
            <a:solidFill>
              <a:srgbClr val="7030A0"/>
            </a:solidFill>
            <a:prstDash val="solid"/>
            <a:bevel/>
            <a:headEnd len="sm" w="sm" type="none"/>
            <a:tailEnd len="sm" w="sm" type="none"/>
          </a:ln>
        </p:spPr>
      </p:cxnSp>
      <p:grpSp>
        <p:nvGrpSpPr>
          <p:cNvPr id="335" name="Google Shape;335;p3"/>
          <p:cNvGrpSpPr/>
          <p:nvPr/>
        </p:nvGrpSpPr>
        <p:grpSpPr>
          <a:xfrm>
            <a:off x="2342656" y="875743"/>
            <a:ext cx="2166110" cy="4068000"/>
            <a:chOff x="181305" y="4971019"/>
            <a:chExt cx="2166110" cy="4068000"/>
          </a:xfrm>
        </p:grpSpPr>
        <p:sp>
          <p:nvSpPr>
            <p:cNvPr id="336" name="Google Shape;336;p3"/>
            <p:cNvSpPr/>
            <p:nvPr/>
          </p:nvSpPr>
          <p:spPr>
            <a:xfrm>
              <a:off x="181306" y="4971019"/>
              <a:ext cx="2166109" cy="4068000"/>
            </a:xfrm>
            <a:prstGeom prst="roundRect">
              <a:avLst>
                <a:gd fmla="val 6958" name="adj"/>
              </a:avLst>
            </a:prstGeom>
            <a:solidFill>
              <a:schemeClr val="lt1"/>
            </a:soli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37" name="Google Shape;337;p3"/>
            <p:cNvCxnSpPr>
              <a:endCxn id="338" idx="2"/>
            </p:cNvCxnSpPr>
            <p:nvPr/>
          </p:nvCxnSpPr>
          <p:spPr>
            <a:xfrm>
              <a:off x="280905" y="5482053"/>
              <a:ext cx="740700" cy="0"/>
            </a:xfrm>
            <a:prstGeom prst="straightConnector1">
              <a:avLst/>
            </a:prstGeom>
            <a:noFill/>
            <a:ln cap="sq" cmpd="sng" w="12700">
              <a:solidFill>
                <a:srgbClr val="7030A0"/>
              </a:solidFill>
              <a:prstDash val="solid"/>
              <a:bevel/>
              <a:headEnd len="sm" w="sm" type="none"/>
              <a:tailEnd len="sm" w="sm" type="none"/>
            </a:ln>
          </p:spPr>
        </p:cxnSp>
        <p:sp>
          <p:nvSpPr>
            <p:cNvPr id="338" name="Google Shape;338;p3"/>
            <p:cNvSpPr/>
            <p:nvPr/>
          </p:nvSpPr>
          <p:spPr>
            <a:xfrm>
              <a:off x="1021618" y="5482051"/>
              <a:ext cx="475954" cy="237600"/>
            </a:xfrm>
            <a:custGeom>
              <a:rect b="b" l="l" r="r" t="t"/>
              <a:pathLst>
                <a:path extrusionOk="0" h="210665" w="421330">
                  <a:moveTo>
                    <a:pt x="421330" y="0"/>
                  </a:moveTo>
                  <a:cubicBezTo>
                    <a:pt x="421330" y="116347"/>
                    <a:pt x="326130" y="210665"/>
                    <a:pt x="210665" y="210665"/>
                  </a:cubicBezTo>
                  <a:cubicBezTo>
                    <a:pt x="95200" y="210665"/>
                    <a:pt x="0" y="116347"/>
                    <a:pt x="0" y="0"/>
                  </a:cubicBezTo>
                </a:path>
              </a:pathLst>
            </a:custGeom>
            <a:solidFill>
              <a:schemeClr val="lt1"/>
            </a:solidFill>
            <a:ln cap="flat" cmpd="sng" w="12700">
              <a:solidFill>
                <a:srgbClr val="7030A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339;p3"/>
            <p:cNvSpPr/>
            <p:nvPr/>
          </p:nvSpPr>
          <p:spPr>
            <a:xfrm>
              <a:off x="1113860" y="5286171"/>
              <a:ext cx="301686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30A0"/>
                </a:buClr>
                <a:buSzPts val="1800"/>
                <a:buFont typeface="Calibri"/>
                <a:buNone/>
              </a:pPr>
              <a:r>
                <a:rPr b="1" i="0" lang="en" sz="1800" u="none" cap="none" strike="noStrike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b="0" i="0" sz="1800" u="none" cap="none" strike="noStrik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40;p3"/>
            <p:cNvSpPr/>
            <p:nvPr/>
          </p:nvSpPr>
          <p:spPr>
            <a:xfrm>
              <a:off x="259291" y="5061919"/>
              <a:ext cx="2007453" cy="3886198"/>
            </a:xfrm>
            <a:prstGeom prst="roundRect">
              <a:avLst>
                <a:gd fmla="val 4876" name="adj"/>
              </a:avLst>
            </a:prstGeom>
            <a:noFill/>
            <a:ln cap="flat" cmpd="dbl" w="28575">
              <a:solidFill>
                <a:srgbClr val="7030A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341;p3"/>
            <p:cNvSpPr txBox="1"/>
            <p:nvPr/>
          </p:nvSpPr>
          <p:spPr>
            <a:xfrm flipH="1">
              <a:off x="181305" y="5072005"/>
              <a:ext cx="2156579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" sz="1400" u="none" cap="none" strike="noStrike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Soft cheese</a:t>
              </a:r>
              <a:endParaRPr b="1" i="0" sz="14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42" name="Google Shape;342;p3"/>
            <p:cNvCxnSpPr/>
            <p:nvPr/>
          </p:nvCxnSpPr>
          <p:spPr>
            <a:xfrm>
              <a:off x="1497571" y="5481641"/>
              <a:ext cx="750578" cy="0"/>
            </a:xfrm>
            <a:prstGeom prst="straightConnector1">
              <a:avLst/>
            </a:prstGeom>
            <a:noFill/>
            <a:ln cap="sq" cmpd="sng" w="12700">
              <a:solidFill>
                <a:srgbClr val="7030A0"/>
              </a:solidFill>
              <a:prstDash val="solid"/>
              <a:bevel/>
              <a:headEnd len="sm" w="sm" type="none"/>
              <a:tailEnd len="sm" w="sm" type="none"/>
            </a:ln>
          </p:spPr>
        </p:cxnSp>
      </p:grpSp>
      <p:grpSp>
        <p:nvGrpSpPr>
          <p:cNvPr id="343" name="Google Shape;343;p3"/>
          <p:cNvGrpSpPr/>
          <p:nvPr/>
        </p:nvGrpSpPr>
        <p:grpSpPr>
          <a:xfrm>
            <a:off x="311860" y="1601142"/>
            <a:ext cx="1967100" cy="1336294"/>
            <a:chOff x="369161" y="1202699"/>
            <a:chExt cx="1967100" cy="1336294"/>
          </a:xfrm>
        </p:grpSpPr>
        <p:sp>
          <p:nvSpPr>
            <p:cNvPr id="344" name="Google Shape;344;p3"/>
            <p:cNvSpPr txBox="1"/>
            <p:nvPr/>
          </p:nvSpPr>
          <p:spPr>
            <a:xfrm>
              <a:off x="369161" y="1800093"/>
              <a:ext cx="1967100" cy="73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4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Le sabot de Blanchette by  Fromagerie la suisse normande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3"/>
            <p:cNvSpPr txBox="1"/>
            <p:nvPr/>
          </p:nvSpPr>
          <p:spPr>
            <a:xfrm>
              <a:off x="420494" y="1202699"/>
              <a:ext cx="1858501" cy="5847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en" sz="16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Soft cheese with natural rind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6" name="Google Shape;346;p3"/>
          <p:cNvGrpSpPr/>
          <p:nvPr/>
        </p:nvGrpSpPr>
        <p:grpSpPr>
          <a:xfrm>
            <a:off x="2361959" y="1580659"/>
            <a:ext cx="2132573" cy="1121629"/>
            <a:chOff x="252120" y="898445"/>
            <a:chExt cx="2132573" cy="1121629"/>
          </a:xfrm>
        </p:grpSpPr>
        <p:sp>
          <p:nvSpPr>
            <p:cNvPr id="347" name="Google Shape;347;p3"/>
            <p:cNvSpPr txBox="1"/>
            <p:nvPr/>
          </p:nvSpPr>
          <p:spPr>
            <a:xfrm>
              <a:off x="324400" y="1496854"/>
              <a:ext cx="1967245" cy="5232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4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Le rang des îles by  Fromagerie Médard</a:t>
              </a:r>
              <a:endParaRPr b="0" i="0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sp>
          <p:nvSpPr>
            <p:cNvPr id="348" name="Google Shape;348;p3"/>
            <p:cNvSpPr txBox="1"/>
            <p:nvPr/>
          </p:nvSpPr>
          <p:spPr>
            <a:xfrm>
              <a:off x="252120" y="898445"/>
              <a:ext cx="2132573" cy="33851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en" sz="16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Cheese with mixed rind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49" name="Google Shape;349;p3"/>
          <p:cNvPicPr preferRelativeResize="0"/>
          <p:nvPr/>
        </p:nvPicPr>
        <p:blipFill rotWithShape="1">
          <a:blip r:embed="rId3">
            <a:alphaModFix/>
          </a:blip>
          <a:srcRect b="17524" l="0" r="0" t="16475"/>
          <a:stretch/>
        </p:blipFill>
        <p:spPr>
          <a:xfrm>
            <a:off x="248639" y="2879231"/>
            <a:ext cx="2021910" cy="1334460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3"/>
          <p:cNvSpPr txBox="1"/>
          <p:nvPr/>
        </p:nvSpPr>
        <p:spPr>
          <a:xfrm>
            <a:off x="4662300" y="4324336"/>
            <a:ext cx="1738858" cy="5078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Source: http://glengarryfinecheese.com/index.htm</a:t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p3"/>
          <p:cNvSpPr txBox="1"/>
          <p:nvPr/>
        </p:nvSpPr>
        <p:spPr>
          <a:xfrm>
            <a:off x="2516606" y="4332727"/>
            <a:ext cx="173885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sng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Source: </a:t>
            </a:r>
            <a:r>
              <a:rPr b="0" i="0" lang="en" sz="9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https://fromageriemedard.ca/</a:t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352;p3"/>
          <p:cNvSpPr txBox="1"/>
          <p:nvPr/>
        </p:nvSpPr>
        <p:spPr>
          <a:xfrm>
            <a:off x="390165" y="4123285"/>
            <a:ext cx="1738858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sng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Source: </a:t>
            </a:r>
            <a:r>
              <a:rPr b="0" i="0" lang="en" sz="9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http://www.lasuissenormande.com/fromage.php?lang=fr&amp;from=sabot</a:t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3" name="Google Shape;353;p3"/>
          <p:cNvPicPr preferRelativeResize="0"/>
          <p:nvPr/>
        </p:nvPicPr>
        <p:blipFill rotWithShape="1">
          <a:blip r:embed="rId9">
            <a:alphaModFix/>
          </a:blip>
          <a:srcRect b="14418" l="7714" r="6113" t="13352"/>
          <a:stretch/>
        </p:blipFill>
        <p:spPr>
          <a:xfrm>
            <a:off x="2466635" y="2664633"/>
            <a:ext cx="1923222" cy="1612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3"/>
          <p:cNvPicPr preferRelativeResize="0"/>
          <p:nvPr/>
        </p:nvPicPr>
        <p:blipFill rotWithShape="1">
          <a:blip r:embed="rId10">
            <a:alphaModFix/>
          </a:blip>
          <a:srcRect b="56306" l="5322" r="43864" t="6474"/>
          <a:stretch/>
        </p:blipFill>
        <p:spPr>
          <a:xfrm>
            <a:off x="4712654" y="2628980"/>
            <a:ext cx="1723568" cy="1683342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3"/>
          <p:cNvSpPr txBox="1"/>
          <p:nvPr/>
        </p:nvSpPr>
        <p:spPr>
          <a:xfrm>
            <a:off x="302277" y="8324464"/>
            <a:ext cx="1738858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sng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Source: </a:t>
            </a:r>
            <a:r>
              <a:rPr b="0" i="0" lang="en" sz="9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https://www.gunnshillcheese.ca/artisan-cheese/our-artisan-cheese</a:t>
            </a:r>
            <a:r>
              <a:rPr b="0" i="0" lang="en" sz="9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1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/</a:t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p3"/>
          <p:cNvSpPr txBox="1"/>
          <p:nvPr/>
        </p:nvSpPr>
        <p:spPr>
          <a:xfrm>
            <a:off x="2510354" y="8289441"/>
            <a:ext cx="174511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sng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  <a:hlinkClick r:id="rId1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Source:</a:t>
            </a:r>
            <a:r>
              <a:rPr b="0" i="0" lang="en" sz="9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b="0" i="0" lang="en" sz="9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1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https://www.alexisdeportneuf.com/fr-ca/produits/pates-molles/la-sauvagine</a:t>
            </a:r>
            <a:r>
              <a:rPr b="0" i="0" lang="en" sz="900" u="sng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  <a:hlinkClick r:id="rId1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3"/>
          <p:cNvSpPr txBox="1"/>
          <p:nvPr/>
        </p:nvSpPr>
        <p:spPr>
          <a:xfrm>
            <a:off x="4742317" y="8347047"/>
            <a:ext cx="1738858" cy="5078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sng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  <a:hlinkClick r:id="rId1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Source: </a:t>
            </a:r>
            <a:r>
              <a:rPr b="0" i="0" lang="en" sz="9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1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https://www.fromageriedupresbytere.com/</a:t>
            </a:r>
            <a:r>
              <a:rPr b="0" i="0" lang="en" sz="900" u="sng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  <a:hlinkClick r:id="rId1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8" name="Google Shape;358;p3"/>
          <p:cNvPicPr preferRelativeResize="0"/>
          <p:nvPr/>
        </p:nvPicPr>
        <p:blipFill rotWithShape="1">
          <a:blip r:embed="rId20">
            <a:alphaModFix/>
          </a:blip>
          <a:srcRect b="7782" l="20114" r="12073" t="-1802"/>
          <a:stretch/>
        </p:blipFill>
        <p:spPr>
          <a:xfrm>
            <a:off x="422230" y="6542442"/>
            <a:ext cx="1879772" cy="1954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3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2473329" y="6506827"/>
            <a:ext cx="2032548" cy="1980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3"/>
          <p:cNvPicPr preferRelativeResize="0"/>
          <p:nvPr/>
        </p:nvPicPr>
        <p:blipFill rotWithShape="1">
          <a:blip r:embed="rId22">
            <a:alphaModFix/>
          </a:blip>
          <a:srcRect b="16325" l="9247" r="12307" t="15599"/>
          <a:stretch/>
        </p:blipFill>
        <p:spPr>
          <a:xfrm>
            <a:off x="4742317" y="6607771"/>
            <a:ext cx="1622371" cy="14078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4"/>
          <p:cNvSpPr/>
          <p:nvPr/>
        </p:nvSpPr>
        <p:spPr>
          <a:xfrm>
            <a:off x="181306" y="4971019"/>
            <a:ext cx="2166109" cy="4068000"/>
          </a:xfrm>
          <a:prstGeom prst="roundRect">
            <a:avLst>
              <a:gd fmla="val 6958" name="adj"/>
            </a:avLst>
          </a:prstGeom>
          <a:solidFill>
            <a:schemeClr val="lt1"/>
          </a:solidFill>
          <a:ln cap="flat" cmpd="sng" w="9525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" name="Google Shape;366;p4"/>
          <p:cNvSpPr/>
          <p:nvPr/>
        </p:nvSpPr>
        <p:spPr>
          <a:xfrm>
            <a:off x="168777" y="891563"/>
            <a:ext cx="2166109" cy="4068000"/>
          </a:xfrm>
          <a:prstGeom prst="roundRect">
            <a:avLst>
              <a:gd fmla="val 6958" name="adj"/>
            </a:avLst>
          </a:prstGeom>
          <a:solidFill>
            <a:schemeClr val="lt1"/>
          </a:solidFill>
          <a:ln cap="flat" cmpd="sng" w="9525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Google Shape;367;p4"/>
          <p:cNvSpPr/>
          <p:nvPr/>
        </p:nvSpPr>
        <p:spPr>
          <a:xfrm>
            <a:off x="4515690" y="4958469"/>
            <a:ext cx="2166109" cy="4068000"/>
          </a:xfrm>
          <a:prstGeom prst="roundRect">
            <a:avLst>
              <a:gd fmla="val 6958" name="adj"/>
            </a:avLst>
          </a:prstGeom>
          <a:solidFill>
            <a:schemeClr val="lt1"/>
          </a:solidFill>
          <a:ln cap="flat" cmpd="sng" w="9525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" name="Google Shape;368;p4"/>
          <p:cNvSpPr/>
          <p:nvPr/>
        </p:nvSpPr>
        <p:spPr>
          <a:xfrm>
            <a:off x="2334641" y="4958470"/>
            <a:ext cx="2166109" cy="4068000"/>
          </a:xfrm>
          <a:prstGeom prst="roundRect">
            <a:avLst>
              <a:gd fmla="val 6958" name="adj"/>
            </a:avLst>
          </a:prstGeom>
          <a:solidFill>
            <a:schemeClr val="lt1"/>
          </a:solidFill>
          <a:ln cap="flat" cmpd="sng" w="9525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p4"/>
          <p:cNvSpPr/>
          <p:nvPr/>
        </p:nvSpPr>
        <p:spPr>
          <a:xfrm>
            <a:off x="4515690" y="856060"/>
            <a:ext cx="2166109" cy="4068000"/>
          </a:xfrm>
          <a:prstGeom prst="roundRect">
            <a:avLst>
              <a:gd fmla="val 6958" name="adj"/>
            </a:avLst>
          </a:prstGeom>
          <a:solidFill>
            <a:schemeClr val="lt1"/>
          </a:solidFill>
          <a:ln cap="flat" cmpd="sng" w="9525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4"/>
          <p:cNvSpPr/>
          <p:nvPr/>
        </p:nvSpPr>
        <p:spPr>
          <a:xfrm>
            <a:off x="2334641" y="891791"/>
            <a:ext cx="2166109" cy="4068000"/>
          </a:xfrm>
          <a:prstGeom prst="roundRect">
            <a:avLst>
              <a:gd fmla="val 6958" name="adj"/>
            </a:avLst>
          </a:prstGeom>
          <a:solidFill>
            <a:schemeClr val="lt1"/>
          </a:solidFill>
          <a:ln cap="flat" cmpd="sng" w="9525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4"/>
          <p:cNvSpPr txBox="1"/>
          <p:nvPr/>
        </p:nvSpPr>
        <p:spPr>
          <a:xfrm>
            <a:off x="4543884" y="2197583"/>
            <a:ext cx="20799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Milk</a:t>
            </a:r>
            <a:r>
              <a:rPr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goat, pasteurized </a:t>
            </a:r>
            <a:endParaRPr b="0" i="0" sz="1400" u="none" cap="none" strike="noStrik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Colour</a:t>
            </a:r>
            <a:r>
              <a:rPr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whitish rind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Taste</a:t>
            </a:r>
            <a:r>
              <a:rPr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</a:t>
            </a: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soft and subtle goat cheese flavour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Aroma</a:t>
            </a:r>
            <a:r>
              <a:rPr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</a:t>
            </a: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floral, lactic, acidic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Texture</a:t>
            </a:r>
            <a:r>
              <a:rPr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velvety and creamy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4"/>
          <p:cNvSpPr txBox="1"/>
          <p:nvPr/>
        </p:nvSpPr>
        <p:spPr>
          <a:xfrm>
            <a:off x="4686840" y="968746"/>
            <a:ext cx="1899506" cy="1200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Le sabot de Blanchette by Fromagerie la suisse normande</a:t>
            </a:r>
            <a:endParaRPr b="1" i="0" sz="1800" u="none" cap="none" strike="noStrik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73" name="Google Shape;373;p4"/>
          <p:cNvSpPr txBox="1"/>
          <p:nvPr/>
        </p:nvSpPr>
        <p:spPr>
          <a:xfrm>
            <a:off x="2420623" y="1910190"/>
            <a:ext cx="2095200" cy="16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Milk</a:t>
            </a:r>
            <a:r>
              <a:rPr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</a:t>
            </a: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cow, pasteurized </a:t>
            </a: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Colour</a:t>
            </a:r>
            <a:r>
              <a:rPr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</a:t>
            </a: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clarified butter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Taste</a:t>
            </a:r>
            <a:r>
              <a:rPr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roasted notes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Aroma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 vegetal (mushrooms and turnips) lactic (butter) and nuts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Texture</a:t>
            </a:r>
            <a:r>
              <a:rPr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</a:t>
            </a: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rind; soft and supple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p4"/>
          <p:cNvSpPr txBox="1"/>
          <p:nvPr/>
        </p:nvSpPr>
        <p:spPr>
          <a:xfrm>
            <a:off x="2524852" y="1022794"/>
            <a:ext cx="1904855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Le rang des îles by Fromagerie Médard</a:t>
            </a:r>
            <a:endParaRPr b="1" i="0" sz="1800" u="none" cap="none" strike="noStrik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75" name="Google Shape;375;p4"/>
          <p:cNvSpPr txBox="1"/>
          <p:nvPr/>
        </p:nvSpPr>
        <p:spPr>
          <a:xfrm>
            <a:off x="305466" y="2026923"/>
            <a:ext cx="2095200" cy="16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Milk</a:t>
            </a:r>
            <a:r>
              <a:rPr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cow, pasteurized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Rind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 bloomy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Colour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 white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Taste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 soft, milky and fresh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Aroma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 fresh bread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Texture</a:t>
            </a:r>
            <a:r>
              <a:rPr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creamy</a:t>
            </a:r>
            <a:endParaRPr b="0" i="0" sz="1400" u="none" cap="none" strike="noStrik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76" name="Google Shape;376;p4"/>
          <p:cNvSpPr txBox="1"/>
          <p:nvPr/>
        </p:nvSpPr>
        <p:spPr>
          <a:xfrm>
            <a:off x="268208" y="1179602"/>
            <a:ext cx="1967245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Figaro de Glengarry Fine Cheese</a:t>
            </a:r>
            <a:endParaRPr b="1" i="0" sz="1800" u="none" cap="none" strike="noStrik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77" name="Google Shape;377;p4"/>
          <p:cNvSpPr/>
          <p:nvPr/>
        </p:nvSpPr>
        <p:spPr>
          <a:xfrm>
            <a:off x="4610381" y="4098671"/>
            <a:ext cx="2090057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Caseus Award 2018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Canadian Cheese Grand Prix 2016</a:t>
            </a:r>
            <a:endParaRPr b="0" i="1" sz="1400" u="none" cap="none" strike="noStrik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78" name="Google Shape;378;p4"/>
          <p:cNvSpPr/>
          <p:nvPr/>
        </p:nvSpPr>
        <p:spPr>
          <a:xfrm>
            <a:off x="7921382" y="5194167"/>
            <a:ext cx="2090057" cy="9232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en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Grand Champion Canadian Cheese Grand Prix 2019 </a:t>
            </a:r>
            <a:endParaRPr b="0" i="1" sz="1800" u="none" cap="none" strike="noStrik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79" name="Google Shape;379;p4"/>
          <p:cNvSpPr txBox="1"/>
          <p:nvPr/>
        </p:nvSpPr>
        <p:spPr>
          <a:xfrm>
            <a:off x="4571547" y="6158798"/>
            <a:ext cx="20952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Milk</a:t>
            </a:r>
            <a:r>
              <a:rPr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</a:t>
            </a: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cow, pasteurized </a:t>
            </a: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Colour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 white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Taste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 delicate, balanced taste of malt and caramel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Aroma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 fruity and malty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Texture</a:t>
            </a:r>
            <a:r>
              <a:rPr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soft and creamy.</a:t>
            </a:r>
            <a:endParaRPr b="0" i="0" sz="1400" u="none" cap="none" strike="noStrik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80" name="Google Shape;380;p4"/>
          <p:cNvSpPr txBox="1"/>
          <p:nvPr/>
        </p:nvSpPr>
        <p:spPr>
          <a:xfrm>
            <a:off x="4686840" y="5216267"/>
            <a:ext cx="1967245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Brigid's Brie by Gunn’s Hill Artisan Cheese</a:t>
            </a:r>
            <a:endParaRPr b="1" i="0" sz="1800" u="none" cap="none" strike="noStrik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81" name="Google Shape;381;p4"/>
          <p:cNvSpPr txBox="1"/>
          <p:nvPr/>
        </p:nvSpPr>
        <p:spPr>
          <a:xfrm>
            <a:off x="2440460" y="5168547"/>
            <a:ext cx="1967245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La sauvagine by Fromagerie Alexis de Portneuf</a:t>
            </a:r>
            <a:endParaRPr b="1" i="0" sz="1800" u="none" cap="none" strike="noStrik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82" name="Google Shape;382;p4"/>
          <p:cNvSpPr txBox="1"/>
          <p:nvPr/>
        </p:nvSpPr>
        <p:spPr>
          <a:xfrm>
            <a:off x="2420623" y="6344166"/>
            <a:ext cx="2095200" cy="16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Milk</a:t>
            </a:r>
            <a:r>
              <a:rPr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</a:t>
            </a: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cow, pasteurized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Rind</a:t>
            </a:r>
            <a:r>
              <a:rPr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</a:t>
            </a: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moist and supple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Colour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 ivory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Taste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 fresh butter with hints of mushroom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Aroma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 milky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Texture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 runny</a:t>
            </a:r>
            <a:endParaRPr b="0" i="0" sz="1400" u="none" cap="none" strike="noStrik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83" name="Google Shape;383;p4"/>
          <p:cNvSpPr txBox="1"/>
          <p:nvPr/>
        </p:nvSpPr>
        <p:spPr>
          <a:xfrm>
            <a:off x="190850" y="5193380"/>
            <a:ext cx="1967245" cy="12259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Laliberté by Fromagerie du Presbytère</a:t>
            </a:r>
            <a:endParaRPr b="1" i="0" sz="1800" u="none" cap="none" strike="noStrik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endParaRPr b="1" i="0" sz="1800" u="none" cap="none" strike="noStrik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84" name="Google Shape;384;p4"/>
          <p:cNvSpPr txBox="1"/>
          <p:nvPr/>
        </p:nvSpPr>
        <p:spPr>
          <a:xfrm>
            <a:off x="232104" y="6344166"/>
            <a:ext cx="2095200" cy="18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Milk</a:t>
            </a:r>
            <a:r>
              <a:rPr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cow, whole, pasteurized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Rind: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bloomy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Colour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 butter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Taste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 milky with floral and mushroom notes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Aroma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 fresh cream and mushrooms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Texture</a:t>
            </a:r>
            <a:r>
              <a:rPr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unctuous</a:t>
            </a:r>
            <a:endParaRPr b="0" i="0" sz="1400" u="none" cap="none" strike="noStrik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85" name="Google Shape;385;p4"/>
          <p:cNvSpPr/>
          <p:nvPr/>
        </p:nvSpPr>
        <p:spPr>
          <a:xfrm>
            <a:off x="2429577" y="4221251"/>
            <a:ext cx="2090057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International Cheese Competition – Sial 2019</a:t>
            </a:r>
            <a:endParaRPr b="0" i="1" sz="1400" u="none" cap="none" strike="noStrik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86" name="Google Shape;386;p4"/>
          <p:cNvSpPr/>
          <p:nvPr/>
        </p:nvSpPr>
        <p:spPr>
          <a:xfrm>
            <a:off x="2432250" y="8356340"/>
            <a:ext cx="2090057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Gold Medal – World Cheese Awards 2018</a:t>
            </a:r>
            <a:endParaRPr b="0" i="1" sz="1400" u="none" cap="none" strike="noStrik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87" name="Google Shape;387;p4"/>
          <p:cNvSpPr/>
          <p:nvPr/>
        </p:nvSpPr>
        <p:spPr>
          <a:xfrm>
            <a:off x="206681" y="8248618"/>
            <a:ext cx="2090057" cy="5231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Winner – Canadian Cheese Awards 2018</a:t>
            </a:r>
            <a:endParaRPr b="0" i="1" sz="1400" u="none" cap="none" strike="noStrik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5"/>
          <p:cNvSpPr/>
          <p:nvPr/>
        </p:nvSpPr>
        <p:spPr>
          <a:xfrm>
            <a:off x="181306" y="4971019"/>
            <a:ext cx="2166109" cy="4068000"/>
          </a:xfrm>
          <a:prstGeom prst="roundRect">
            <a:avLst>
              <a:gd fmla="val 6958" name="adj"/>
            </a:avLst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93" name="Google Shape;393;p5"/>
          <p:cNvCxnSpPr>
            <a:endCxn id="394" idx="2"/>
          </p:cNvCxnSpPr>
          <p:nvPr/>
        </p:nvCxnSpPr>
        <p:spPr>
          <a:xfrm>
            <a:off x="280905" y="5482053"/>
            <a:ext cx="740700" cy="0"/>
          </a:xfrm>
          <a:prstGeom prst="straightConnector1">
            <a:avLst/>
          </a:prstGeom>
          <a:noFill/>
          <a:ln cap="sq" cmpd="sng" w="12700">
            <a:solidFill>
              <a:srgbClr val="7030A0"/>
            </a:solidFill>
            <a:prstDash val="solid"/>
            <a:bevel/>
            <a:headEnd len="sm" w="sm" type="none"/>
            <a:tailEnd len="sm" w="sm" type="none"/>
          </a:ln>
        </p:spPr>
      </p:cxnSp>
      <p:sp>
        <p:nvSpPr>
          <p:cNvPr id="394" name="Google Shape;394;p5"/>
          <p:cNvSpPr/>
          <p:nvPr/>
        </p:nvSpPr>
        <p:spPr>
          <a:xfrm>
            <a:off x="1021618" y="5482051"/>
            <a:ext cx="475954" cy="237600"/>
          </a:xfrm>
          <a:custGeom>
            <a:rect b="b" l="l" r="r" t="t"/>
            <a:pathLst>
              <a:path extrusionOk="0" h="210665" w="421330">
                <a:moveTo>
                  <a:pt x="421330" y="0"/>
                </a:moveTo>
                <a:cubicBezTo>
                  <a:pt x="421330" y="116347"/>
                  <a:pt x="326130" y="210665"/>
                  <a:pt x="210665" y="210665"/>
                </a:cubicBezTo>
                <a:cubicBezTo>
                  <a:pt x="95200" y="210665"/>
                  <a:pt x="0" y="116347"/>
                  <a:pt x="0" y="0"/>
                </a:cubicBezTo>
              </a:path>
            </a:pathLst>
          </a:custGeom>
          <a:solidFill>
            <a:schemeClr val="lt1"/>
          </a:solidFill>
          <a:ln cap="flat" cmpd="sng" w="12700">
            <a:solidFill>
              <a:srgbClr val="7030A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5" name="Google Shape;395;p5"/>
          <p:cNvSpPr/>
          <p:nvPr/>
        </p:nvSpPr>
        <p:spPr>
          <a:xfrm>
            <a:off x="1113860" y="5285702"/>
            <a:ext cx="30168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1800"/>
              <a:buFont typeface="Calibri"/>
              <a:buNone/>
            </a:pPr>
            <a:r>
              <a:rPr b="1" i="0" lang="en" sz="1800" u="none" cap="none" strike="noStrik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b="0" i="0" sz="1800" u="none" cap="none" strike="noStrike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Google Shape;396;p5"/>
          <p:cNvSpPr/>
          <p:nvPr/>
        </p:nvSpPr>
        <p:spPr>
          <a:xfrm>
            <a:off x="259291" y="5061919"/>
            <a:ext cx="2007453" cy="3886198"/>
          </a:xfrm>
          <a:prstGeom prst="roundRect">
            <a:avLst>
              <a:gd fmla="val 4876" name="adj"/>
            </a:avLst>
          </a:prstGeom>
          <a:noFill/>
          <a:ln cap="flat" cmpd="dbl" w="28575">
            <a:solidFill>
              <a:srgbClr val="70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Google Shape;397;p5"/>
          <p:cNvSpPr txBox="1"/>
          <p:nvPr/>
        </p:nvSpPr>
        <p:spPr>
          <a:xfrm flipH="1">
            <a:off x="181305" y="5072005"/>
            <a:ext cx="2156579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Semi-firm</a:t>
            </a:r>
            <a:endParaRPr b="1" i="0" sz="1400" u="none" cap="none" strike="noStrik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98" name="Google Shape;398;p5"/>
          <p:cNvCxnSpPr/>
          <p:nvPr/>
        </p:nvCxnSpPr>
        <p:spPr>
          <a:xfrm>
            <a:off x="1497571" y="5481641"/>
            <a:ext cx="750578" cy="0"/>
          </a:xfrm>
          <a:prstGeom prst="straightConnector1">
            <a:avLst/>
          </a:prstGeom>
          <a:noFill/>
          <a:ln cap="sq" cmpd="sng" w="12700">
            <a:solidFill>
              <a:srgbClr val="7030A0"/>
            </a:solidFill>
            <a:prstDash val="solid"/>
            <a:bevel/>
            <a:headEnd len="sm" w="sm" type="none"/>
            <a:tailEnd len="sm" w="sm" type="none"/>
          </a:ln>
        </p:spPr>
      </p:cxnSp>
      <p:sp>
        <p:nvSpPr>
          <p:cNvPr id="399" name="Google Shape;399;p5"/>
          <p:cNvSpPr/>
          <p:nvPr/>
        </p:nvSpPr>
        <p:spPr>
          <a:xfrm>
            <a:off x="4562504" y="865820"/>
            <a:ext cx="2166109" cy="4068000"/>
          </a:xfrm>
          <a:prstGeom prst="roundRect">
            <a:avLst>
              <a:gd fmla="val 6958" name="adj"/>
            </a:avLst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00" name="Google Shape;400;p5"/>
          <p:cNvCxnSpPr>
            <a:endCxn id="401" idx="2"/>
          </p:cNvCxnSpPr>
          <p:nvPr/>
        </p:nvCxnSpPr>
        <p:spPr>
          <a:xfrm>
            <a:off x="4626594" y="1385294"/>
            <a:ext cx="740700" cy="0"/>
          </a:xfrm>
          <a:prstGeom prst="straightConnector1">
            <a:avLst/>
          </a:prstGeom>
          <a:noFill/>
          <a:ln cap="sq" cmpd="sng" w="12700">
            <a:solidFill>
              <a:srgbClr val="7030A0"/>
            </a:solidFill>
            <a:prstDash val="solid"/>
            <a:bevel/>
            <a:headEnd len="sm" w="sm" type="none"/>
            <a:tailEnd len="sm" w="sm" type="none"/>
          </a:ln>
        </p:spPr>
      </p:cxnSp>
      <p:sp>
        <p:nvSpPr>
          <p:cNvPr id="401" name="Google Shape;401;p5"/>
          <p:cNvSpPr/>
          <p:nvPr/>
        </p:nvSpPr>
        <p:spPr>
          <a:xfrm>
            <a:off x="5367307" y="1385292"/>
            <a:ext cx="475954" cy="237600"/>
          </a:xfrm>
          <a:custGeom>
            <a:rect b="b" l="l" r="r" t="t"/>
            <a:pathLst>
              <a:path extrusionOk="0" h="210665" w="421330">
                <a:moveTo>
                  <a:pt x="421330" y="0"/>
                </a:moveTo>
                <a:cubicBezTo>
                  <a:pt x="421330" y="116347"/>
                  <a:pt x="326130" y="210665"/>
                  <a:pt x="210665" y="210665"/>
                </a:cubicBezTo>
                <a:cubicBezTo>
                  <a:pt x="95200" y="210665"/>
                  <a:pt x="0" y="116347"/>
                  <a:pt x="0" y="0"/>
                </a:cubicBezTo>
              </a:path>
            </a:pathLst>
          </a:custGeom>
          <a:solidFill>
            <a:schemeClr val="lt1"/>
          </a:solidFill>
          <a:ln cap="flat" cmpd="sng" w="12700">
            <a:solidFill>
              <a:srgbClr val="7030A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2" name="Google Shape;402;p5"/>
          <p:cNvSpPr/>
          <p:nvPr/>
        </p:nvSpPr>
        <p:spPr>
          <a:xfrm>
            <a:off x="5460903" y="1189413"/>
            <a:ext cx="30168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1800"/>
              <a:buFont typeface="Calibri"/>
              <a:buNone/>
            </a:pPr>
            <a:r>
              <a:rPr b="1" i="0" lang="en" sz="1800" u="none" cap="none" strike="noStrik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b="0" i="0" sz="1800" u="none" cap="none" strike="noStrike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3" name="Google Shape;403;p5"/>
          <p:cNvSpPr/>
          <p:nvPr/>
        </p:nvSpPr>
        <p:spPr>
          <a:xfrm>
            <a:off x="4604980" y="965160"/>
            <a:ext cx="2007453" cy="3886198"/>
          </a:xfrm>
          <a:prstGeom prst="roundRect">
            <a:avLst>
              <a:gd fmla="val 4876" name="adj"/>
            </a:avLst>
          </a:prstGeom>
          <a:noFill/>
          <a:ln cap="flat" cmpd="dbl" w="28575">
            <a:solidFill>
              <a:srgbClr val="70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4" name="Google Shape;404;p5"/>
          <p:cNvSpPr txBox="1"/>
          <p:nvPr/>
        </p:nvSpPr>
        <p:spPr>
          <a:xfrm flipH="1">
            <a:off x="4526994" y="975246"/>
            <a:ext cx="2156579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Semi-firm</a:t>
            </a:r>
            <a:endParaRPr b="1" i="0" sz="1400" u="none" cap="none" strike="noStrik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05" name="Google Shape;405;p5"/>
          <p:cNvCxnSpPr/>
          <p:nvPr/>
        </p:nvCxnSpPr>
        <p:spPr>
          <a:xfrm>
            <a:off x="5843260" y="1384882"/>
            <a:ext cx="750578" cy="0"/>
          </a:xfrm>
          <a:prstGeom prst="straightConnector1">
            <a:avLst/>
          </a:prstGeom>
          <a:noFill/>
          <a:ln cap="sq" cmpd="sng" w="12700">
            <a:solidFill>
              <a:srgbClr val="7030A0"/>
            </a:solidFill>
            <a:prstDash val="solid"/>
            <a:bevel/>
            <a:headEnd len="sm" w="sm" type="none"/>
            <a:tailEnd len="sm" w="sm" type="none"/>
          </a:ln>
        </p:spPr>
      </p:cxnSp>
      <p:grpSp>
        <p:nvGrpSpPr>
          <p:cNvPr id="406" name="Google Shape;406;p5"/>
          <p:cNvGrpSpPr/>
          <p:nvPr/>
        </p:nvGrpSpPr>
        <p:grpSpPr>
          <a:xfrm>
            <a:off x="4515689" y="4958469"/>
            <a:ext cx="2166110" cy="4068000"/>
            <a:chOff x="181305" y="4971019"/>
            <a:chExt cx="2166110" cy="4068000"/>
          </a:xfrm>
        </p:grpSpPr>
        <p:sp>
          <p:nvSpPr>
            <p:cNvPr id="407" name="Google Shape;407;p5"/>
            <p:cNvSpPr/>
            <p:nvPr/>
          </p:nvSpPr>
          <p:spPr>
            <a:xfrm>
              <a:off x="181306" y="4971019"/>
              <a:ext cx="2166109" cy="4068000"/>
            </a:xfrm>
            <a:prstGeom prst="roundRect">
              <a:avLst>
                <a:gd fmla="val 6958" name="adj"/>
              </a:avLst>
            </a:prstGeom>
            <a:solidFill>
              <a:schemeClr val="lt1"/>
            </a:soli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08" name="Google Shape;408;p5"/>
            <p:cNvCxnSpPr>
              <a:endCxn id="409" idx="2"/>
            </p:cNvCxnSpPr>
            <p:nvPr/>
          </p:nvCxnSpPr>
          <p:spPr>
            <a:xfrm>
              <a:off x="280905" y="5482053"/>
              <a:ext cx="740700" cy="0"/>
            </a:xfrm>
            <a:prstGeom prst="straightConnector1">
              <a:avLst/>
            </a:prstGeom>
            <a:noFill/>
            <a:ln cap="sq" cmpd="sng" w="12700">
              <a:solidFill>
                <a:srgbClr val="7030A0"/>
              </a:solidFill>
              <a:prstDash val="solid"/>
              <a:bevel/>
              <a:headEnd len="sm" w="sm" type="none"/>
              <a:tailEnd len="sm" w="sm" type="none"/>
            </a:ln>
          </p:spPr>
        </p:cxnSp>
        <p:sp>
          <p:nvSpPr>
            <p:cNvPr id="409" name="Google Shape;409;p5"/>
            <p:cNvSpPr/>
            <p:nvPr/>
          </p:nvSpPr>
          <p:spPr>
            <a:xfrm>
              <a:off x="1021618" y="5482051"/>
              <a:ext cx="475954" cy="237600"/>
            </a:xfrm>
            <a:custGeom>
              <a:rect b="b" l="l" r="r" t="t"/>
              <a:pathLst>
                <a:path extrusionOk="0" h="210665" w="421330">
                  <a:moveTo>
                    <a:pt x="421330" y="0"/>
                  </a:moveTo>
                  <a:cubicBezTo>
                    <a:pt x="421330" y="116347"/>
                    <a:pt x="326130" y="210665"/>
                    <a:pt x="210665" y="210665"/>
                  </a:cubicBezTo>
                  <a:cubicBezTo>
                    <a:pt x="95200" y="210665"/>
                    <a:pt x="0" y="116347"/>
                    <a:pt x="0" y="0"/>
                  </a:cubicBezTo>
                </a:path>
              </a:pathLst>
            </a:custGeom>
            <a:solidFill>
              <a:schemeClr val="lt1"/>
            </a:solidFill>
            <a:ln cap="flat" cmpd="sng" w="12700">
              <a:solidFill>
                <a:srgbClr val="7030A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0" name="Google Shape;410;p5"/>
            <p:cNvSpPr/>
            <p:nvPr/>
          </p:nvSpPr>
          <p:spPr>
            <a:xfrm>
              <a:off x="1126519" y="5286172"/>
              <a:ext cx="301686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30A0"/>
                </a:buClr>
                <a:buSzPts val="1800"/>
                <a:buFont typeface="Calibri"/>
                <a:buNone/>
              </a:pPr>
              <a:r>
                <a:rPr b="1" i="0" lang="en" sz="1800" u="none" cap="none" strike="noStrike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 b="1" i="0" sz="1800" u="none" cap="none" strike="noStrik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1" name="Google Shape;411;p5"/>
            <p:cNvSpPr/>
            <p:nvPr/>
          </p:nvSpPr>
          <p:spPr>
            <a:xfrm>
              <a:off x="259291" y="5061919"/>
              <a:ext cx="2007453" cy="3886198"/>
            </a:xfrm>
            <a:prstGeom prst="roundRect">
              <a:avLst>
                <a:gd fmla="val 4876" name="adj"/>
              </a:avLst>
            </a:prstGeom>
            <a:noFill/>
            <a:ln cap="flat" cmpd="dbl" w="28575">
              <a:solidFill>
                <a:srgbClr val="7030A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Google Shape;412;p5"/>
            <p:cNvSpPr txBox="1"/>
            <p:nvPr/>
          </p:nvSpPr>
          <p:spPr>
            <a:xfrm flipH="1">
              <a:off x="181305" y="5072005"/>
              <a:ext cx="2156579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" sz="1400" u="none" cap="none" strike="noStrike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Semi-firm</a:t>
              </a:r>
              <a:endParaRPr b="1" i="0" sz="14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13" name="Google Shape;413;p5"/>
            <p:cNvCxnSpPr/>
            <p:nvPr/>
          </p:nvCxnSpPr>
          <p:spPr>
            <a:xfrm>
              <a:off x="1497571" y="5481641"/>
              <a:ext cx="750578" cy="0"/>
            </a:xfrm>
            <a:prstGeom prst="straightConnector1">
              <a:avLst/>
            </a:prstGeom>
            <a:noFill/>
            <a:ln cap="sq" cmpd="sng" w="12700">
              <a:solidFill>
                <a:srgbClr val="7030A0"/>
              </a:solidFill>
              <a:prstDash val="solid"/>
              <a:bevel/>
              <a:headEnd len="sm" w="sm" type="none"/>
              <a:tailEnd len="sm" w="sm" type="none"/>
            </a:ln>
          </p:spPr>
        </p:cxnSp>
      </p:grpSp>
      <p:grpSp>
        <p:nvGrpSpPr>
          <p:cNvPr id="414" name="Google Shape;414;p5"/>
          <p:cNvGrpSpPr/>
          <p:nvPr/>
        </p:nvGrpSpPr>
        <p:grpSpPr>
          <a:xfrm>
            <a:off x="2334640" y="4958470"/>
            <a:ext cx="2166110" cy="4068000"/>
            <a:chOff x="181305" y="4971019"/>
            <a:chExt cx="2166110" cy="4068000"/>
          </a:xfrm>
        </p:grpSpPr>
        <p:sp>
          <p:nvSpPr>
            <p:cNvPr id="415" name="Google Shape;415;p5"/>
            <p:cNvSpPr/>
            <p:nvPr/>
          </p:nvSpPr>
          <p:spPr>
            <a:xfrm>
              <a:off x="181306" y="4971019"/>
              <a:ext cx="2166109" cy="4068000"/>
            </a:xfrm>
            <a:prstGeom prst="roundRect">
              <a:avLst>
                <a:gd fmla="val 6958" name="adj"/>
              </a:avLst>
            </a:prstGeom>
            <a:solidFill>
              <a:schemeClr val="lt1"/>
            </a:soli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16" name="Google Shape;416;p5"/>
            <p:cNvCxnSpPr>
              <a:endCxn id="417" idx="2"/>
            </p:cNvCxnSpPr>
            <p:nvPr/>
          </p:nvCxnSpPr>
          <p:spPr>
            <a:xfrm>
              <a:off x="280905" y="5482053"/>
              <a:ext cx="740700" cy="0"/>
            </a:xfrm>
            <a:prstGeom prst="straightConnector1">
              <a:avLst/>
            </a:prstGeom>
            <a:noFill/>
            <a:ln cap="sq" cmpd="sng" w="12700">
              <a:solidFill>
                <a:srgbClr val="7030A0"/>
              </a:solidFill>
              <a:prstDash val="solid"/>
              <a:bevel/>
              <a:headEnd len="sm" w="sm" type="none"/>
              <a:tailEnd len="sm" w="sm" type="none"/>
            </a:ln>
          </p:spPr>
        </p:cxnSp>
        <p:sp>
          <p:nvSpPr>
            <p:cNvPr id="417" name="Google Shape;417;p5"/>
            <p:cNvSpPr/>
            <p:nvPr/>
          </p:nvSpPr>
          <p:spPr>
            <a:xfrm>
              <a:off x="1021618" y="5482051"/>
              <a:ext cx="475954" cy="237600"/>
            </a:xfrm>
            <a:custGeom>
              <a:rect b="b" l="l" r="r" t="t"/>
              <a:pathLst>
                <a:path extrusionOk="0" h="210665" w="421330">
                  <a:moveTo>
                    <a:pt x="421330" y="0"/>
                  </a:moveTo>
                  <a:cubicBezTo>
                    <a:pt x="421330" y="116347"/>
                    <a:pt x="326130" y="210665"/>
                    <a:pt x="210665" y="210665"/>
                  </a:cubicBezTo>
                  <a:cubicBezTo>
                    <a:pt x="95200" y="210665"/>
                    <a:pt x="0" y="116347"/>
                    <a:pt x="0" y="0"/>
                  </a:cubicBezTo>
                </a:path>
              </a:pathLst>
            </a:custGeom>
            <a:solidFill>
              <a:schemeClr val="lt1"/>
            </a:solidFill>
            <a:ln cap="flat" cmpd="sng" w="12700">
              <a:solidFill>
                <a:srgbClr val="7030A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418;p5"/>
            <p:cNvSpPr/>
            <p:nvPr/>
          </p:nvSpPr>
          <p:spPr>
            <a:xfrm>
              <a:off x="1113860" y="5286171"/>
              <a:ext cx="301686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30A0"/>
                </a:buClr>
                <a:buSzPts val="1800"/>
                <a:buFont typeface="Calibri"/>
                <a:buNone/>
              </a:pPr>
              <a:r>
                <a:rPr b="1" i="0" lang="en" sz="1800" u="none" cap="none" strike="noStrike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 b="0" i="0" sz="1800" u="none" cap="none" strike="noStrik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419;p5"/>
            <p:cNvSpPr/>
            <p:nvPr/>
          </p:nvSpPr>
          <p:spPr>
            <a:xfrm>
              <a:off x="259291" y="5061919"/>
              <a:ext cx="2007453" cy="3886198"/>
            </a:xfrm>
            <a:prstGeom prst="roundRect">
              <a:avLst>
                <a:gd fmla="val 4876" name="adj"/>
              </a:avLst>
            </a:prstGeom>
            <a:noFill/>
            <a:ln cap="flat" cmpd="dbl" w="28575">
              <a:solidFill>
                <a:srgbClr val="7030A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" name="Google Shape;420;p5"/>
            <p:cNvSpPr txBox="1"/>
            <p:nvPr/>
          </p:nvSpPr>
          <p:spPr>
            <a:xfrm flipH="1">
              <a:off x="181305" y="5072005"/>
              <a:ext cx="2156579" cy="30773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" sz="1400" u="none" cap="none" strike="noStrike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Semi-firm</a:t>
              </a:r>
              <a:endParaRPr b="1" i="0" sz="14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21" name="Google Shape;421;p5"/>
            <p:cNvCxnSpPr/>
            <p:nvPr/>
          </p:nvCxnSpPr>
          <p:spPr>
            <a:xfrm>
              <a:off x="1497571" y="5481641"/>
              <a:ext cx="750578" cy="0"/>
            </a:xfrm>
            <a:prstGeom prst="straightConnector1">
              <a:avLst/>
            </a:prstGeom>
            <a:noFill/>
            <a:ln cap="sq" cmpd="sng" w="12700">
              <a:solidFill>
                <a:srgbClr val="7030A0"/>
              </a:solidFill>
              <a:prstDash val="solid"/>
              <a:bevel/>
              <a:headEnd len="sm" w="sm" type="none"/>
              <a:tailEnd len="sm" w="sm" type="none"/>
            </a:ln>
          </p:spPr>
        </p:cxnSp>
      </p:grpSp>
      <p:grpSp>
        <p:nvGrpSpPr>
          <p:cNvPr id="422" name="Google Shape;422;p5"/>
          <p:cNvGrpSpPr/>
          <p:nvPr/>
        </p:nvGrpSpPr>
        <p:grpSpPr>
          <a:xfrm>
            <a:off x="247481" y="5670752"/>
            <a:ext cx="1967245" cy="1132680"/>
            <a:chOff x="218863" y="1931822"/>
            <a:chExt cx="1967245" cy="1132680"/>
          </a:xfrm>
        </p:grpSpPr>
        <p:sp>
          <p:nvSpPr>
            <p:cNvPr id="423" name="Google Shape;423;p5"/>
            <p:cNvSpPr txBox="1"/>
            <p:nvPr/>
          </p:nvSpPr>
          <p:spPr>
            <a:xfrm>
              <a:off x="218863" y="2233546"/>
              <a:ext cx="1967245" cy="83095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en" sz="16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Louis d’Or by Fromagerie du Presbytère</a:t>
              </a:r>
              <a:endParaRPr b="0" i="0" sz="1600" u="none" cap="none" strike="noStrike">
                <a:solidFill>
                  <a:srgbClr val="7030A0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sp>
          <p:nvSpPr>
            <p:cNvPr id="424" name="Google Shape;424;p5"/>
            <p:cNvSpPr txBox="1"/>
            <p:nvPr/>
          </p:nvSpPr>
          <p:spPr>
            <a:xfrm>
              <a:off x="310374" y="1931822"/>
              <a:ext cx="1858501" cy="3385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en" sz="16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Gruyère</a:t>
              </a:r>
              <a:endParaRPr b="1" i="0" sz="16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</p:grpSp>
      <p:grpSp>
        <p:nvGrpSpPr>
          <p:cNvPr id="425" name="Google Shape;425;p5"/>
          <p:cNvGrpSpPr/>
          <p:nvPr/>
        </p:nvGrpSpPr>
        <p:grpSpPr>
          <a:xfrm>
            <a:off x="4593675" y="1577222"/>
            <a:ext cx="1988858" cy="838899"/>
            <a:chOff x="246761" y="1558020"/>
            <a:chExt cx="1988858" cy="838899"/>
          </a:xfrm>
        </p:grpSpPr>
        <p:sp>
          <p:nvSpPr>
            <p:cNvPr id="426" name="Google Shape;426;p5"/>
            <p:cNvSpPr txBox="1"/>
            <p:nvPr/>
          </p:nvSpPr>
          <p:spPr>
            <a:xfrm>
              <a:off x="246761" y="1812144"/>
              <a:ext cx="1967245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en" sz="16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Havarti Creamy by Springbank Cheese Co.</a:t>
              </a:r>
              <a:endParaRPr b="0" i="0" sz="16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sp>
          <p:nvSpPr>
            <p:cNvPr id="427" name="Google Shape;427;p5"/>
            <p:cNvSpPr txBox="1"/>
            <p:nvPr/>
          </p:nvSpPr>
          <p:spPr>
            <a:xfrm>
              <a:off x="268374" y="1558020"/>
              <a:ext cx="1967245" cy="3385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en" sz="16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Havarti</a:t>
              </a:r>
              <a:endParaRPr b="1" i="0" sz="16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</p:grpSp>
      <p:sp>
        <p:nvSpPr>
          <p:cNvPr id="428" name="Google Shape;428;p5"/>
          <p:cNvSpPr/>
          <p:nvPr/>
        </p:nvSpPr>
        <p:spPr>
          <a:xfrm>
            <a:off x="189322" y="888292"/>
            <a:ext cx="2166109" cy="4068000"/>
          </a:xfrm>
          <a:prstGeom prst="roundRect">
            <a:avLst>
              <a:gd fmla="val 6958" name="adj"/>
            </a:avLst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29" name="Google Shape;429;p5"/>
          <p:cNvCxnSpPr>
            <a:endCxn id="430" idx="2"/>
          </p:cNvCxnSpPr>
          <p:nvPr/>
        </p:nvCxnSpPr>
        <p:spPr>
          <a:xfrm>
            <a:off x="288921" y="1399326"/>
            <a:ext cx="740700" cy="0"/>
          </a:xfrm>
          <a:prstGeom prst="straightConnector1">
            <a:avLst/>
          </a:prstGeom>
          <a:noFill/>
          <a:ln cap="sq" cmpd="sng" w="12700">
            <a:solidFill>
              <a:srgbClr val="7030A0"/>
            </a:solidFill>
            <a:prstDash val="solid"/>
            <a:bevel/>
            <a:headEnd len="sm" w="sm" type="none"/>
            <a:tailEnd len="sm" w="sm" type="none"/>
          </a:ln>
        </p:spPr>
      </p:cxnSp>
      <p:sp>
        <p:nvSpPr>
          <p:cNvPr id="430" name="Google Shape;430;p5"/>
          <p:cNvSpPr/>
          <p:nvPr/>
        </p:nvSpPr>
        <p:spPr>
          <a:xfrm>
            <a:off x="1029634" y="1399324"/>
            <a:ext cx="475954" cy="237600"/>
          </a:xfrm>
          <a:custGeom>
            <a:rect b="b" l="l" r="r" t="t"/>
            <a:pathLst>
              <a:path extrusionOk="0" h="210665" w="421330">
                <a:moveTo>
                  <a:pt x="421330" y="0"/>
                </a:moveTo>
                <a:cubicBezTo>
                  <a:pt x="421330" y="116347"/>
                  <a:pt x="326130" y="210665"/>
                  <a:pt x="210665" y="210665"/>
                </a:cubicBezTo>
                <a:cubicBezTo>
                  <a:pt x="95200" y="210665"/>
                  <a:pt x="0" y="116347"/>
                  <a:pt x="0" y="0"/>
                </a:cubicBezTo>
              </a:path>
            </a:pathLst>
          </a:custGeom>
          <a:solidFill>
            <a:schemeClr val="lt1"/>
          </a:solidFill>
          <a:ln cap="flat" cmpd="sng" w="12700">
            <a:solidFill>
              <a:srgbClr val="7030A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b="0" i="0" lang="en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1" name="Google Shape;431;p5"/>
          <p:cNvSpPr/>
          <p:nvPr/>
        </p:nvSpPr>
        <p:spPr>
          <a:xfrm>
            <a:off x="1121876" y="1202975"/>
            <a:ext cx="30168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1800"/>
              <a:buFont typeface="Calibri"/>
              <a:buNone/>
            </a:pPr>
            <a:r>
              <a:rPr b="1" i="0" lang="en" sz="1800" u="none" cap="none" strike="noStrik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b="0" i="0" sz="1800" u="none" cap="none" strike="noStrike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2" name="Google Shape;432;p5"/>
          <p:cNvSpPr/>
          <p:nvPr/>
        </p:nvSpPr>
        <p:spPr>
          <a:xfrm>
            <a:off x="267307" y="979192"/>
            <a:ext cx="2007453" cy="3886198"/>
          </a:xfrm>
          <a:prstGeom prst="roundRect">
            <a:avLst>
              <a:gd fmla="val 4876" name="adj"/>
            </a:avLst>
          </a:prstGeom>
          <a:noFill/>
          <a:ln cap="flat" cmpd="dbl" w="28575">
            <a:solidFill>
              <a:srgbClr val="70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3" name="Google Shape;433;p5"/>
          <p:cNvSpPr txBox="1"/>
          <p:nvPr/>
        </p:nvSpPr>
        <p:spPr>
          <a:xfrm flipH="1">
            <a:off x="189321" y="989278"/>
            <a:ext cx="2156579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1400"/>
              <a:buFont typeface="Calibri"/>
              <a:buNone/>
            </a:pPr>
            <a:r>
              <a:rPr b="1" i="0" lang="en" sz="1400" u="none" cap="none" strike="noStrik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Semi-firm</a:t>
            </a:r>
            <a:endParaRPr b="1" i="0" sz="1400" u="none" cap="none" strike="noStrik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34" name="Google Shape;434;p5"/>
          <p:cNvCxnSpPr/>
          <p:nvPr/>
        </p:nvCxnSpPr>
        <p:spPr>
          <a:xfrm>
            <a:off x="1505587" y="1398914"/>
            <a:ext cx="750578" cy="0"/>
          </a:xfrm>
          <a:prstGeom prst="straightConnector1">
            <a:avLst/>
          </a:prstGeom>
          <a:noFill/>
          <a:ln cap="sq" cmpd="sng" w="12700">
            <a:solidFill>
              <a:srgbClr val="7030A0"/>
            </a:solidFill>
            <a:prstDash val="solid"/>
            <a:bevel/>
            <a:headEnd len="sm" w="sm" type="none"/>
            <a:tailEnd len="sm" w="sm" type="none"/>
          </a:ln>
        </p:spPr>
      </p:cxnSp>
      <p:grpSp>
        <p:nvGrpSpPr>
          <p:cNvPr id="435" name="Google Shape;435;p5"/>
          <p:cNvGrpSpPr/>
          <p:nvPr/>
        </p:nvGrpSpPr>
        <p:grpSpPr>
          <a:xfrm>
            <a:off x="2342656" y="875743"/>
            <a:ext cx="2166110" cy="4068000"/>
            <a:chOff x="181305" y="4971019"/>
            <a:chExt cx="2166110" cy="4068000"/>
          </a:xfrm>
        </p:grpSpPr>
        <p:sp>
          <p:nvSpPr>
            <p:cNvPr id="436" name="Google Shape;436;p5"/>
            <p:cNvSpPr/>
            <p:nvPr/>
          </p:nvSpPr>
          <p:spPr>
            <a:xfrm>
              <a:off x="181306" y="4971019"/>
              <a:ext cx="2166109" cy="4068000"/>
            </a:xfrm>
            <a:prstGeom prst="roundRect">
              <a:avLst>
                <a:gd fmla="val 6958" name="adj"/>
              </a:avLst>
            </a:prstGeom>
            <a:solidFill>
              <a:schemeClr val="lt1"/>
            </a:soli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37" name="Google Shape;437;p5"/>
            <p:cNvCxnSpPr>
              <a:endCxn id="438" idx="2"/>
            </p:cNvCxnSpPr>
            <p:nvPr/>
          </p:nvCxnSpPr>
          <p:spPr>
            <a:xfrm>
              <a:off x="280905" y="5482053"/>
              <a:ext cx="740700" cy="0"/>
            </a:xfrm>
            <a:prstGeom prst="straightConnector1">
              <a:avLst/>
            </a:prstGeom>
            <a:noFill/>
            <a:ln cap="sq" cmpd="sng" w="12700">
              <a:solidFill>
                <a:srgbClr val="7030A0"/>
              </a:solidFill>
              <a:prstDash val="solid"/>
              <a:bevel/>
              <a:headEnd len="sm" w="sm" type="none"/>
              <a:tailEnd len="sm" w="sm" type="none"/>
            </a:ln>
          </p:spPr>
        </p:cxnSp>
        <p:sp>
          <p:nvSpPr>
            <p:cNvPr id="438" name="Google Shape;438;p5"/>
            <p:cNvSpPr/>
            <p:nvPr/>
          </p:nvSpPr>
          <p:spPr>
            <a:xfrm>
              <a:off x="1021618" y="5482051"/>
              <a:ext cx="475954" cy="237600"/>
            </a:xfrm>
            <a:custGeom>
              <a:rect b="b" l="l" r="r" t="t"/>
              <a:pathLst>
                <a:path extrusionOk="0" h="210665" w="421330">
                  <a:moveTo>
                    <a:pt x="421330" y="0"/>
                  </a:moveTo>
                  <a:cubicBezTo>
                    <a:pt x="421330" y="116347"/>
                    <a:pt x="326130" y="210665"/>
                    <a:pt x="210665" y="210665"/>
                  </a:cubicBezTo>
                  <a:cubicBezTo>
                    <a:pt x="95200" y="210665"/>
                    <a:pt x="0" y="116347"/>
                    <a:pt x="0" y="0"/>
                  </a:cubicBezTo>
                </a:path>
              </a:pathLst>
            </a:custGeom>
            <a:solidFill>
              <a:schemeClr val="lt1"/>
            </a:solidFill>
            <a:ln cap="flat" cmpd="sng" w="12700">
              <a:solidFill>
                <a:srgbClr val="7030A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9" name="Google Shape;439;p5"/>
            <p:cNvSpPr/>
            <p:nvPr/>
          </p:nvSpPr>
          <p:spPr>
            <a:xfrm>
              <a:off x="1113860" y="5286171"/>
              <a:ext cx="301686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30A0"/>
                </a:buClr>
                <a:buSzPts val="1800"/>
                <a:buFont typeface="Calibri"/>
                <a:buNone/>
              </a:pPr>
              <a:r>
                <a:rPr b="1" i="0" lang="en" sz="1800" u="none" cap="none" strike="noStrike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 b="0" i="0" sz="1800" u="none" cap="none" strike="noStrik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0" name="Google Shape;440;p5"/>
            <p:cNvSpPr/>
            <p:nvPr/>
          </p:nvSpPr>
          <p:spPr>
            <a:xfrm>
              <a:off x="259291" y="5061919"/>
              <a:ext cx="2007453" cy="3886198"/>
            </a:xfrm>
            <a:prstGeom prst="roundRect">
              <a:avLst>
                <a:gd fmla="val 4876" name="adj"/>
              </a:avLst>
            </a:prstGeom>
            <a:noFill/>
            <a:ln cap="flat" cmpd="dbl" w="28575">
              <a:solidFill>
                <a:srgbClr val="7030A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1" name="Google Shape;441;p5"/>
            <p:cNvSpPr txBox="1"/>
            <p:nvPr/>
          </p:nvSpPr>
          <p:spPr>
            <a:xfrm flipH="1">
              <a:off x="181305" y="5072005"/>
              <a:ext cx="2156579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" sz="1400" u="none" cap="none" strike="noStrike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Semi-firm</a:t>
              </a:r>
              <a:endParaRPr b="1" i="0" sz="14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42" name="Google Shape;442;p5"/>
            <p:cNvCxnSpPr/>
            <p:nvPr/>
          </p:nvCxnSpPr>
          <p:spPr>
            <a:xfrm>
              <a:off x="1497571" y="5481641"/>
              <a:ext cx="750578" cy="0"/>
            </a:xfrm>
            <a:prstGeom prst="straightConnector1">
              <a:avLst/>
            </a:prstGeom>
            <a:noFill/>
            <a:ln cap="sq" cmpd="sng" w="12700">
              <a:solidFill>
                <a:srgbClr val="7030A0"/>
              </a:solidFill>
              <a:prstDash val="solid"/>
              <a:bevel/>
              <a:headEnd len="sm" w="sm" type="none"/>
              <a:tailEnd len="sm" w="sm" type="none"/>
            </a:ln>
          </p:spPr>
        </p:cxnSp>
      </p:grpSp>
      <p:grpSp>
        <p:nvGrpSpPr>
          <p:cNvPr id="443" name="Google Shape;443;p5"/>
          <p:cNvGrpSpPr/>
          <p:nvPr/>
        </p:nvGrpSpPr>
        <p:grpSpPr>
          <a:xfrm>
            <a:off x="270778" y="1618922"/>
            <a:ext cx="1967245" cy="785080"/>
            <a:chOff x="275291" y="1608803"/>
            <a:chExt cx="1967245" cy="785080"/>
          </a:xfrm>
        </p:grpSpPr>
        <p:sp>
          <p:nvSpPr>
            <p:cNvPr id="444" name="Google Shape;444;p5"/>
            <p:cNvSpPr txBox="1"/>
            <p:nvPr/>
          </p:nvSpPr>
          <p:spPr>
            <a:xfrm>
              <a:off x="275291" y="1809108"/>
              <a:ext cx="1967245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en" sz="16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Oka by Agropur’s Fromagerie d’Oka</a:t>
              </a:r>
              <a:endParaRPr b="0" i="0" sz="16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sp>
          <p:nvSpPr>
            <p:cNvPr id="445" name="Google Shape;445;p5"/>
            <p:cNvSpPr txBox="1"/>
            <p:nvPr/>
          </p:nvSpPr>
          <p:spPr>
            <a:xfrm>
              <a:off x="360738" y="1608803"/>
              <a:ext cx="1858501" cy="3385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en" sz="16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Oka</a:t>
              </a:r>
              <a:endParaRPr b="1" i="0" sz="16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</p:grpSp>
      <p:grpSp>
        <p:nvGrpSpPr>
          <p:cNvPr id="446" name="Google Shape;446;p5"/>
          <p:cNvGrpSpPr/>
          <p:nvPr/>
        </p:nvGrpSpPr>
        <p:grpSpPr>
          <a:xfrm>
            <a:off x="2434224" y="1581504"/>
            <a:ext cx="1858501" cy="651266"/>
            <a:chOff x="253657" y="1627329"/>
            <a:chExt cx="1858501" cy="651266"/>
          </a:xfrm>
        </p:grpSpPr>
        <p:sp>
          <p:nvSpPr>
            <p:cNvPr id="447" name="Google Shape;447;p5"/>
            <p:cNvSpPr txBox="1"/>
            <p:nvPr/>
          </p:nvSpPr>
          <p:spPr>
            <a:xfrm>
              <a:off x="460152" y="1940041"/>
              <a:ext cx="1652006" cy="3385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en" sz="16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Swiss by Riviera</a:t>
              </a:r>
              <a:endParaRPr b="0" i="0" sz="16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sp>
          <p:nvSpPr>
            <p:cNvPr id="448" name="Google Shape;448;p5"/>
            <p:cNvSpPr txBox="1"/>
            <p:nvPr/>
          </p:nvSpPr>
          <p:spPr>
            <a:xfrm>
              <a:off x="253657" y="1627329"/>
              <a:ext cx="1858501" cy="3385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en" sz="16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Swiss type</a:t>
              </a:r>
              <a:endParaRPr b="1" i="0" sz="16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</p:grpSp>
      <p:pic>
        <p:nvPicPr>
          <p:cNvPr id="449" name="Google Shape;449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2610" y="6895806"/>
            <a:ext cx="1330825" cy="1522082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5"/>
          <p:cNvSpPr txBox="1"/>
          <p:nvPr/>
        </p:nvSpPr>
        <p:spPr>
          <a:xfrm>
            <a:off x="328592" y="8393372"/>
            <a:ext cx="1886133" cy="5078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sng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Source :</a:t>
            </a:r>
            <a:r>
              <a:rPr b="0" i="0" lang="en" sz="9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https://www.fromageriedupresbytere.com/nos-fromages/#laliberte</a:t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1" name="Google Shape;451;p5"/>
          <p:cNvSpPr txBox="1"/>
          <p:nvPr/>
        </p:nvSpPr>
        <p:spPr>
          <a:xfrm>
            <a:off x="4637411" y="8425220"/>
            <a:ext cx="1942927" cy="5078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sng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Source</a:t>
            </a:r>
            <a:r>
              <a:rPr b="0" i="0" lang="en" sz="9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   </a:t>
            </a:r>
            <a:r>
              <a:rPr b="0" i="0" lang="en" sz="9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https://www.uppercanadacheese.com/niagaragold</a:t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2" name="Google Shape;452;p5"/>
          <p:cNvSpPr txBox="1"/>
          <p:nvPr/>
        </p:nvSpPr>
        <p:spPr>
          <a:xfrm>
            <a:off x="2442256" y="4326483"/>
            <a:ext cx="1886133" cy="5078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sng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Source</a:t>
            </a:r>
            <a:r>
              <a:rPr b="0" i="0" lang="en" sz="9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   </a:t>
            </a:r>
            <a:r>
              <a:rPr b="0" i="0" lang="en" sz="9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https://riviera1920.com/fr/produit/suisse/?cat=les-fromages</a:t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3" name="Google Shape;453;p5"/>
          <p:cNvSpPr txBox="1"/>
          <p:nvPr/>
        </p:nvSpPr>
        <p:spPr>
          <a:xfrm>
            <a:off x="280905" y="4362786"/>
            <a:ext cx="188613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sng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Source</a:t>
            </a:r>
            <a:r>
              <a:rPr b="0" i="0" lang="en" sz="9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   </a:t>
            </a:r>
            <a:r>
              <a:rPr b="0" i="0" lang="en" sz="9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https://www.fromageoka.ca/fr</a:t>
            </a:r>
            <a:r>
              <a:rPr b="0" i="0" lang="en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4" name="Google Shape;454;p5"/>
          <p:cNvSpPr txBox="1"/>
          <p:nvPr/>
        </p:nvSpPr>
        <p:spPr>
          <a:xfrm>
            <a:off x="4626594" y="4285509"/>
            <a:ext cx="188613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sng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Source</a:t>
            </a:r>
            <a:r>
              <a:rPr b="0" i="0" lang="en" sz="9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   </a:t>
            </a:r>
            <a:r>
              <a:rPr b="0" i="0" lang="en" sz="9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1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https://springbankcheese.ca</a:t>
            </a:r>
            <a:r>
              <a:rPr b="0" i="0" lang="en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5" name="Google Shape;455;p5"/>
          <p:cNvSpPr txBox="1"/>
          <p:nvPr/>
        </p:nvSpPr>
        <p:spPr>
          <a:xfrm>
            <a:off x="2503624" y="5654062"/>
            <a:ext cx="1858501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" sz="16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Gruyère type</a:t>
            </a:r>
            <a:endParaRPr b="1" i="0" sz="1600" u="none" cap="none" strike="noStrik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56" name="Google Shape;456;p5"/>
          <p:cNvSpPr txBox="1"/>
          <p:nvPr/>
        </p:nvSpPr>
        <p:spPr>
          <a:xfrm>
            <a:off x="4671248" y="5651786"/>
            <a:ext cx="1858501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" sz="16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Oka type</a:t>
            </a:r>
            <a:endParaRPr b="1" i="0" sz="1600" u="none" cap="none" strike="noStrik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57" name="Google Shape;457;p5"/>
          <p:cNvSpPr txBox="1"/>
          <p:nvPr/>
        </p:nvSpPr>
        <p:spPr>
          <a:xfrm>
            <a:off x="2486605" y="5957005"/>
            <a:ext cx="1967245" cy="10771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Le Pionnier by Fromagerie Presbytère and Fromagerie de la Nouvelle France</a:t>
            </a:r>
            <a:endParaRPr b="0" i="0" sz="1600" u="none" cap="none" strike="noStrik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58" name="Google Shape;458;p5"/>
          <p:cNvSpPr txBox="1"/>
          <p:nvPr/>
        </p:nvSpPr>
        <p:spPr>
          <a:xfrm>
            <a:off x="2433303" y="8437823"/>
            <a:ext cx="1886133" cy="5078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sng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  <a:hlinkClick r:id="rId1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Source</a:t>
            </a:r>
            <a:r>
              <a:rPr b="0" i="0" lang="en" sz="9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b="0" i="0" lang="en" sz="9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1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https://fromagerienouvellefrance.com/</a:t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9" name="Google Shape;459;p5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2588335" y="6872693"/>
            <a:ext cx="1550277" cy="1694399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p5"/>
          <p:cNvSpPr txBox="1"/>
          <p:nvPr/>
        </p:nvSpPr>
        <p:spPr>
          <a:xfrm>
            <a:off x="4613093" y="5915966"/>
            <a:ext cx="1967245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Niagara Gold by Upper Canada Cheese</a:t>
            </a:r>
            <a:endParaRPr b="0" i="0" sz="1600" u="none" cap="none" strike="noStrik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461" name="Google Shape;461;p5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4857283" y="6843562"/>
            <a:ext cx="1497261" cy="1521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5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4738714" y="2788568"/>
            <a:ext cx="1479835" cy="1479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5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2721599" y="2398280"/>
            <a:ext cx="1382659" cy="1877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5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415636" y="2549864"/>
            <a:ext cx="1925046" cy="19250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6"/>
          <p:cNvSpPr/>
          <p:nvPr/>
        </p:nvSpPr>
        <p:spPr>
          <a:xfrm>
            <a:off x="2334641" y="4980080"/>
            <a:ext cx="2166109" cy="4068000"/>
          </a:xfrm>
          <a:prstGeom prst="roundRect">
            <a:avLst>
              <a:gd fmla="val 6958" name="adj"/>
            </a:avLst>
          </a:prstGeom>
          <a:solidFill>
            <a:schemeClr val="lt1"/>
          </a:solidFill>
          <a:ln cap="flat" cmpd="sng" w="9525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0" name="Google Shape;470;p6"/>
          <p:cNvSpPr/>
          <p:nvPr/>
        </p:nvSpPr>
        <p:spPr>
          <a:xfrm>
            <a:off x="181306" y="4971019"/>
            <a:ext cx="2166109" cy="4068000"/>
          </a:xfrm>
          <a:prstGeom prst="roundRect">
            <a:avLst>
              <a:gd fmla="val 6958" name="adj"/>
            </a:avLst>
          </a:prstGeom>
          <a:solidFill>
            <a:schemeClr val="lt1"/>
          </a:solidFill>
          <a:ln cap="flat" cmpd="sng" w="9525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1" name="Google Shape;471;p6"/>
          <p:cNvSpPr/>
          <p:nvPr/>
        </p:nvSpPr>
        <p:spPr>
          <a:xfrm>
            <a:off x="168777" y="891563"/>
            <a:ext cx="2166109" cy="4068000"/>
          </a:xfrm>
          <a:prstGeom prst="roundRect">
            <a:avLst>
              <a:gd fmla="val 6958" name="adj"/>
            </a:avLst>
          </a:prstGeom>
          <a:solidFill>
            <a:schemeClr val="lt1"/>
          </a:solidFill>
          <a:ln cap="flat" cmpd="sng" w="9525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2" name="Google Shape;472;p6"/>
          <p:cNvSpPr/>
          <p:nvPr/>
        </p:nvSpPr>
        <p:spPr>
          <a:xfrm>
            <a:off x="4515690" y="4971019"/>
            <a:ext cx="2166109" cy="4068000"/>
          </a:xfrm>
          <a:prstGeom prst="roundRect">
            <a:avLst>
              <a:gd fmla="val 6958" name="adj"/>
            </a:avLst>
          </a:prstGeom>
          <a:solidFill>
            <a:schemeClr val="lt1"/>
          </a:solidFill>
          <a:ln cap="flat" cmpd="sng" w="9525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3" name="Google Shape;473;p6"/>
          <p:cNvSpPr/>
          <p:nvPr/>
        </p:nvSpPr>
        <p:spPr>
          <a:xfrm>
            <a:off x="4515690" y="891790"/>
            <a:ext cx="2166109" cy="4068000"/>
          </a:xfrm>
          <a:prstGeom prst="roundRect">
            <a:avLst>
              <a:gd fmla="val 6958" name="adj"/>
            </a:avLst>
          </a:prstGeom>
          <a:solidFill>
            <a:schemeClr val="lt1"/>
          </a:solidFill>
          <a:ln cap="flat" cmpd="sng" w="9525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4" name="Google Shape;474;p6"/>
          <p:cNvSpPr/>
          <p:nvPr/>
        </p:nvSpPr>
        <p:spPr>
          <a:xfrm>
            <a:off x="2334641" y="891791"/>
            <a:ext cx="2166109" cy="4068000"/>
          </a:xfrm>
          <a:prstGeom prst="roundRect">
            <a:avLst>
              <a:gd fmla="val 6958" name="adj"/>
            </a:avLst>
          </a:prstGeom>
          <a:solidFill>
            <a:schemeClr val="lt1"/>
          </a:solidFill>
          <a:ln cap="flat" cmpd="sng" w="9525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5" name="Google Shape;475;p6"/>
          <p:cNvSpPr txBox="1"/>
          <p:nvPr/>
        </p:nvSpPr>
        <p:spPr>
          <a:xfrm>
            <a:off x="4558823" y="1807903"/>
            <a:ext cx="20799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Milk</a:t>
            </a:r>
            <a:r>
              <a:rPr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cow, pasteurized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Colour</a:t>
            </a:r>
            <a:r>
              <a:rPr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yellow rind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Taste</a:t>
            </a:r>
            <a:r>
              <a:rPr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</a:t>
            </a: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subtle flavour of hazelnut and butter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Aroma</a:t>
            </a:r>
            <a:r>
              <a:rPr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</a:t>
            </a: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lactic, acidic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Texture</a:t>
            </a:r>
            <a:r>
              <a:rPr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velvety and creamy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" name="Google Shape;476;p6"/>
          <p:cNvSpPr txBox="1"/>
          <p:nvPr/>
        </p:nvSpPr>
        <p:spPr>
          <a:xfrm>
            <a:off x="4697555" y="1222565"/>
            <a:ext cx="189950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Oka by Agropur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" name="Google Shape;477;p6"/>
          <p:cNvSpPr txBox="1"/>
          <p:nvPr/>
        </p:nvSpPr>
        <p:spPr>
          <a:xfrm>
            <a:off x="2443463" y="1763819"/>
            <a:ext cx="2095200" cy="16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Milk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 cow, pasteurized </a:t>
            </a: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Colour</a:t>
            </a:r>
            <a:r>
              <a:rPr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ivory yellow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Taste</a:t>
            </a:r>
            <a:r>
              <a:rPr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slightly sweet, almonds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Aroma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 milk, hints of hazelnuts.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Texture</a:t>
            </a:r>
            <a:r>
              <a:rPr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tender and supple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8" name="Google Shape;478;p6"/>
          <p:cNvSpPr txBox="1"/>
          <p:nvPr/>
        </p:nvSpPr>
        <p:spPr>
          <a:xfrm>
            <a:off x="2511402" y="1199677"/>
            <a:ext cx="190485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Swiss by Riviera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9" name="Google Shape;479;p6"/>
          <p:cNvSpPr txBox="1"/>
          <p:nvPr/>
        </p:nvSpPr>
        <p:spPr>
          <a:xfrm>
            <a:off x="305466" y="2026923"/>
            <a:ext cx="2095200" cy="18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Milk</a:t>
            </a:r>
            <a:r>
              <a:rPr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cow, pasteurized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Rind</a:t>
            </a:r>
            <a:r>
              <a:rPr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</a:t>
            </a: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yellowish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Colour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 ivory with irregular holes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Taste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 soft, milky, fresh butter  </a:t>
            </a:r>
            <a:endParaRPr b="0" i="0" sz="1400" u="none" cap="none" strike="noStrik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Aroma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 fresh butter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Texture</a:t>
            </a:r>
            <a:r>
              <a:rPr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</a:t>
            </a: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creamy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" name="Google Shape;480;p6"/>
          <p:cNvSpPr txBox="1"/>
          <p:nvPr/>
        </p:nvSpPr>
        <p:spPr>
          <a:xfrm>
            <a:off x="268208" y="1179602"/>
            <a:ext cx="1967245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Havarti Creamy by Springbank Cheese Co.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1" name="Google Shape;481;p6"/>
          <p:cNvSpPr/>
          <p:nvPr/>
        </p:nvSpPr>
        <p:spPr>
          <a:xfrm>
            <a:off x="4690716" y="4522841"/>
            <a:ext cx="1894983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Caseus winner 2016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" name="Google Shape;482;p6"/>
          <p:cNvSpPr/>
          <p:nvPr/>
        </p:nvSpPr>
        <p:spPr>
          <a:xfrm>
            <a:off x="7921382" y="5194167"/>
            <a:ext cx="2090057" cy="9232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en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Grand Champion Canadian Cheese Grand Prix 2019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" name="Google Shape;483;p6"/>
          <p:cNvSpPr txBox="1"/>
          <p:nvPr/>
        </p:nvSpPr>
        <p:spPr>
          <a:xfrm>
            <a:off x="4540854" y="6089733"/>
            <a:ext cx="20952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Milk</a:t>
            </a:r>
            <a:r>
              <a:rPr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</a:t>
            </a: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raw</a:t>
            </a: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cow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Colour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 golden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Taste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 complex, fruits and hazelnuts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Aroma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 butter and cream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Texture</a:t>
            </a:r>
            <a:r>
              <a:rPr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</a:t>
            </a: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firm, pressed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4" name="Google Shape;484;p6"/>
          <p:cNvSpPr txBox="1"/>
          <p:nvPr/>
        </p:nvSpPr>
        <p:spPr>
          <a:xfrm>
            <a:off x="4618454" y="5079441"/>
            <a:ext cx="1967245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Louis d’Or by Fromagerie du Presbytère</a:t>
            </a:r>
            <a:endParaRPr b="1" i="0" sz="1800" u="none" cap="none" strike="noStrik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85" name="Google Shape;485;p6"/>
          <p:cNvSpPr txBox="1"/>
          <p:nvPr/>
        </p:nvSpPr>
        <p:spPr>
          <a:xfrm>
            <a:off x="178982" y="5039097"/>
            <a:ext cx="1967245" cy="12259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Niagara Gold by Upper Canada Cheese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" name="Google Shape;486;p6"/>
          <p:cNvSpPr txBox="1"/>
          <p:nvPr/>
        </p:nvSpPr>
        <p:spPr>
          <a:xfrm>
            <a:off x="252348" y="6192188"/>
            <a:ext cx="2095200" cy="22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Milk</a:t>
            </a:r>
            <a:r>
              <a:rPr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</a:t>
            </a: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cow, pasteurized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Rind</a:t>
            </a:r>
            <a:r>
              <a:rPr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 g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olden with white spots of mould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Colour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 butter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Taste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 butter, grassy, slightly fruity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Aroma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 moderately of earth, minerals and the farm.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Texture</a:t>
            </a:r>
            <a:r>
              <a:rPr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semi-firm, washed rind, melt-in-your-mouth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" name="Google Shape;487;p6"/>
          <p:cNvSpPr/>
          <p:nvPr/>
        </p:nvSpPr>
        <p:spPr>
          <a:xfrm>
            <a:off x="4618454" y="8224110"/>
            <a:ext cx="2090057" cy="7386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Best Swiss type cheese at Canadian Cheese Grand Prix 2015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" name="Google Shape;488;p6"/>
          <p:cNvSpPr txBox="1"/>
          <p:nvPr/>
        </p:nvSpPr>
        <p:spPr>
          <a:xfrm>
            <a:off x="2438317" y="6089733"/>
            <a:ext cx="20952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Milk</a:t>
            </a:r>
            <a:r>
              <a:rPr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</a:t>
            </a: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cow and sheep, unpasteurized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Rind</a:t>
            </a:r>
            <a:r>
              <a:rPr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</a:t>
            </a: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washed, orange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Colour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 white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Taste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 milky and floral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Aroma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 complex, butter, brown sugar and macadamia nuts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Texture</a:t>
            </a:r>
            <a:r>
              <a:rPr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firm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" name="Google Shape;489;p6"/>
          <p:cNvSpPr txBox="1"/>
          <p:nvPr/>
        </p:nvSpPr>
        <p:spPr>
          <a:xfrm>
            <a:off x="2567782" y="5049135"/>
            <a:ext cx="1904855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Le Pionnier by Fromagerie Nouvelle-France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0" name="Google Shape;490;p6"/>
          <p:cNvSpPr/>
          <p:nvPr/>
        </p:nvSpPr>
        <p:spPr>
          <a:xfrm>
            <a:off x="2386524" y="8300355"/>
            <a:ext cx="2090057" cy="7386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Canadian Fine Cheese Award winner 2016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Caseus winner 2018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7"/>
          <p:cNvSpPr/>
          <p:nvPr/>
        </p:nvSpPr>
        <p:spPr>
          <a:xfrm>
            <a:off x="181306" y="4971019"/>
            <a:ext cx="2166109" cy="4068000"/>
          </a:xfrm>
          <a:prstGeom prst="roundRect">
            <a:avLst>
              <a:gd fmla="val 6958" name="adj"/>
            </a:avLst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96" name="Google Shape;496;p7"/>
          <p:cNvCxnSpPr>
            <a:endCxn id="497" idx="2"/>
          </p:cNvCxnSpPr>
          <p:nvPr/>
        </p:nvCxnSpPr>
        <p:spPr>
          <a:xfrm>
            <a:off x="280905" y="5482053"/>
            <a:ext cx="740700" cy="0"/>
          </a:xfrm>
          <a:prstGeom prst="straightConnector1">
            <a:avLst/>
          </a:prstGeom>
          <a:noFill/>
          <a:ln cap="sq" cmpd="sng" w="12700">
            <a:solidFill>
              <a:srgbClr val="7030A0"/>
            </a:solidFill>
            <a:prstDash val="solid"/>
            <a:bevel/>
            <a:headEnd len="sm" w="sm" type="none"/>
            <a:tailEnd len="sm" w="sm" type="none"/>
          </a:ln>
        </p:spPr>
      </p:cxnSp>
      <p:sp>
        <p:nvSpPr>
          <p:cNvPr id="497" name="Google Shape;497;p7"/>
          <p:cNvSpPr/>
          <p:nvPr/>
        </p:nvSpPr>
        <p:spPr>
          <a:xfrm>
            <a:off x="1021618" y="5482051"/>
            <a:ext cx="475954" cy="237600"/>
          </a:xfrm>
          <a:custGeom>
            <a:rect b="b" l="l" r="r" t="t"/>
            <a:pathLst>
              <a:path extrusionOk="0" h="210665" w="421330">
                <a:moveTo>
                  <a:pt x="421330" y="0"/>
                </a:moveTo>
                <a:cubicBezTo>
                  <a:pt x="421330" y="116347"/>
                  <a:pt x="326130" y="210665"/>
                  <a:pt x="210665" y="210665"/>
                </a:cubicBezTo>
                <a:cubicBezTo>
                  <a:pt x="95200" y="210665"/>
                  <a:pt x="0" y="116347"/>
                  <a:pt x="0" y="0"/>
                </a:cubicBezTo>
              </a:path>
            </a:pathLst>
          </a:custGeom>
          <a:solidFill>
            <a:schemeClr val="lt1"/>
          </a:solidFill>
          <a:ln cap="flat" cmpd="sng" w="12700">
            <a:solidFill>
              <a:srgbClr val="7030A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8" name="Google Shape;498;p7"/>
          <p:cNvSpPr/>
          <p:nvPr/>
        </p:nvSpPr>
        <p:spPr>
          <a:xfrm>
            <a:off x="1113860" y="5285702"/>
            <a:ext cx="30168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1800"/>
              <a:buFont typeface="Calibri"/>
              <a:buNone/>
            </a:pPr>
            <a:r>
              <a:rPr b="1" i="0" lang="en" sz="1800" u="none" cap="none" strike="noStrik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b="0" i="0" sz="1800" u="none" cap="none" strike="noStrike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9" name="Google Shape;499;p7"/>
          <p:cNvSpPr/>
          <p:nvPr/>
        </p:nvSpPr>
        <p:spPr>
          <a:xfrm>
            <a:off x="259291" y="5061919"/>
            <a:ext cx="2007453" cy="3886198"/>
          </a:xfrm>
          <a:prstGeom prst="roundRect">
            <a:avLst>
              <a:gd fmla="val 4876" name="adj"/>
            </a:avLst>
          </a:prstGeom>
          <a:noFill/>
          <a:ln cap="flat" cmpd="dbl" w="28575">
            <a:solidFill>
              <a:srgbClr val="70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0" name="Google Shape;500;p7"/>
          <p:cNvSpPr txBox="1"/>
          <p:nvPr/>
        </p:nvSpPr>
        <p:spPr>
          <a:xfrm flipH="1">
            <a:off x="181305" y="5072005"/>
            <a:ext cx="2156579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Firm</a:t>
            </a:r>
            <a:endParaRPr b="1" i="0" sz="1400" u="none" cap="none" strike="noStrik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01" name="Google Shape;501;p7"/>
          <p:cNvCxnSpPr/>
          <p:nvPr/>
        </p:nvCxnSpPr>
        <p:spPr>
          <a:xfrm>
            <a:off x="1497571" y="5481641"/>
            <a:ext cx="750578" cy="0"/>
          </a:xfrm>
          <a:prstGeom prst="straightConnector1">
            <a:avLst/>
          </a:prstGeom>
          <a:noFill/>
          <a:ln cap="sq" cmpd="sng" w="12700">
            <a:solidFill>
              <a:srgbClr val="7030A0"/>
            </a:solidFill>
            <a:prstDash val="solid"/>
            <a:bevel/>
            <a:headEnd len="sm" w="sm" type="none"/>
            <a:tailEnd len="sm" w="sm" type="none"/>
          </a:ln>
        </p:spPr>
      </p:cxnSp>
      <p:sp>
        <p:nvSpPr>
          <p:cNvPr id="502" name="Google Shape;502;p7"/>
          <p:cNvSpPr/>
          <p:nvPr/>
        </p:nvSpPr>
        <p:spPr>
          <a:xfrm>
            <a:off x="4523269" y="869332"/>
            <a:ext cx="2166109" cy="4068000"/>
          </a:xfrm>
          <a:prstGeom prst="roundRect">
            <a:avLst>
              <a:gd fmla="val 6958" name="adj"/>
            </a:avLst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03" name="Google Shape;503;p7"/>
          <p:cNvCxnSpPr>
            <a:endCxn id="504" idx="2"/>
          </p:cNvCxnSpPr>
          <p:nvPr/>
        </p:nvCxnSpPr>
        <p:spPr>
          <a:xfrm>
            <a:off x="4626594" y="1385294"/>
            <a:ext cx="740700" cy="0"/>
          </a:xfrm>
          <a:prstGeom prst="straightConnector1">
            <a:avLst/>
          </a:prstGeom>
          <a:noFill/>
          <a:ln cap="sq" cmpd="sng" w="12700">
            <a:solidFill>
              <a:srgbClr val="7030A0"/>
            </a:solidFill>
            <a:prstDash val="solid"/>
            <a:bevel/>
            <a:headEnd len="sm" w="sm" type="none"/>
            <a:tailEnd len="sm" w="sm" type="none"/>
          </a:ln>
        </p:spPr>
      </p:cxnSp>
      <p:sp>
        <p:nvSpPr>
          <p:cNvPr id="504" name="Google Shape;504;p7"/>
          <p:cNvSpPr/>
          <p:nvPr/>
        </p:nvSpPr>
        <p:spPr>
          <a:xfrm>
            <a:off x="5367307" y="1385292"/>
            <a:ext cx="475954" cy="237600"/>
          </a:xfrm>
          <a:custGeom>
            <a:rect b="b" l="l" r="r" t="t"/>
            <a:pathLst>
              <a:path extrusionOk="0" h="210665" w="421330">
                <a:moveTo>
                  <a:pt x="421330" y="0"/>
                </a:moveTo>
                <a:cubicBezTo>
                  <a:pt x="421330" y="116347"/>
                  <a:pt x="326130" y="210665"/>
                  <a:pt x="210665" y="210665"/>
                </a:cubicBezTo>
                <a:cubicBezTo>
                  <a:pt x="95200" y="210665"/>
                  <a:pt x="0" y="116347"/>
                  <a:pt x="0" y="0"/>
                </a:cubicBezTo>
              </a:path>
            </a:pathLst>
          </a:custGeom>
          <a:solidFill>
            <a:schemeClr val="lt1"/>
          </a:solidFill>
          <a:ln cap="flat" cmpd="sng" w="12700">
            <a:solidFill>
              <a:srgbClr val="7030A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5" name="Google Shape;505;p7"/>
          <p:cNvSpPr/>
          <p:nvPr/>
        </p:nvSpPr>
        <p:spPr>
          <a:xfrm>
            <a:off x="5460903" y="1189413"/>
            <a:ext cx="30168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1800"/>
              <a:buFont typeface="Calibri"/>
              <a:buNone/>
            </a:pPr>
            <a:r>
              <a:rPr b="1" i="0" lang="en" sz="1800" u="none" cap="none" strike="noStrik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b="0" i="0" sz="1800" u="none" cap="none" strike="noStrike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6" name="Google Shape;506;p7"/>
          <p:cNvSpPr/>
          <p:nvPr/>
        </p:nvSpPr>
        <p:spPr>
          <a:xfrm>
            <a:off x="4604980" y="965160"/>
            <a:ext cx="2007453" cy="3886198"/>
          </a:xfrm>
          <a:prstGeom prst="roundRect">
            <a:avLst>
              <a:gd fmla="val 4876" name="adj"/>
            </a:avLst>
          </a:prstGeom>
          <a:noFill/>
          <a:ln cap="flat" cmpd="dbl" w="28575">
            <a:solidFill>
              <a:srgbClr val="70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7" name="Google Shape;507;p7"/>
          <p:cNvSpPr txBox="1"/>
          <p:nvPr/>
        </p:nvSpPr>
        <p:spPr>
          <a:xfrm flipH="1">
            <a:off x="4526994" y="975246"/>
            <a:ext cx="2156579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Firm</a:t>
            </a:r>
            <a:endParaRPr b="1" i="0" sz="1400" u="none" cap="none" strike="noStrik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08" name="Google Shape;508;p7"/>
          <p:cNvCxnSpPr/>
          <p:nvPr/>
        </p:nvCxnSpPr>
        <p:spPr>
          <a:xfrm>
            <a:off x="5843260" y="1384882"/>
            <a:ext cx="750578" cy="0"/>
          </a:xfrm>
          <a:prstGeom prst="straightConnector1">
            <a:avLst/>
          </a:prstGeom>
          <a:noFill/>
          <a:ln cap="sq" cmpd="sng" w="12700">
            <a:solidFill>
              <a:srgbClr val="7030A0"/>
            </a:solidFill>
            <a:prstDash val="solid"/>
            <a:bevel/>
            <a:headEnd len="sm" w="sm" type="none"/>
            <a:tailEnd len="sm" w="sm" type="none"/>
          </a:ln>
        </p:spPr>
      </p:cxnSp>
      <p:grpSp>
        <p:nvGrpSpPr>
          <p:cNvPr id="509" name="Google Shape;509;p7"/>
          <p:cNvGrpSpPr/>
          <p:nvPr/>
        </p:nvGrpSpPr>
        <p:grpSpPr>
          <a:xfrm>
            <a:off x="4515689" y="4958469"/>
            <a:ext cx="2166110" cy="4068000"/>
            <a:chOff x="181305" y="4971019"/>
            <a:chExt cx="2166110" cy="4068000"/>
          </a:xfrm>
        </p:grpSpPr>
        <p:sp>
          <p:nvSpPr>
            <p:cNvPr id="510" name="Google Shape;510;p7"/>
            <p:cNvSpPr/>
            <p:nvPr/>
          </p:nvSpPr>
          <p:spPr>
            <a:xfrm>
              <a:off x="181306" y="4971019"/>
              <a:ext cx="2166109" cy="4068000"/>
            </a:xfrm>
            <a:prstGeom prst="roundRect">
              <a:avLst>
                <a:gd fmla="val 6958" name="adj"/>
              </a:avLst>
            </a:prstGeom>
            <a:solidFill>
              <a:schemeClr val="lt1"/>
            </a:soli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511" name="Google Shape;511;p7"/>
            <p:cNvCxnSpPr>
              <a:endCxn id="512" idx="2"/>
            </p:cNvCxnSpPr>
            <p:nvPr/>
          </p:nvCxnSpPr>
          <p:spPr>
            <a:xfrm>
              <a:off x="280905" y="5482053"/>
              <a:ext cx="740700" cy="0"/>
            </a:xfrm>
            <a:prstGeom prst="straightConnector1">
              <a:avLst/>
            </a:prstGeom>
            <a:noFill/>
            <a:ln cap="sq" cmpd="sng" w="12700">
              <a:solidFill>
                <a:srgbClr val="7030A0"/>
              </a:solidFill>
              <a:prstDash val="solid"/>
              <a:bevel/>
              <a:headEnd len="sm" w="sm" type="none"/>
              <a:tailEnd len="sm" w="sm" type="none"/>
            </a:ln>
          </p:spPr>
        </p:cxnSp>
        <p:sp>
          <p:nvSpPr>
            <p:cNvPr id="512" name="Google Shape;512;p7"/>
            <p:cNvSpPr/>
            <p:nvPr/>
          </p:nvSpPr>
          <p:spPr>
            <a:xfrm>
              <a:off x="1021618" y="5482051"/>
              <a:ext cx="475954" cy="237600"/>
            </a:xfrm>
            <a:custGeom>
              <a:rect b="b" l="l" r="r" t="t"/>
              <a:pathLst>
                <a:path extrusionOk="0" h="210665" w="421330">
                  <a:moveTo>
                    <a:pt x="421330" y="0"/>
                  </a:moveTo>
                  <a:cubicBezTo>
                    <a:pt x="421330" y="116347"/>
                    <a:pt x="326130" y="210665"/>
                    <a:pt x="210665" y="210665"/>
                  </a:cubicBezTo>
                  <a:cubicBezTo>
                    <a:pt x="95200" y="210665"/>
                    <a:pt x="0" y="116347"/>
                    <a:pt x="0" y="0"/>
                  </a:cubicBezTo>
                </a:path>
              </a:pathLst>
            </a:custGeom>
            <a:solidFill>
              <a:schemeClr val="lt1"/>
            </a:solidFill>
            <a:ln cap="flat" cmpd="sng" w="12700">
              <a:solidFill>
                <a:srgbClr val="7030A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3" name="Google Shape;513;p7"/>
            <p:cNvSpPr/>
            <p:nvPr/>
          </p:nvSpPr>
          <p:spPr>
            <a:xfrm>
              <a:off x="1126519" y="5286172"/>
              <a:ext cx="301686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30A0"/>
                </a:buClr>
                <a:buSzPts val="1800"/>
                <a:buFont typeface="Calibri"/>
                <a:buNone/>
              </a:pPr>
              <a:r>
                <a:rPr b="1" i="0" lang="en" sz="1800" u="none" cap="none" strike="noStrike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4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7"/>
            <p:cNvSpPr/>
            <p:nvPr/>
          </p:nvSpPr>
          <p:spPr>
            <a:xfrm>
              <a:off x="259291" y="5061919"/>
              <a:ext cx="2007453" cy="3886198"/>
            </a:xfrm>
            <a:prstGeom prst="roundRect">
              <a:avLst>
                <a:gd fmla="val 4876" name="adj"/>
              </a:avLst>
            </a:prstGeom>
            <a:noFill/>
            <a:ln cap="flat" cmpd="dbl" w="28575">
              <a:solidFill>
                <a:srgbClr val="7030A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5" name="Google Shape;515;p7"/>
            <p:cNvSpPr txBox="1"/>
            <p:nvPr/>
          </p:nvSpPr>
          <p:spPr>
            <a:xfrm flipH="1">
              <a:off x="181305" y="5072005"/>
              <a:ext cx="2156579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" sz="1400" u="none" cap="none" strike="noStrike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Firm</a:t>
              </a:r>
              <a:endParaRPr b="1" i="0" sz="14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516" name="Google Shape;516;p7"/>
            <p:cNvCxnSpPr/>
            <p:nvPr/>
          </p:nvCxnSpPr>
          <p:spPr>
            <a:xfrm>
              <a:off x="1497571" y="5481641"/>
              <a:ext cx="750578" cy="0"/>
            </a:xfrm>
            <a:prstGeom prst="straightConnector1">
              <a:avLst/>
            </a:prstGeom>
            <a:noFill/>
            <a:ln cap="sq" cmpd="sng" w="12700">
              <a:solidFill>
                <a:srgbClr val="7030A0"/>
              </a:solidFill>
              <a:prstDash val="solid"/>
              <a:bevel/>
              <a:headEnd len="sm" w="sm" type="none"/>
              <a:tailEnd len="sm" w="sm" type="none"/>
            </a:ln>
          </p:spPr>
        </p:cxnSp>
      </p:grpSp>
      <p:grpSp>
        <p:nvGrpSpPr>
          <p:cNvPr id="517" name="Google Shape;517;p7"/>
          <p:cNvGrpSpPr/>
          <p:nvPr/>
        </p:nvGrpSpPr>
        <p:grpSpPr>
          <a:xfrm>
            <a:off x="2334640" y="4958470"/>
            <a:ext cx="2166110" cy="4068000"/>
            <a:chOff x="181305" y="4971019"/>
            <a:chExt cx="2166110" cy="4068000"/>
          </a:xfrm>
        </p:grpSpPr>
        <p:sp>
          <p:nvSpPr>
            <p:cNvPr id="518" name="Google Shape;518;p7"/>
            <p:cNvSpPr/>
            <p:nvPr/>
          </p:nvSpPr>
          <p:spPr>
            <a:xfrm>
              <a:off x="181306" y="4971019"/>
              <a:ext cx="2166109" cy="4068000"/>
            </a:xfrm>
            <a:prstGeom prst="roundRect">
              <a:avLst>
                <a:gd fmla="val 6958" name="adj"/>
              </a:avLst>
            </a:prstGeom>
            <a:solidFill>
              <a:schemeClr val="lt1"/>
            </a:soli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519" name="Google Shape;519;p7"/>
            <p:cNvCxnSpPr>
              <a:endCxn id="520" idx="2"/>
            </p:cNvCxnSpPr>
            <p:nvPr/>
          </p:nvCxnSpPr>
          <p:spPr>
            <a:xfrm>
              <a:off x="280905" y="5482053"/>
              <a:ext cx="740700" cy="0"/>
            </a:xfrm>
            <a:prstGeom prst="straightConnector1">
              <a:avLst/>
            </a:prstGeom>
            <a:noFill/>
            <a:ln cap="sq" cmpd="sng" w="12700">
              <a:solidFill>
                <a:srgbClr val="7030A0"/>
              </a:solidFill>
              <a:prstDash val="solid"/>
              <a:bevel/>
              <a:headEnd len="sm" w="sm" type="none"/>
              <a:tailEnd len="sm" w="sm" type="none"/>
            </a:ln>
          </p:spPr>
        </p:cxnSp>
        <p:sp>
          <p:nvSpPr>
            <p:cNvPr id="520" name="Google Shape;520;p7"/>
            <p:cNvSpPr/>
            <p:nvPr/>
          </p:nvSpPr>
          <p:spPr>
            <a:xfrm>
              <a:off x="1021618" y="5482051"/>
              <a:ext cx="475954" cy="237600"/>
            </a:xfrm>
            <a:custGeom>
              <a:rect b="b" l="l" r="r" t="t"/>
              <a:pathLst>
                <a:path extrusionOk="0" h="210665" w="421330">
                  <a:moveTo>
                    <a:pt x="421330" y="0"/>
                  </a:moveTo>
                  <a:cubicBezTo>
                    <a:pt x="421330" y="116347"/>
                    <a:pt x="326130" y="210665"/>
                    <a:pt x="210665" y="210665"/>
                  </a:cubicBezTo>
                  <a:cubicBezTo>
                    <a:pt x="95200" y="210665"/>
                    <a:pt x="0" y="116347"/>
                    <a:pt x="0" y="0"/>
                  </a:cubicBezTo>
                </a:path>
              </a:pathLst>
            </a:custGeom>
            <a:solidFill>
              <a:schemeClr val="lt1"/>
            </a:solidFill>
            <a:ln cap="flat" cmpd="sng" w="12700">
              <a:solidFill>
                <a:srgbClr val="7030A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1" name="Google Shape;521;p7"/>
            <p:cNvSpPr/>
            <p:nvPr/>
          </p:nvSpPr>
          <p:spPr>
            <a:xfrm>
              <a:off x="1113860" y="5286171"/>
              <a:ext cx="301686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30A0"/>
                </a:buClr>
                <a:buSzPts val="1800"/>
                <a:buFont typeface="Calibri"/>
                <a:buNone/>
              </a:pPr>
              <a:r>
                <a:rPr b="1" i="0" lang="en" sz="1800" u="none" cap="none" strike="noStrike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4</a:t>
              </a:r>
              <a:endParaRPr b="0" i="0" sz="1800" u="none" cap="none" strike="noStrik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2" name="Google Shape;522;p7"/>
            <p:cNvSpPr/>
            <p:nvPr/>
          </p:nvSpPr>
          <p:spPr>
            <a:xfrm>
              <a:off x="259291" y="5061919"/>
              <a:ext cx="2007453" cy="3886198"/>
            </a:xfrm>
            <a:prstGeom prst="roundRect">
              <a:avLst>
                <a:gd fmla="val 4876" name="adj"/>
              </a:avLst>
            </a:prstGeom>
            <a:noFill/>
            <a:ln cap="flat" cmpd="dbl" w="28575">
              <a:solidFill>
                <a:srgbClr val="7030A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3" name="Google Shape;523;p7"/>
            <p:cNvSpPr txBox="1"/>
            <p:nvPr/>
          </p:nvSpPr>
          <p:spPr>
            <a:xfrm flipH="1">
              <a:off x="181305" y="5072005"/>
              <a:ext cx="2156579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" sz="1400" u="none" cap="none" strike="noStrike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Firm</a:t>
              </a:r>
              <a:endParaRPr b="1" i="0" sz="14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524" name="Google Shape;524;p7"/>
            <p:cNvCxnSpPr/>
            <p:nvPr/>
          </p:nvCxnSpPr>
          <p:spPr>
            <a:xfrm>
              <a:off x="1497571" y="5481641"/>
              <a:ext cx="750578" cy="0"/>
            </a:xfrm>
            <a:prstGeom prst="straightConnector1">
              <a:avLst/>
            </a:prstGeom>
            <a:noFill/>
            <a:ln cap="sq" cmpd="sng" w="12700">
              <a:solidFill>
                <a:srgbClr val="7030A0"/>
              </a:solidFill>
              <a:prstDash val="solid"/>
              <a:bevel/>
              <a:headEnd len="sm" w="sm" type="none"/>
              <a:tailEnd len="sm" w="sm" type="none"/>
            </a:ln>
          </p:spPr>
        </p:cxnSp>
      </p:grpSp>
      <p:grpSp>
        <p:nvGrpSpPr>
          <p:cNvPr id="525" name="Google Shape;525;p7"/>
          <p:cNvGrpSpPr/>
          <p:nvPr/>
        </p:nvGrpSpPr>
        <p:grpSpPr>
          <a:xfrm>
            <a:off x="337323" y="5732200"/>
            <a:ext cx="1967245" cy="853485"/>
            <a:chOff x="349852" y="1639354"/>
            <a:chExt cx="1967245" cy="853485"/>
          </a:xfrm>
        </p:grpSpPr>
        <p:sp>
          <p:nvSpPr>
            <p:cNvPr id="526" name="Google Shape;526;p7"/>
            <p:cNvSpPr txBox="1"/>
            <p:nvPr/>
          </p:nvSpPr>
          <p:spPr>
            <a:xfrm>
              <a:off x="349852" y="1908064"/>
              <a:ext cx="1967245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en" sz="16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Grizzly Gouda by Sylvan Star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7"/>
            <p:cNvSpPr txBox="1"/>
            <p:nvPr/>
          </p:nvSpPr>
          <p:spPr>
            <a:xfrm>
              <a:off x="372761" y="1639354"/>
              <a:ext cx="1858501" cy="3385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en" sz="16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Gouda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28" name="Google Shape;528;p7"/>
          <p:cNvSpPr txBox="1"/>
          <p:nvPr/>
        </p:nvSpPr>
        <p:spPr>
          <a:xfrm>
            <a:off x="4600532" y="1862736"/>
            <a:ext cx="1967245" cy="9951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Lindsay Bandaged Cheddar by Lenberg Farms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29" name="Google Shape;529;p7"/>
          <p:cNvGrpSpPr/>
          <p:nvPr/>
        </p:nvGrpSpPr>
        <p:grpSpPr>
          <a:xfrm>
            <a:off x="4669453" y="5617928"/>
            <a:ext cx="1967245" cy="871467"/>
            <a:chOff x="260450" y="1602557"/>
            <a:chExt cx="1967245" cy="871467"/>
          </a:xfrm>
        </p:grpSpPr>
        <p:sp>
          <p:nvSpPr>
            <p:cNvPr id="530" name="Google Shape;530;p7"/>
            <p:cNvSpPr txBox="1"/>
            <p:nvPr/>
          </p:nvSpPr>
          <p:spPr>
            <a:xfrm>
              <a:off x="260450" y="1889249"/>
              <a:ext cx="1967245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en" sz="16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Provolone by Kingsey (Saputo)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7"/>
            <p:cNvSpPr txBox="1"/>
            <p:nvPr/>
          </p:nvSpPr>
          <p:spPr>
            <a:xfrm>
              <a:off x="270096" y="1602557"/>
              <a:ext cx="1858501" cy="3385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en" sz="16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Provolone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2" name="Google Shape;532;p7"/>
          <p:cNvSpPr/>
          <p:nvPr/>
        </p:nvSpPr>
        <p:spPr>
          <a:xfrm>
            <a:off x="189322" y="888292"/>
            <a:ext cx="2166109" cy="4068000"/>
          </a:xfrm>
          <a:prstGeom prst="roundRect">
            <a:avLst>
              <a:gd fmla="val 6958" name="adj"/>
            </a:avLst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33" name="Google Shape;533;p7"/>
          <p:cNvCxnSpPr>
            <a:endCxn id="534" idx="2"/>
          </p:cNvCxnSpPr>
          <p:nvPr/>
        </p:nvCxnSpPr>
        <p:spPr>
          <a:xfrm>
            <a:off x="288921" y="1399326"/>
            <a:ext cx="740700" cy="0"/>
          </a:xfrm>
          <a:prstGeom prst="straightConnector1">
            <a:avLst/>
          </a:prstGeom>
          <a:noFill/>
          <a:ln cap="sq" cmpd="sng" w="12700">
            <a:solidFill>
              <a:srgbClr val="7030A0"/>
            </a:solidFill>
            <a:prstDash val="solid"/>
            <a:bevel/>
            <a:headEnd len="sm" w="sm" type="none"/>
            <a:tailEnd len="sm" w="sm" type="none"/>
          </a:ln>
        </p:spPr>
      </p:cxnSp>
      <p:sp>
        <p:nvSpPr>
          <p:cNvPr id="534" name="Google Shape;534;p7"/>
          <p:cNvSpPr/>
          <p:nvPr/>
        </p:nvSpPr>
        <p:spPr>
          <a:xfrm>
            <a:off x="1029634" y="1399324"/>
            <a:ext cx="475954" cy="237600"/>
          </a:xfrm>
          <a:custGeom>
            <a:rect b="b" l="l" r="r" t="t"/>
            <a:pathLst>
              <a:path extrusionOk="0" h="210665" w="421330">
                <a:moveTo>
                  <a:pt x="421330" y="0"/>
                </a:moveTo>
                <a:cubicBezTo>
                  <a:pt x="421330" y="116347"/>
                  <a:pt x="326130" y="210665"/>
                  <a:pt x="210665" y="210665"/>
                </a:cubicBezTo>
                <a:cubicBezTo>
                  <a:pt x="95200" y="210665"/>
                  <a:pt x="0" y="116347"/>
                  <a:pt x="0" y="0"/>
                </a:cubicBezTo>
              </a:path>
            </a:pathLst>
          </a:custGeom>
          <a:solidFill>
            <a:schemeClr val="lt1"/>
          </a:solidFill>
          <a:ln cap="flat" cmpd="sng" w="12700">
            <a:solidFill>
              <a:srgbClr val="7030A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b="0" i="0" lang="en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5" name="Google Shape;535;p7"/>
          <p:cNvSpPr/>
          <p:nvPr/>
        </p:nvSpPr>
        <p:spPr>
          <a:xfrm>
            <a:off x="1121876" y="1202975"/>
            <a:ext cx="30168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1800"/>
              <a:buFont typeface="Calibri"/>
              <a:buNone/>
            </a:pPr>
            <a:r>
              <a:rPr b="1" i="0" lang="en" sz="1800" u="none" cap="none" strike="noStrik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b="0" i="0" sz="1800" u="none" cap="none" strike="noStrike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6" name="Google Shape;536;p7"/>
          <p:cNvSpPr/>
          <p:nvPr/>
        </p:nvSpPr>
        <p:spPr>
          <a:xfrm>
            <a:off x="267307" y="979192"/>
            <a:ext cx="2007453" cy="3886198"/>
          </a:xfrm>
          <a:prstGeom prst="roundRect">
            <a:avLst>
              <a:gd fmla="val 4876" name="adj"/>
            </a:avLst>
          </a:prstGeom>
          <a:noFill/>
          <a:ln cap="flat" cmpd="dbl" w="28575">
            <a:solidFill>
              <a:srgbClr val="70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7" name="Google Shape;537;p7"/>
          <p:cNvSpPr txBox="1"/>
          <p:nvPr/>
        </p:nvSpPr>
        <p:spPr>
          <a:xfrm flipH="1">
            <a:off x="189321" y="989278"/>
            <a:ext cx="2156579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1400"/>
              <a:buFont typeface="Calibri"/>
              <a:buNone/>
            </a:pPr>
            <a:r>
              <a:rPr b="1" i="0" lang="en" sz="1400" u="none" cap="none" strike="noStrik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Firm</a:t>
            </a:r>
            <a:endParaRPr b="1" i="0" sz="1400" u="none" cap="none" strike="noStrik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38" name="Google Shape;538;p7"/>
          <p:cNvCxnSpPr/>
          <p:nvPr/>
        </p:nvCxnSpPr>
        <p:spPr>
          <a:xfrm>
            <a:off x="1505587" y="1398914"/>
            <a:ext cx="750578" cy="0"/>
          </a:xfrm>
          <a:prstGeom prst="straightConnector1">
            <a:avLst/>
          </a:prstGeom>
          <a:noFill/>
          <a:ln cap="sq" cmpd="sng" w="12700">
            <a:solidFill>
              <a:srgbClr val="7030A0"/>
            </a:solidFill>
            <a:prstDash val="solid"/>
            <a:bevel/>
            <a:headEnd len="sm" w="sm" type="none"/>
            <a:tailEnd len="sm" w="sm" type="none"/>
          </a:ln>
        </p:spPr>
      </p:cxnSp>
      <p:grpSp>
        <p:nvGrpSpPr>
          <p:cNvPr id="539" name="Google Shape;539;p7"/>
          <p:cNvGrpSpPr/>
          <p:nvPr/>
        </p:nvGrpSpPr>
        <p:grpSpPr>
          <a:xfrm>
            <a:off x="2342657" y="882932"/>
            <a:ext cx="2166110" cy="4068000"/>
            <a:chOff x="181305" y="4971019"/>
            <a:chExt cx="2166110" cy="4068000"/>
          </a:xfrm>
        </p:grpSpPr>
        <p:sp>
          <p:nvSpPr>
            <p:cNvPr id="540" name="Google Shape;540;p7"/>
            <p:cNvSpPr/>
            <p:nvPr/>
          </p:nvSpPr>
          <p:spPr>
            <a:xfrm>
              <a:off x="181306" y="4971019"/>
              <a:ext cx="2166109" cy="4068000"/>
            </a:xfrm>
            <a:prstGeom prst="roundRect">
              <a:avLst>
                <a:gd fmla="val 6958" name="adj"/>
              </a:avLst>
            </a:prstGeom>
            <a:solidFill>
              <a:schemeClr val="lt1"/>
            </a:soli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541" name="Google Shape;541;p7"/>
            <p:cNvCxnSpPr>
              <a:endCxn id="542" idx="2"/>
            </p:cNvCxnSpPr>
            <p:nvPr/>
          </p:nvCxnSpPr>
          <p:spPr>
            <a:xfrm>
              <a:off x="280905" y="5482053"/>
              <a:ext cx="740700" cy="0"/>
            </a:xfrm>
            <a:prstGeom prst="straightConnector1">
              <a:avLst/>
            </a:prstGeom>
            <a:noFill/>
            <a:ln cap="sq" cmpd="sng" w="12700">
              <a:solidFill>
                <a:srgbClr val="7030A0"/>
              </a:solidFill>
              <a:prstDash val="solid"/>
              <a:bevel/>
              <a:headEnd len="sm" w="sm" type="none"/>
              <a:tailEnd len="sm" w="sm" type="none"/>
            </a:ln>
          </p:spPr>
        </p:cxnSp>
        <p:sp>
          <p:nvSpPr>
            <p:cNvPr id="542" name="Google Shape;542;p7"/>
            <p:cNvSpPr/>
            <p:nvPr/>
          </p:nvSpPr>
          <p:spPr>
            <a:xfrm>
              <a:off x="1021618" y="5482051"/>
              <a:ext cx="475954" cy="237600"/>
            </a:xfrm>
            <a:custGeom>
              <a:rect b="b" l="l" r="r" t="t"/>
              <a:pathLst>
                <a:path extrusionOk="0" h="210665" w="421330">
                  <a:moveTo>
                    <a:pt x="421330" y="0"/>
                  </a:moveTo>
                  <a:cubicBezTo>
                    <a:pt x="421330" y="116347"/>
                    <a:pt x="326130" y="210665"/>
                    <a:pt x="210665" y="210665"/>
                  </a:cubicBezTo>
                  <a:cubicBezTo>
                    <a:pt x="95200" y="210665"/>
                    <a:pt x="0" y="116347"/>
                    <a:pt x="0" y="0"/>
                  </a:cubicBezTo>
                </a:path>
              </a:pathLst>
            </a:custGeom>
            <a:solidFill>
              <a:schemeClr val="lt1"/>
            </a:solidFill>
            <a:ln cap="flat" cmpd="sng" w="12700">
              <a:solidFill>
                <a:srgbClr val="7030A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3" name="Google Shape;543;p7"/>
            <p:cNvSpPr/>
            <p:nvPr/>
          </p:nvSpPr>
          <p:spPr>
            <a:xfrm>
              <a:off x="1113860" y="5286171"/>
              <a:ext cx="301686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30A0"/>
                </a:buClr>
                <a:buSzPts val="1800"/>
                <a:buFont typeface="Calibri"/>
                <a:buNone/>
              </a:pPr>
              <a:r>
                <a:rPr b="1" i="0" lang="en" sz="1800" u="none" cap="none" strike="noStrike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4</a:t>
              </a:r>
              <a:endParaRPr b="0" i="0" sz="1800" u="none" cap="none" strike="noStrik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4" name="Google Shape;544;p7"/>
            <p:cNvSpPr/>
            <p:nvPr/>
          </p:nvSpPr>
          <p:spPr>
            <a:xfrm>
              <a:off x="259291" y="5061919"/>
              <a:ext cx="2007453" cy="3886198"/>
            </a:xfrm>
            <a:prstGeom prst="roundRect">
              <a:avLst>
                <a:gd fmla="val 4876" name="adj"/>
              </a:avLst>
            </a:prstGeom>
            <a:noFill/>
            <a:ln cap="flat" cmpd="dbl" w="28575">
              <a:solidFill>
                <a:srgbClr val="7030A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5" name="Google Shape;545;p7"/>
            <p:cNvSpPr txBox="1"/>
            <p:nvPr/>
          </p:nvSpPr>
          <p:spPr>
            <a:xfrm flipH="1">
              <a:off x="181305" y="5072005"/>
              <a:ext cx="2156579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" sz="1400" u="none" cap="none" strike="noStrike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Firm</a:t>
              </a:r>
              <a:endParaRPr b="1" i="0" sz="14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546" name="Google Shape;546;p7"/>
            <p:cNvCxnSpPr/>
            <p:nvPr/>
          </p:nvCxnSpPr>
          <p:spPr>
            <a:xfrm>
              <a:off x="1497571" y="5481641"/>
              <a:ext cx="750578" cy="0"/>
            </a:xfrm>
            <a:prstGeom prst="straightConnector1">
              <a:avLst/>
            </a:prstGeom>
            <a:noFill/>
            <a:ln cap="sq" cmpd="sng" w="12700">
              <a:solidFill>
                <a:srgbClr val="7030A0"/>
              </a:solidFill>
              <a:prstDash val="solid"/>
              <a:bevel/>
              <a:headEnd len="sm" w="sm" type="none"/>
              <a:tailEnd len="sm" w="sm" type="none"/>
            </a:ln>
          </p:spPr>
        </p:cxnSp>
      </p:grpSp>
      <p:grpSp>
        <p:nvGrpSpPr>
          <p:cNvPr id="547" name="Google Shape;547;p7"/>
          <p:cNvGrpSpPr/>
          <p:nvPr/>
        </p:nvGrpSpPr>
        <p:grpSpPr>
          <a:xfrm>
            <a:off x="257585" y="1604101"/>
            <a:ext cx="1967245" cy="1120409"/>
            <a:chOff x="262098" y="1593982"/>
            <a:chExt cx="1967245" cy="1120409"/>
          </a:xfrm>
        </p:grpSpPr>
        <p:sp>
          <p:nvSpPr>
            <p:cNvPr id="548" name="Google Shape;548;p7"/>
            <p:cNvSpPr txBox="1"/>
            <p:nvPr/>
          </p:nvSpPr>
          <p:spPr>
            <a:xfrm>
              <a:off x="262098" y="1852617"/>
              <a:ext cx="1967245" cy="86177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en" sz="16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Avonlea Clothbound Cheddar by Cow’s Creamery</a:t>
              </a:r>
              <a:r>
                <a:rPr b="0" i="0" lang="en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 </a:t>
              </a:r>
              <a:endParaRPr b="0" i="0" sz="900" u="none" cap="none" strike="noStrik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9" name="Google Shape;549;p7"/>
            <p:cNvSpPr txBox="1"/>
            <p:nvPr/>
          </p:nvSpPr>
          <p:spPr>
            <a:xfrm>
              <a:off x="342872" y="1593982"/>
              <a:ext cx="1858501" cy="3385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en" sz="16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Cheddar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50" name="Google Shape;550;p7"/>
          <p:cNvSpPr txBox="1"/>
          <p:nvPr/>
        </p:nvSpPr>
        <p:spPr>
          <a:xfrm>
            <a:off x="2499749" y="1562405"/>
            <a:ext cx="1858501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" sz="16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Cheddar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p7"/>
          <p:cNvSpPr txBox="1"/>
          <p:nvPr/>
        </p:nvSpPr>
        <p:spPr>
          <a:xfrm>
            <a:off x="4696400" y="1575447"/>
            <a:ext cx="1858501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" sz="16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Cheddar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2" name="Google Shape;552;p7"/>
          <p:cNvSpPr txBox="1"/>
          <p:nvPr/>
        </p:nvSpPr>
        <p:spPr>
          <a:xfrm>
            <a:off x="2472771" y="5947733"/>
            <a:ext cx="1967245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Farmstead Gouda Cheese by Mountainoak cheese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" name="Google Shape;553;p7"/>
          <p:cNvSpPr txBox="1"/>
          <p:nvPr/>
        </p:nvSpPr>
        <p:spPr>
          <a:xfrm>
            <a:off x="310727" y="4446427"/>
            <a:ext cx="188613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sng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Source</a:t>
            </a:r>
            <a:r>
              <a:rPr b="0" i="0" lang="en" sz="9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b="0" i="0" lang="en" sz="9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https://cowscreamery.ca/cheese/</a:t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4" name="Google Shape;554;p7"/>
          <p:cNvSpPr txBox="1"/>
          <p:nvPr/>
        </p:nvSpPr>
        <p:spPr>
          <a:xfrm>
            <a:off x="2477878" y="8361329"/>
            <a:ext cx="1886133" cy="5078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sng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Source</a:t>
            </a:r>
            <a:r>
              <a:rPr b="0" i="0" lang="en" sz="9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b="0" i="0" lang="en" sz="9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https://mountainoakcheese.ca/our-products</a:t>
            </a:r>
            <a:r>
              <a:rPr b="0" i="0" lang="en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" name="Google Shape;555;p7"/>
          <p:cNvSpPr txBox="1"/>
          <p:nvPr/>
        </p:nvSpPr>
        <p:spPr>
          <a:xfrm>
            <a:off x="2477878" y="4306579"/>
            <a:ext cx="1886133" cy="5078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sng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Source</a:t>
            </a:r>
            <a:r>
              <a:rPr b="0" i="0" lang="en" sz="9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  </a:t>
            </a:r>
            <a:r>
              <a:rPr b="0" i="0" lang="en" sz="9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http://mapledalecheese.ca/aged-cheddar-c9.php</a:t>
            </a:r>
            <a:r>
              <a:rPr b="0" i="0" lang="en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" name="Google Shape;556;p7"/>
          <p:cNvSpPr txBox="1"/>
          <p:nvPr/>
        </p:nvSpPr>
        <p:spPr>
          <a:xfrm>
            <a:off x="220950" y="8399424"/>
            <a:ext cx="1886133" cy="5078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sng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Source</a:t>
            </a:r>
            <a:r>
              <a:rPr b="0" i="0" lang="en" sz="9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b="0" i="0" lang="en" sz="9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https://www.sylvanstarcheesefarm.ca/</a:t>
            </a:r>
            <a:r>
              <a:rPr b="0" i="0" lang="en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7" name="Google Shape;557;p7"/>
          <p:cNvSpPr txBox="1"/>
          <p:nvPr/>
        </p:nvSpPr>
        <p:spPr>
          <a:xfrm>
            <a:off x="4638137" y="8381576"/>
            <a:ext cx="1886133" cy="5078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sng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Source</a:t>
            </a:r>
            <a:r>
              <a:rPr b="0" i="0" lang="en" sz="9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   </a:t>
            </a:r>
            <a:r>
              <a:rPr b="0" i="0" lang="en" sz="9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https://www.stellacheese.com/en/our-cheese/provolone/provolone</a:t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vonlea Clothbound Cheddar Cow's Creamery | Savvy Company" id="558" name="Google Shape;558;p7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511164" y="3093061"/>
            <a:ext cx="1509651" cy="1283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" name="Google Shape;559;p7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465914" y="3111524"/>
            <a:ext cx="557724" cy="54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p7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503690" y="6737029"/>
            <a:ext cx="1485900" cy="142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" name="Google Shape;561;p7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2845872" y="6820367"/>
            <a:ext cx="1221041" cy="1603634"/>
          </a:xfrm>
          <a:prstGeom prst="rect">
            <a:avLst/>
          </a:prstGeom>
          <a:noFill/>
          <a:ln>
            <a:noFill/>
          </a:ln>
        </p:spPr>
      </p:pic>
      <p:sp>
        <p:nvSpPr>
          <p:cNvPr id="562" name="Google Shape;562;p7"/>
          <p:cNvSpPr txBox="1"/>
          <p:nvPr/>
        </p:nvSpPr>
        <p:spPr>
          <a:xfrm>
            <a:off x="2491222" y="1875243"/>
            <a:ext cx="1967245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Maple Dale (5 years) by Maple Dale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3" name="Google Shape;563;p7"/>
          <p:cNvSpPr txBox="1"/>
          <p:nvPr/>
        </p:nvSpPr>
        <p:spPr>
          <a:xfrm>
            <a:off x="4654863" y="4314873"/>
            <a:ext cx="1886133" cy="5078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sng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  <a:hlinkClick r:id="rId1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Source</a:t>
            </a:r>
            <a:r>
              <a:rPr b="0" i="0" lang="en" sz="9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   </a:t>
            </a:r>
            <a:r>
              <a:rPr b="0" i="0" lang="en" sz="9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1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https://mariposadairy.ca/lenberg-farms/</a:t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4" name="Google Shape;564;p7"/>
          <p:cNvPicPr preferRelativeResize="0"/>
          <p:nvPr/>
        </p:nvPicPr>
        <p:blipFill rotWithShape="1">
          <a:blip r:embed="rId19">
            <a:alphaModFix/>
          </a:blip>
          <a:srcRect b="0" l="11051" r="27856" t="0"/>
          <a:stretch/>
        </p:blipFill>
        <p:spPr>
          <a:xfrm>
            <a:off x="2609187" y="2589625"/>
            <a:ext cx="1574849" cy="1930544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p7"/>
          <p:cNvSpPr txBox="1"/>
          <p:nvPr/>
        </p:nvSpPr>
        <p:spPr>
          <a:xfrm>
            <a:off x="2527144" y="5663540"/>
            <a:ext cx="1858501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" sz="16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Gouda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https://hautegoat.com/wp-content/uploads/2019/01/LindsayBandagedGoatCheese-1.jpg" id="566" name="Google Shape;566;p7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4800484" y="2760192"/>
            <a:ext cx="1504468" cy="1504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Google Shape;567;p7"/>
          <p:cNvPicPr preferRelativeResize="0"/>
          <p:nvPr/>
        </p:nvPicPr>
        <p:blipFill rotWithShape="1">
          <a:blip r:embed="rId21">
            <a:alphaModFix/>
          </a:blip>
          <a:srcRect b="6217" l="9716" r="9845" t="7627"/>
          <a:stretch/>
        </p:blipFill>
        <p:spPr>
          <a:xfrm>
            <a:off x="4826751" y="6515839"/>
            <a:ext cx="1655619" cy="17733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8"/>
          <p:cNvSpPr/>
          <p:nvPr/>
        </p:nvSpPr>
        <p:spPr>
          <a:xfrm>
            <a:off x="181306" y="4971019"/>
            <a:ext cx="2166109" cy="4068000"/>
          </a:xfrm>
          <a:prstGeom prst="roundRect">
            <a:avLst>
              <a:gd fmla="val 6958" name="adj"/>
            </a:avLst>
          </a:prstGeom>
          <a:solidFill>
            <a:schemeClr val="lt1"/>
          </a:solidFill>
          <a:ln cap="flat" cmpd="sng" w="9525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3" name="Google Shape;573;p8"/>
          <p:cNvSpPr/>
          <p:nvPr/>
        </p:nvSpPr>
        <p:spPr>
          <a:xfrm>
            <a:off x="168777" y="891563"/>
            <a:ext cx="2166109" cy="4068000"/>
          </a:xfrm>
          <a:prstGeom prst="roundRect">
            <a:avLst>
              <a:gd fmla="val 6958" name="adj"/>
            </a:avLst>
          </a:prstGeom>
          <a:solidFill>
            <a:schemeClr val="lt1"/>
          </a:solidFill>
          <a:ln cap="flat" cmpd="sng" w="9525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4" name="Google Shape;574;p8"/>
          <p:cNvSpPr/>
          <p:nvPr/>
        </p:nvSpPr>
        <p:spPr>
          <a:xfrm>
            <a:off x="4515690" y="4971019"/>
            <a:ext cx="2166109" cy="4068000"/>
          </a:xfrm>
          <a:prstGeom prst="roundRect">
            <a:avLst>
              <a:gd fmla="val 6958" name="adj"/>
            </a:avLst>
          </a:prstGeom>
          <a:solidFill>
            <a:schemeClr val="lt1"/>
          </a:solidFill>
          <a:ln cap="flat" cmpd="sng" w="9525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5" name="Google Shape;575;p8"/>
          <p:cNvSpPr/>
          <p:nvPr/>
        </p:nvSpPr>
        <p:spPr>
          <a:xfrm>
            <a:off x="2349581" y="4996243"/>
            <a:ext cx="2166109" cy="4068000"/>
          </a:xfrm>
          <a:prstGeom prst="roundRect">
            <a:avLst>
              <a:gd fmla="val 6958" name="adj"/>
            </a:avLst>
          </a:prstGeom>
          <a:solidFill>
            <a:schemeClr val="lt1"/>
          </a:solidFill>
          <a:ln cap="flat" cmpd="sng" w="9525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6" name="Google Shape;576;p8"/>
          <p:cNvSpPr/>
          <p:nvPr/>
        </p:nvSpPr>
        <p:spPr>
          <a:xfrm>
            <a:off x="4538530" y="888352"/>
            <a:ext cx="2166109" cy="4068000"/>
          </a:xfrm>
          <a:prstGeom prst="roundRect">
            <a:avLst>
              <a:gd fmla="val 6958" name="adj"/>
            </a:avLst>
          </a:prstGeom>
          <a:solidFill>
            <a:schemeClr val="lt1"/>
          </a:solidFill>
          <a:ln cap="flat" cmpd="sng" w="9525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7" name="Google Shape;577;p8"/>
          <p:cNvSpPr/>
          <p:nvPr/>
        </p:nvSpPr>
        <p:spPr>
          <a:xfrm>
            <a:off x="2342294" y="877795"/>
            <a:ext cx="2166109" cy="4068000"/>
          </a:xfrm>
          <a:prstGeom prst="roundRect">
            <a:avLst>
              <a:gd fmla="val 6958" name="adj"/>
            </a:avLst>
          </a:prstGeom>
          <a:solidFill>
            <a:schemeClr val="lt1"/>
          </a:solidFill>
          <a:ln cap="flat" cmpd="sng" w="9525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8" name="Google Shape;578;p8"/>
          <p:cNvSpPr txBox="1"/>
          <p:nvPr/>
        </p:nvSpPr>
        <p:spPr>
          <a:xfrm>
            <a:off x="4553510" y="1585206"/>
            <a:ext cx="20799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Milk</a:t>
            </a:r>
            <a:r>
              <a:rPr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cow, unpasteurized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Colour</a:t>
            </a:r>
            <a:r>
              <a:rPr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pale yellow rind, greyish near rind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Taste</a:t>
            </a:r>
            <a:r>
              <a:rPr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</a:t>
            </a: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intense and complex, potato, hay with a hint of acidity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Aroma</a:t>
            </a:r>
            <a:r>
              <a:rPr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</a:t>
            </a: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vegetal and earthy </a:t>
            </a: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Texture</a:t>
            </a:r>
            <a:r>
              <a:rPr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firm, soft on the palate, slightly crumbly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8"/>
          <p:cNvSpPr txBox="1"/>
          <p:nvPr/>
        </p:nvSpPr>
        <p:spPr>
          <a:xfrm>
            <a:off x="4591148" y="954540"/>
            <a:ext cx="2032975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Avonlea Clothbound Cheddar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" name="Google Shape;580;p8"/>
          <p:cNvSpPr txBox="1"/>
          <p:nvPr/>
        </p:nvSpPr>
        <p:spPr>
          <a:xfrm>
            <a:off x="2434688" y="2085775"/>
            <a:ext cx="20952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Milk</a:t>
            </a:r>
            <a:r>
              <a:rPr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</a:t>
            </a: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cow, thermised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Colour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 pale yellow, dry appearance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Taste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 fruity (tangerine and lemon) lactic (yogurt)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Aroma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 fruity with notes of dried apple and wine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Texture</a:t>
            </a:r>
            <a:r>
              <a:rPr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firm, sticks to the palate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1" name="Google Shape;581;p8"/>
          <p:cNvSpPr txBox="1"/>
          <p:nvPr/>
        </p:nvSpPr>
        <p:spPr>
          <a:xfrm>
            <a:off x="2524852" y="1022794"/>
            <a:ext cx="1904855" cy="9232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Maple Dale (5 years) by Maple Dale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" name="Google Shape;582;p8"/>
          <p:cNvSpPr txBox="1"/>
          <p:nvPr/>
        </p:nvSpPr>
        <p:spPr>
          <a:xfrm>
            <a:off x="202666" y="1863595"/>
            <a:ext cx="2095200" cy="24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Milk</a:t>
            </a:r>
            <a:r>
              <a:rPr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goat, pasteurized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Rind</a:t>
            </a:r>
            <a:r>
              <a:rPr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</a:t>
            </a: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yellow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Colour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 golden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Taste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 soft, fruity and slightly tart at first, making way for slightly earthy notes, cooked milk and caramel, and a trace of tanginess that remains on the tongue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Aroma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 earth and baked milk </a:t>
            </a: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Texture</a:t>
            </a:r>
            <a:r>
              <a:rPr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 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firm, crumbly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3" name="Google Shape;583;p8"/>
          <p:cNvSpPr txBox="1"/>
          <p:nvPr/>
        </p:nvSpPr>
        <p:spPr>
          <a:xfrm>
            <a:off x="280737" y="928809"/>
            <a:ext cx="1967245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Lindsay Bandaged Cheddar by Lenberg Farms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4" name="Google Shape;584;p8"/>
          <p:cNvSpPr/>
          <p:nvPr/>
        </p:nvSpPr>
        <p:spPr>
          <a:xfrm>
            <a:off x="4591148" y="3912635"/>
            <a:ext cx="2158052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3</a:t>
            </a:r>
            <a:r>
              <a:rPr b="0" baseline="30000" i="1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rd</a:t>
            </a:r>
            <a:r>
              <a:rPr b="0" i="1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place 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American Cheese Society Competition </a:t>
            </a:r>
            <a:r>
              <a:rPr b="0" i="1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2018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Best cheddar Canadian Cheese Awards 2016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5" name="Google Shape;585;p8"/>
          <p:cNvSpPr/>
          <p:nvPr/>
        </p:nvSpPr>
        <p:spPr>
          <a:xfrm>
            <a:off x="7921382" y="5194167"/>
            <a:ext cx="2090057" cy="9232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en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Grand Champion Canadian Cheese Grand Prix 2019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6" name="Google Shape;586;p8"/>
          <p:cNvSpPr txBox="1"/>
          <p:nvPr/>
        </p:nvSpPr>
        <p:spPr>
          <a:xfrm>
            <a:off x="4533919" y="5941747"/>
            <a:ext cx="2095200" cy="18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Milk</a:t>
            </a:r>
            <a:r>
              <a:rPr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</a:t>
            </a: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raw</a:t>
            </a: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cow, thermised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Colour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 golden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Taste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 intense milky taste with notes of caramel, nuts and salt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Aroma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 milky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Texture</a:t>
            </a:r>
            <a:r>
              <a:rPr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</a:t>
            </a: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firm, but soft and creamy on the palate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7" name="Google Shape;587;p8"/>
          <p:cNvSpPr txBox="1"/>
          <p:nvPr/>
        </p:nvSpPr>
        <p:spPr>
          <a:xfrm>
            <a:off x="4668676" y="5170297"/>
            <a:ext cx="1967245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Grizzly Gouda by Sylvan Star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8" name="Google Shape;588;p8"/>
          <p:cNvSpPr txBox="1"/>
          <p:nvPr/>
        </p:nvSpPr>
        <p:spPr>
          <a:xfrm>
            <a:off x="2434688" y="5060619"/>
            <a:ext cx="1967245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Farmestead Gouda Cheese by Mountainoak cheese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9" name="Google Shape;589;p8"/>
          <p:cNvSpPr txBox="1"/>
          <p:nvPr/>
        </p:nvSpPr>
        <p:spPr>
          <a:xfrm>
            <a:off x="190850" y="5193380"/>
            <a:ext cx="1967245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Provolone by Kingsey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0" name="Google Shape;590;p8"/>
          <p:cNvSpPr txBox="1"/>
          <p:nvPr/>
        </p:nvSpPr>
        <p:spPr>
          <a:xfrm>
            <a:off x="252348" y="6192188"/>
            <a:ext cx="2095200" cy="16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Milk</a:t>
            </a:r>
            <a:r>
              <a:rPr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</a:t>
            </a: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cow, pasteurized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Colour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 butter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Taste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 milky, slightly sweet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Aroma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 cooked milk and butter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Texture</a:t>
            </a:r>
            <a:r>
              <a:rPr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 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firm and fibrous, compact and stretchy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1" name="Google Shape;591;p8"/>
          <p:cNvSpPr/>
          <p:nvPr/>
        </p:nvSpPr>
        <p:spPr>
          <a:xfrm>
            <a:off x="4576555" y="8242216"/>
            <a:ext cx="2090057" cy="7386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Best Swiss type cheese at Canadian Cheese Grand Prix 2013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2" name="Google Shape;592;p8"/>
          <p:cNvSpPr txBox="1"/>
          <p:nvPr/>
        </p:nvSpPr>
        <p:spPr>
          <a:xfrm>
            <a:off x="2363305" y="6394496"/>
            <a:ext cx="2095200" cy="16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Milk</a:t>
            </a:r>
            <a:r>
              <a:rPr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</a:t>
            </a: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cow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Rind</a:t>
            </a:r>
            <a:r>
              <a:rPr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yellow film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Colour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 pale yellow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Taste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 fruity with floral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notes </a:t>
            </a: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Aroma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 lactic and roasted </a:t>
            </a:r>
            <a:r>
              <a:rPr b="1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Texture</a:t>
            </a:r>
            <a:r>
              <a:rPr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semi-firm, creamier in the centre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3" name="Google Shape;593;p8"/>
          <p:cNvSpPr/>
          <p:nvPr/>
        </p:nvSpPr>
        <p:spPr>
          <a:xfrm>
            <a:off x="253235" y="4451997"/>
            <a:ext cx="2158052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Best cheddar Canadian Cheese Awards 2017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9"/>
          <p:cNvSpPr/>
          <p:nvPr/>
        </p:nvSpPr>
        <p:spPr>
          <a:xfrm>
            <a:off x="181306" y="4971019"/>
            <a:ext cx="2166109" cy="4068000"/>
          </a:xfrm>
          <a:prstGeom prst="roundRect">
            <a:avLst>
              <a:gd fmla="val 6958" name="adj"/>
            </a:avLst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99" name="Google Shape;599;p9"/>
          <p:cNvCxnSpPr>
            <a:endCxn id="600" idx="2"/>
          </p:cNvCxnSpPr>
          <p:nvPr/>
        </p:nvCxnSpPr>
        <p:spPr>
          <a:xfrm>
            <a:off x="280905" y="5482053"/>
            <a:ext cx="740700" cy="0"/>
          </a:xfrm>
          <a:prstGeom prst="straightConnector1">
            <a:avLst/>
          </a:prstGeom>
          <a:noFill/>
          <a:ln cap="sq" cmpd="sng" w="12700">
            <a:solidFill>
              <a:srgbClr val="7030A0"/>
            </a:solidFill>
            <a:prstDash val="solid"/>
            <a:bevel/>
            <a:headEnd len="sm" w="sm" type="none"/>
            <a:tailEnd len="sm" w="sm" type="none"/>
          </a:ln>
        </p:spPr>
      </p:cxnSp>
      <p:sp>
        <p:nvSpPr>
          <p:cNvPr id="600" name="Google Shape;600;p9"/>
          <p:cNvSpPr/>
          <p:nvPr/>
        </p:nvSpPr>
        <p:spPr>
          <a:xfrm>
            <a:off x="1021618" y="5482051"/>
            <a:ext cx="475954" cy="237600"/>
          </a:xfrm>
          <a:custGeom>
            <a:rect b="b" l="l" r="r" t="t"/>
            <a:pathLst>
              <a:path extrusionOk="0" h="210665" w="421330">
                <a:moveTo>
                  <a:pt x="421330" y="0"/>
                </a:moveTo>
                <a:cubicBezTo>
                  <a:pt x="421330" y="116347"/>
                  <a:pt x="326130" y="210665"/>
                  <a:pt x="210665" y="210665"/>
                </a:cubicBezTo>
                <a:cubicBezTo>
                  <a:pt x="95200" y="210665"/>
                  <a:pt x="0" y="116347"/>
                  <a:pt x="0" y="0"/>
                </a:cubicBezTo>
              </a:path>
            </a:pathLst>
          </a:custGeom>
          <a:solidFill>
            <a:schemeClr val="lt1"/>
          </a:solidFill>
          <a:ln cap="flat" cmpd="sng" w="12700">
            <a:solidFill>
              <a:srgbClr val="7030A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1" name="Google Shape;601;p9"/>
          <p:cNvSpPr/>
          <p:nvPr/>
        </p:nvSpPr>
        <p:spPr>
          <a:xfrm>
            <a:off x="1113860" y="5285702"/>
            <a:ext cx="30168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1800"/>
              <a:buFont typeface="Calibri"/>
              <a:buNone/>
            </a:pPr>
            <a:r>
              <a:rPr b="1" i="0" lang="en" sz="1800" u="none" cap="none" strike="noStrik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b="0" i="0" sz="1800" u="none" cap="none" strike="noStrike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2" name="Google Shape;602;p9"/>
          <p:cNvSpPr/>
          <p:nvPr/>
        </p:nvSpPr>
        <p:spPr>
          <a:xfrm>
            <a:off x="259291" y="5061919"/>
            <a:ext cx="2007453" cy="3886198"/>
          </a:xfrm>
          <a:prstGeom prst="roundRect">
            <a:avLst>
              <a:gd fmla="val 4876" name="adj"/>
            </a:avLst>
          </a:prstGeom>
          <a:noFill/>
          <a:ln cap="flat" cmpd="dbl" w="28575">
            <a:solidFill>
              <a:srgbClr val="70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3" name="Google Shape;603;p9"/>
          <p:cNvSpPr txBox="1"/>
          <p:nvPr/>
        </p:nvSpPr>
        <p:spPr>
          <a:xfrm flipH="1">
            <a:off x="181305" y="5072005"/>
            <a:ext cx="2156579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Hard</a:t>
            </a:r>
            <a:endParaRPr b="1" i="0" sz="1400" u="none" cap="none" strike="noStrik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04" name="Google Shape;604;p9"/>
          <p:cNvCxnSpPr/>
          <p:nvPr/>
        </p:nvCxnSpPr>
        <p:spPr>
          <a:xfrm>
            <a:off x="1497571" y="5481641"/>
            <a:ext cx="750578" cy="0"/>
          </a:xfrm>
          <a:prstGeom prst="straightConnector1">
            <a:avLst/>
          </a:prstGeom>
          <a:noFill/>
          <a:ln cap="sq" cmpd="sng" w="12700">
            <a:solidFill>
              <a:srgbClr val="7030A0"/>
            </a:solidFill>
            <a:prstDash val="solid"/>
            <a:bevel/>
            <a:headEnd len="sm" w="sm" type="none"/>
            <a:tailEnd len="sm" w="sm" type="none"/>
          </a:ln>
        </p:spPr>
      </p:cxnSp>
      <p:sp>
        <p:nvSpPr>
          <p:cNvPr id="605" name="Google Shape;605;p9"/>
          <p:cNvSpPr/>
          <p:nvPr/>
        </p:nvSpPr>
        <p:spPr>
          <a:xfrm>
            <a:off x="4528691" y="850508"/>
            <a:ext cx="2166109" cy="4068000"/>
          </a:xfrm>
          <a:prstGeom prst="roundRect">
            <a:avLst>
              <a:gd fmla="val 6958" name="adj"/>
            </a:avLst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06" name="Google Shape;606;p9"/>
          <p:cNvCxnSpPr>
            <a:endCxn id="607" idx="2"/>
          </p:cNvCxnSpPr>
          <p:nvPr/>
        </p:nvCxnSpPr>
        <p:spPr>
          <a:xfrm>
            <a:off x="4626594" y="1385294"/>
            <a:ext cx="740700" cy="0"/>
          </a:xfrm>
          <a:prstGeom prst="straightConnector1">
            <a:avLst/>
          </a:prstGeom>
          <a:noFill/>
          <a:ln cap="sq" cmpd="sng" w="12700">
            <a:solidFill>
              <a:srgbClr val="7030A0"/>
            </a:solidFill>
            <a:prstDash val="solid"/>
            <a:bevel/>
            <a:headEnd len="sm" w="sm" type="none"/>
            <a:tailEnd len="sm" w="sm" type="none"/>
          </a:ln>
        </p:spPr>
      </p:cxnSp>
      <p:sp>
        <p:nvSpPr>
          <p:cNvPr id="607" name="Google Shape;607;p9"/>
          <p:cNvSpPr/>
          <p:nvPr/>
        </p:nvSpPr>
        <p:spPr>
          <a:xfrm>
            <a:off x="5367307" y="1385292"/>
            <a:ext cx="475954" cy="237600"/>
          </a:xfrm>
          <a:custGeom>
            <a:rect b="b" l="l" r="r" t="t"/>
            <a:pathLst>
              <a:path extrusionOk="0" h="210665" w="421330">
                <a:moveTo>
                  <a:pt x="421330" y="0"/>
                </a:moveTo>
                <a:cubicBezTo>
                  <a:pt x="421330" y="116347"/>
                  <a:pt x="326130" y="210665"/>
                  <a:pt x="210665" y="210665"/>
                </a:cubicBezTo>
                <a:cubicBezTo>
                  <a:pt x="95200" y="210665"/>
                  <a:pt x="0" y="116347"/>
                  <a:pt x="0" y="0"/>
                </a:cubicBezTo>
              </a:path>
            </a:pathLst>
          </a:custGeom>
          <a:solidFill>
            <a:schemeClr val="lt1"/>
          </a:solidFill>
          <a:ln cap="flat" cmpd="sng" w="12700">
            <a:solidFill>
              <a:srgbClr val="7030A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8" name="Google Shape;608;p9"/>
          <p:cNvSpPr/>
          <p:nvPr/>
        </p:nvSpPr>
        <p:spPr>
          <a:xfrm>
            <a:off x="5460903" y="1189413"/>
            <a:ext cx="30168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1800"/>
              <a:buFont typeface="Calibri"/>
              <a:buNone/>
            </a:pPr>
            <a:r>
              <a:rPr b="1" i="0" lang="en" sz="1800" u="none" cap="none" strike="noStrik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b="0" i="0" sz="1800" u="none" cap="none" strike="noStrike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9" name="Google Shape;609;p9"/>
          <p:cNvSpPr/>
          <p:nvPr/>
        </p:nvSpPr>
        <p:spPr>
          <a:xfrm>
            <a:off x="4604980" y="965160"/>
            <a:ext cx="2007453" cy="3886198"/>
          </a:xfrm>
          <a:prstGeom prst="roundRect">
            <a:avLst>
              <a:gd fmla="val 4876" name="adj"/>
            </a:avLst>
          </a:prstGeom>
          <a:noFill/>
          <a:ln cap="flat" cmpd="dbl" w="28575">
            <a:solidFill>
              <a:srgbClr val="70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0" name="Google Shape;610;p9"/>
          <p:cNvSpPr txBox="1"/>
          <p:nvPr/>
        </p:nvSpPr>
        <p:spPr>
          <a:xfrm flipH="1">
            <a:off x="4526994" y="975246"/>
            <a:ext cx="2156579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Hard</a:t>
            </a:r>
            <a:endParaRPr b="1" i="0" sz="1400" u="none" cap="none" strike="noStrik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11" name="Google Shape;611;p9"/>
          <p:cNvCxnSpPr/>
          <p:nvPr/>
        </p:nvCxnSpPr>
        <p:spPr>
          <a:xfrm>
            <a:off x="5843260" y="1384882"/>
            <a:ext cx="750578" cy="0"/>
          </a:xfrm>
          <a:prstGeom prst="straightConnector1">
            <a:avLst/>
          </a:prstGeom>
          <a:noFill/>
          <a:ln cap="sq" cmpd="sng" w="12700">
            <a:solidFill>
              <a:srgbClr val="7030A0"/>
            </a:solidFill>
            <a:prstDash val="solid"/>
            <a:bevel/>
            <a:headEnd len="sm" w="sm" type="none"/>
            <a:tailEnd len="sm" w="sm" type="none"/>
          </a:ln>
        </p:spPr>
      </p:cxnSp>
      <p:grpSp>
        <p:nvGrpSpPr>
          <p:cNvPr id="612" name="Google Shape;612;p9"/>
          <p:cNvGrpSpPr/>
          <p:nvPr/>
        </p:nvGrpSpPr>
        <p:grpSpPr>
          <a:xfrm>
            <a:off x="4515689" y="4958469"/>
            <a:ext cx="2166110" cy="4068000"/>
            <a:chOff x="181305" y="4971019"/>
            <a:chExt cx="2166110" cy="4068000"/>
          </a:xfrm>
        </p:grpSpPr>
        <p:sp>
          <p:nvSpPr>
            <p:cNvPr id="613" name="Google Shape;613;p9"/>
            <p:cNvSpPr/>
            <p:nvPr/>
          </p:nvSpPr>
          <p:spPr>
            <a:xfrm>
              <a:off x="181306" y="4971019"/>
              <a:ext cx="2166109" cy="4068000"/>
            </a:xfrm>
            <a:prstGeom prst="roundRect">
              <a:avLst>
                <a:gd fmla="val 6958" name="adj"/>
              </a:avLst>
            </a:prstGeom>
            <a:solidFill>
              <a:schemeClr val="lt1"/>
            </a:soli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14" name="Google Shape;614;p9"/>
            <p:cNvCxnSpPr>
              <a:endCxn id="615" idx="2"/>
            </p:cNvCxnSpPr>
            <p:nvPr/>
          </p:nvCxnSpPr>
          <p:spPr>
            <a:xfrm>
              <a:off x="280905" y="5482053"/>
              <a:ext cx="740700" cy="0"/>
            </a:xfrm>
            <a:prstGeom prst="straightConnector1">
              <a:avLst/>
            </a:prstGeom>
            <a:noFill/>
            <a:ln cap="sq" cmpd="sng" w="12700">
              <a:solidFill>
                <a:srgbClr val="7030A0"/>
              </a:solidFill>
              <a:prstDash val="solid"/>
              <a:bevel/>
              <a:headEnd len="sm" w="sm" type="none"/>
              <a:tailEnd len="sm" w="sm" type="none"/>
            </a:ln>
          </p:spPr>
        </p:cxnSp>
        <p:sp>
          <p:nvSpPr>
            <p:cNvPr id="615" name="Google Shape;615;p9"/>
            <p:cNvSpPr/>
            <p:nvPr/>
          </p:nvSpPr>
          <p:spPr>
            <a:xfrm>
              <a:off x="1021618" y="5482051"/>
              <a:ext cx="475954" cy="237600"/>
            </a:xfrm>
            <a:custGeom>
              <a:rect b="b" l="l" r="r" t="t"/>
              <a:pathLst>
                <a:path extrusionOk="0" h="210665" w="421330">
                  <a:moveTo>
                    <a:pt x="421330" y="0"/>
                  </a:moveTo>
                  <a:cubicBezTo>
                    <a:pt x="421330" y="116347"/>
                    <a:pt x="326130" y="210665"/>
                    <a:pt x="210665" y="210665"/>
                  </a:cubicBezTo>
                  <a:cubicBezTo>
                    <a:pt x="95200" y="210665"/>
                    <a:pt x="0" y="116347"/>
                    <a:pt x="0" y="0"/>
                  </a:cubicBezTo>
                </a:path>
              </a:pathLst>
            </a:custGeom>
            <a:solidFill>
              <a:schemeClr val="lt1"/>
            </a:solidFill>
            <a:ln cap="flat" cmpd="sng" w="12700">
              <a:solidFill>
                <a:srgbClr val="7030A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6" name="Google Shape;616;p9"/>
            <p:cNvSpPr/>
            <p:nvPr/>
          </p:nvSpPr>
          <p:spPr>
            <a:xfrm>
              <a:off x="1126519" y="5286172"/>
              <a:ext cx="301686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30A0"/>
                </a:buClr>
                <a:buSzPts val="1800"/>
                <a:buFont typeface="Calibri"/>
                <a:buNone/>
              </a:pPr>
              <a:r>
                <a:rPr b="1" i="0" lang="en" sz="1800" u="none" cap="none" strike="noStrike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5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9"/>
            <p:cNvSpPr/>
            <p:nvPr/>
          </p:nvSpPr>
          <p:spPr>
            <a:xfrm>
              <a:off x="259291" y="5061919"/>
              <a:ext cx="2007453" cy="3886198"/>
            </a:xfrm>
            <a:prstGeom prst="roundRect">
              <a:avLst>
                <a:gd fmla="val 4876" name="adj"/>
              </a:avLst>
            </a:prstGeom>
            <a:noFill/>
            <a:ln cap="flat" cmpd="dbl" w="28575">
              <a:solidFill>
                <a:srgbClr val="7030A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8" name="Google Shape;618;p9"/>
            <p:cNvSpPr txBox="1"/>
            <p:nvPr/>
          </p:nvSpPr>
          <p:spPr>
            <a:xfrm flipH="1">
              <a:off x="181305" y="5072005"/>
              <a:ext cx="2156579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" sz="1400" u="none" cap="none" strike="noStrike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Hard</a:t>
              </a:r>
              <a:endParaRPr b="1" i="0" sz="14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19" name="Google Shape;619;p9"/>
            <p:cNvCxnSpPr/>
            <p:nvPr/>
          </p:nvCxnSpPr>
          <p:spPr>
            <a:xfrm>
              <a:off x="1497571" y="5481641"/>
              <a:ext cx="750578" cy="0"/>
            </a:xfrm>
            <a:prstGeom prst="straightConnector1">
              <a:avLst/>
            </a:prstGeom>
            <a:noFill/>
            <a:ln cap="sq" cmpd="sng" w="12700">
              <a:solidFill>
                <a:srgbClr val="7030A0"/>
              </a:solidFill>
              <a:prstDash val="solid"/>
              <a:bevel/>
              <a:headEnd len="sm" w="sm" type="none"/>
              <a:tailEnd len="sm" w="sm" type="none"/>
            </a:ln>
          </p:spPr>
        </p:cxnSp>
      </p:grpSp>
      <p:grpSp>
        <p:nvGrpSpPr>
          <p:cNvPr id="620" name="Google Shape;620;p9"/>
          <p:cNvGrpSpPr/>
          <p:nvPr/>
        </p:nvGrpSpPr>
        <p:grpSpPr>
          <a:xfrm>
            <a:off x="2334640" y="4958470"/>
            <a:ext cx="2166110" cy="4068000"/>
            <a:chOff x="181305" y="4971019"/>
            <a:chExt cx="2166110" cy="4068000"/>
          </a:xfrm>
        </p:grpSpPr>
        <p:sp>
          <p:nvSpPr>
            <p:cNvPr id="621" name="Google Shape;621;p9"/>
            <p:cNvSpPr/>
            <p:nvPr/>
          </p:nvSpPr>
          <p:spPr>
            <a:xfrm>
              <a:off x="181306" y="4971019"/>
              <a:ext cx="2166109" cy="4068000"/>
            </a:xfrm>
            <a:prstGeom prst="roundRect">
              <a:avLst>
                <a:gd fmla="val 6958" name="adj"/>
              </a:avLst>
            </a:prstGeom>
            <a:solidFill>
              <a:schemeClr val="lt1"/>
            </a:soli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22" name="Google Shape;622;p9"/>
            <p:cNvCxnSpPr>
              <a:endCxn id="623" idx="2"/>
            </p:cNvCxnSpPr>
            <p:nvPr/>
          </p:nvCxnSpPr>
          <p:spPr>
            <a:xfrm>
              <a:off x="280905" y="5482053"/>
              <a:ext cx="740700" cy="0"/>
            </a:xfrm>
            <a:prstGeom prst="straightConnector1">
              <a:avLst/>
            </a:prstGeom>
            <a:noFill/>
            <a:ln cap="sq" cmpd="sng" w="12700">
              <a:solidFill>
                <a:srgbClr val="7030A0"/>
              </a:solidFill>
              <a:prstDash val="solid"/>
              <a:bevel/>
              <a:headEnd len="sm" w="sm" type="none"/>
              <a:tailEnd len="sm" w="sm" type="none"/>
            </a:ln>
          </p:spPr>
        </p:cxnSp>
        <p:sp>
          <p:nvSpPr>
            <p:cNvPr id="623" name="Google Shape;623;p9"/>
            <p:cNvSpPr/>
            <p:nvPr/>
          </p:nvSpPr>
          <p:spPr>
            <a:xfrm>
              <a:off x="1021618" y="5482051"/>
              <a:ext cx="475954" cy="237600"/>
            </a:xfrm>
            <a:custGeom>
              <a:rect b="b" l="l" r="r" t="t"/>
              <a:pathLst>
                <a:path extrusionOk="0" h="210665" w="421330">
                  <a:moveTo>
                    <a:pt x="421330" y="0"/>
                  </a:moveTo>
                  <a:cubicBezTo>
                    <a:pt x="421330" y="116347"/>
                    <a:pt x="326130" y="210665"/>
                    <a:pt x="210665" y="210665"/>
                  </a:cubicBezTo>
                  <a:cubicBezTo>
                    <a:pt x="95200" y="210665"/>
                    <a:pt x="0" y="116347"/>
                    <a:pt x="0" y="0"/>
                  </a:cubicBezTo>
                </a:path>
              </a:pathLst>
            </a:custGeom>
            <a:solidFill>
              <a:schemeClr val="lt1"/>
            </a:solidFill>
            <a:ln cap="flat" cmpd="sng" w="12700">
              <a:solidFill>
                <a:srgbClr val="7030A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4" name="Google Shape;624;p9"/>
            <p:cNvSpPr/>
            <p:nvPr/>
          </p:nvSpPr>
          <p:spPr>
            <a:xfrm>
              <a:off x="1113860" y="5286171"/>
              <a:ext cx="301686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30A0"/>
                </a:buClr>
                <a:buSzPts val="1800"/>
                <a:buFont typeface="Calibri"/>
                <a:buNone/>
              </a:pPr>
              <a:r>
                <a:rPr b="1" i="0" lang="en" sz="1800" u="none" cap="none" strike="noStrike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5</a:t>
              </a:r>
              <a:endParaRPr b="0" i="0" sz="1800" u="none" cap="none" strike="noStrik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5" name="Google Shape;625;p9"/>
            <p:cNvSpPr/>
            <p:nvPr/>
          </p:nvSpPr>
          <p:spPr>
            <a:xfrm>
              <a:off x="259291" y="5061919"/>
              <a:ext cx="2007453" cy="3886198"/>
            </a:xfrm>
            <a:prstGeom prst="roundRect">
              <a:avLst>
                <a:gd fmla="val 4876" name="adj"/>
              </a:avLst>
            </a:prstGeom>
            <a:noFill/>
            <a:ln cap="flat" cmpd="dbl" w="28575">
              <a:solidFill>
                <a:srgbClr val="7030A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6" name="Google Shape;626;p9"/>
            <p:cNvSpPr txBox="1"/>
            <p:nvPr/>
          </p:nvSpPr>
          <p:spPr>
            <a:xfrm flipH="1">
              <a:off x="181305" y="5072005"/>
              <a:ext cx="2156579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" sz="1400" u="none" cap="none" strike="noStrike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Hard</a:t>
              </a:r>
              <a:endParaRPr b="1" i="0" sz="14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27" name="Google Shape;627;p9"/>
            <p:cNvCxnSpPr/>
            <p:nvPr/>
          </p:nvCxnSpPr>
          <p:spPr>
            <a:xfrm>
              <a:off x="1497571" y="5481641"/>
              <a:ext cx="750578" cy="0"/>
            </a:xfrm>
            <a:prstGeom prst="straightConnector1">
              <a:avLst/>
            </a:prstGeom>
            <a:noFill/>
            <a:ln cap="sq" cmpd="sng" w="12700">
              <a:solidFill>
                <a:srgbClr val="7030A0"/>
              </a:solidFill>
              <a:prstDash val="solid"/>
              <a:bevel/>
              <a:headEnd len="sm" w="sm" type="none"/>
              <a:tailEnd len="sm" w="sm" type="none"/>
            </a:ln>
          </p:spPr>
        </p:cxnSp>
      </p:grpSp>
      <p:grpSp>
        <p:nvGrpSpPr>
          <p:cNvPr id="628" name="Google Shape;628;p9"/>
          <p:cNvGrpSpPr/>
          <p:nvPr/>
        </p:nvGrpSpPr>
        <p:grpSpPr>
          <a:xfrm>
            <a:off x="244351" y="5677331"/>
            <a:ext cx="1967245" cy="856649"/>
            <a:chOff x="256880" y="1584485"/>
            <a:chExt cx="1967245" cy="856649"/>
          </a:xfrm>
        </p:grpSpPr>
        <p:sp>
          <p:nvSpPr>
            <p:cNvPr id="629" name="Google Shape;629;p9"/>
            <p:cNvSpPr txBox="1"/>
            <p:nvPr/>
          </p:nvSpPr>
          <p:spPr>
            <a:xfrm>
              <a:off x="256880" y="1856359"/>
              <a:ext cx="1967245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en" sz="16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Baby Parmesan by Silani Sweet Cheese</a:t>
              </a:r>
              <a:endParaRPr b="1" i="0" sz="16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sp>
          <p:nvSpPr>
            <p:cNvPr id="630" name="Google Shape;630;p9"/>
            <p:cNvSpPr txBox="1"/>
            <p:nvPr/>
          </p:nvSpPr>
          <p:spPr>
            <a:xfrm>
              <a:off x="353980" y="1584485"/>
              <a:ext cx="1858501" cy="3385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en" sz="16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Parmesan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31" name="Google Shape;631;p9"/>
          <p:cNvSpPr txBox="1"/>
          <p:nvPr/>
        </p:nvSpPr>
        <p:spPr>
          <a:xfrm>
            <a:off x="4622279" y="1951166"/>
            <a:ext cx="2049989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Hercule by Laiterie de Charlevoix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32" name="Google Shape;632;p9"/>
          <p:cNvGrpSpPr/>
          <p:nvPr/>
        </p:nvGrpSpPr>
        <p:grpSpPr>
          <a:xfrm>
            <a:off x="4628122" y="5674604"/>
            <a:ext cx="1967245" cy="923329"/>
            <a:chOff x="222186" y="1583994"/>
            <a:chExt cx="1967245" cy="923329"/>
          </a:xfrm>
        </p:grpSpPr>
        <p:sp>
          <p:nvSpPr>
            <p:cNvPr id="633" name="Google Shape;633;p9"/>
            <p:cNvSpPr txBox="1"/>
            <p:nvPr/>
          </p:nvSpPr>
          <p:spPr>
            <a:xfrm>
              <a:off x="222186" y="1922548"/>
              <a:ext cx="1967245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en" sz="16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Blyth’s Nettle by Blyth Farm Cheese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9"/>
            <p:cNvSpPr txBox="1"/>
            <p:nvPr/>
          </p:nvSpPr>
          <p:spPr>
            <a:xfrm>
              <a:off x="308618" y="1583994"/>
              <a:ext cx="1858501" cy="3385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en" sz="16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Gouda type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35" name="Google Shape;635;p9"/>
          <p:cNvGrpSpPr/>
          <p:nvPr/>
        </p:nvGrpSpPr>
        <p:grpSpPr>
          <a:xfrm>
            <a:off x="2499749" y="5683878"/>
            <a:ext cx="1967245" cy="869024"/>
            <a:chOff x="292249" y="1592212"/>
            <a:chExt cx="1967245" cy="869024"/>
          </a:xfrm>
        </p:grpSpPr>
        <p:sp>
          <p:nvSpPr>
            <p:cNvPr id="636" name="Google Shape;636;p9"/>
            <p:cNvSpPr txBox="1"/>
            <p:nvPr/>
          </p:nvSpPr>
          <p:spPr>
            <a:xfrm>
              <a:off x="292249" y="1876461"/>
              <a:ext cx="1967245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en" sz="16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Caciocavallo by Salerno Dairy Products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9"/>
            <p:cNvSpPr txBox="1"/>
            <p:nvPr/>
          </p:nvSpPr>
          <p:spPr>
            <a:xfrm>
              <a:off x="330550" y="1592212"/>
              <a:ext cx="1858501" cy="3385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en" sz="16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Gruyère</a:t>
              </a:r>
              <a:endPara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38" name="Google Shape;638;p9"/>
          <p:cNvSpPr/>
          <p:nvPr/>
        </p:nvSpPr>
        <p:spPr>
          <a:xfrm>
            <a:off x="189322" y="888292"/>
            <a:ext cx="2166109" cy="4068000"/>
          </a:xfrm>
          <a:prstGeom prst="roundRect">
            <a:avLst>
              <a:gd fmla="val 6958" name="adj"/>
            </a:avLst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39" name="Google Shape;639;p9"/>
          <p:cNvCxnSpPr>
            <a:endCxn id="640" idx="2"/>
          </p:cNvCxnSpPr>
          <p:nvPr/>
        </p:nvCxnSpPr>
        <p:spPr>
          <a:xfrm>
            <a:off x="288921" y="1399326"/>
            <a:ext cx="740700" cy="0"/>
          </a:xfrm>
          <a:prstGeom prst="straightConnector1">
            <a:avLst/>
          </a:prstGeom>
          <a:noFill/>
          <a:ln cap="sq" cmpd="sng" w="12700">
            <a:solidFill>
              <a:srgbClr val="7030A0"/>
            </a:solidFill>
            <a:prstDash val="solid"/>
            <a:bevel/>
            <a:headEnd len="sm" w="sm" type="none"/>
            <a:tailEnd len="sm" w="sm" type="none"/>
          </a:ln>
        </p:spPr>
      </p:cxnSp>
      <p:sp>
        <p:nvSpPr>
          <p:cNvPr id="640" name="Google Shape;640;p9"/>
          <p:cNvSpPr/>
          <p:nvPr/>
        </p:nvSpPr>
        <p:spPr>
          <a:xfrm>
            <a:off x="1029634" y="1399324"/>
            <a:ext cx="475954" cy="237600"/>
          </a:xfrm>
          <a:custGeom>
            <a:rect b="b" l="l" r="r" t="t"/>
            <a:pathLst>
              <a:path extrusionOk="0" h="210665" w="421330">
                <a:moveTo>
                  <a:pt x="421330" y="0"/>
                </a:moveTo>
                <a:cubicBezTo>
                  <a:pt x="421330" y="116347"/>
                  <a:pt x="326130" y="210665"/>
                  <a:pt x="210665" y="210665"/>
                </a:cubicBezTo>
                <a:cubicBezTo>
                  <a:pt x="95200" y="210665"/>
                  <a:pt x="0" y="116347"/>
                  <a:pt x="0" y="0"/>
                </a:cubicBezTo>
              </a:path>
            </a:pathLst>
          </a:custGeom>
          <a:solidFill>
            <a:schemeClr val="lt1"/>
          </a:solidFill>
          <a:ln cap="flat" cmpd="sng" w="12700">
            <a:solidFill>
              <a:srgbClr val="7030A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b="0" i="0" lang="en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1" name="Google Shape;641;p9"/>
          <p:cNvSpPr/>
          <p:nvPr/>
        </p:nvSpPr>
        <p:spPr>
          <a:xfrm>
            <a:off x="1121876" y="1202975"/>
            <a:ext cx="30168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1800"/>
              <a:buFont typeface="Calibri"/>
              <a:buNone/>
            </a:pPr>
            <a:r>
              <a:rPr b="1" i="0" lang="en" sz="1800" u="none" cap="none" strike="noStrik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b="0" i="0" sz="1800" u="none" cap="none" strike="noStrike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2" name="Google Shape;642;p9"/>
          <p:cNvSpPr/>
          <p:nvPr/>
        </p:nvSpPr>
        <p:spPr>
          <a:xfrm>
            <a:off x="267307" y="979192"/>
            <a:ext cx="2007453" cy="3886198"/>
          </a:xfrm>
          <a:prstGeom prst="roundRect">
            <a:avLst>
              <a:gd fmla="val 4876" name="adj"/>
            </a:avLst>
          </a:prstGeom>
          <a:noFill/>
          <a:ln cap="flat" cmpd="dbl" w="28575">
            <a:solidFill>
              <a:srgbClr val="70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3" name="Google Shape;643;p9"/>
          <p:cNvSpPr txBox="1"/>
          <p:nvPr/>
        </p:nvSpPr>
        <p:spPr>
          <a:xfrm flipH="1">
            <a:off x="189321" y="989278"/>
            <a:ext cx="2156579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1400"/>
              <a:buFont typeface="Calibri"/>
              <a:buNone/>
            </a:pPr>
            <a:r>
              <a:rPr b="1" i="0" lang="en" sz="1400" u="none" cap="none" strike="noStrik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Hard</a:t>
            </a:r>
            <a:endParaRPr b="1" i="0" sz="1400" u="none" cap="none" strike="noStrik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44" name="Google Shape;644;p9"/>
          <p:cNvCxnSpPr/>
          <p:nvPr/>
        </p:nvCxnSpPr>
        <p:spPr>
          <a:xfrm>
            <a:off x="1505587" y="1398914"/>
            <a:ext cx="750578" cy="0"/>
          </a:xfrm>
          <a:prstGeom prst="straightConnector1">
            <a:avLst/>
          </a:prstGeom>
          <a:noFill/>
          <a:ln cap="sq" cmpd="sng" w="12700">
            <a:solidFill>
              <a:srgbClr val="7030A0"/>
            </a:solidFill>
            <a:prstDash val="solid"/>
            <a:bevel/>
            <a:headEnd len="sm" w="sm" type="none"/>
            <a:tailEnd len="sm" w="sm" type="none"/>
          </a:ln>
        </p:spPr>
      </p:cxnSp>
      <p:grpSp>
        <p:nvGrpSpPr>
          <p:cNvPr id="645" name="Google Shape;645;p9"/>
          <p:cNvGrpSpPr/>
          <p:nvPr/>
        </p:nvGrpSpPr>
        <p:grpSpPr>
          <a:xfrm>
            <a:off x="2342656" y="875743"/>
            <a:ext cx="2166110" cy="4068000"/>
            <a:chOff x="181305" y="4971019"/>
            <a:chExt cx="2166110" cy="4068000"/>
          </a:xfrm>
        </p:grpSpPr>
        <p:sp>
          <p:nvSpPr>
            <p:cNvPr id="646" name="Google Shape;646;p9"/>
            <p:cNvSpPr/>
            <p:nvPr/>
          </p:nvSpPr>
          <p:spPr>
            <a:xfrm>
              <a:off x="181306" y="4971019"/>
              <a:ext cx="2166109" cy="4068000"/>
            </a:xfrm>
            <a:prstGeom prst="roundRect">
              <a:avLst>
                <a:gd fmla="val 6958" name="adj"/>
              </a:avLst>
            </a:prstGeom>
            <a:solidFill>
              <a:schemeClr val="lt1"/>
            </a:soli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47" name="Google Shape;647;p9"/>
            <p:cNvCxnSpPr>
              <a:endCxn id="648" idx="2"/>
            </p:cNvCxnSpPr>
            <p:nvPr/>
          </p:nvCxnSpPr>
          <p:spPr>
            <a:xfrm>
              <a:off x="280905" y="5482053"/>
              <a:ext cx="740700" cy="0"/>
            </a:xfrm>
            <a:prstGeom prst="straightConnector1">
              <a:avLst/>
            </a:prstGeom>
            <a:noFill/>
            <a:ln cap="sq" cmpd="sng" w="12700">
              <a:solidFill>
                <a:srgbClr val="7030A0"/>
              </a:solidFill>
              <a:prstDash val="solid"/>
              <a:bevel/>
              <a:headEnd len="sm" w="sm" type="none"/>
              <a:tailEnd len="sm" w="sm" type="none"/>
            </a:ln>
          </p:spPr>
        </p:cxnSp>
        <p:sp>
          <p:nvSpPr>
            <p:cNvPr id="648" name="Google Shape;648;p9"/>
            <p:cNvSpPr/>
            <p:nvPr/>
          </p:nvSpPr>
          <p:spPr>
            <a:xfrm>
              <a:off x="1021618" y="5482051"/>
              <a:ext cx="475954" cy="237600"/>
            </a:xfrm>
            <a:custGeom>
              <a:rect b="b" l="l" r="r" t="t"/>
              <a:pathLst>
                <a:path extrusionOk="0" h="210665" w="421330">
                  <a:moveTo>
                    <a:pt x="421330" y="0"/>
                  </a:moveTo>
                  <a:cubicBezTo>
                    <a:pt x="421330" y="116347"/>
                    <a:pt x="326130" y="210665"/>
                    <a:pt x="210665" y="210665"/>
                  </a:cubicBezTo>
                  <a:cubicBezTo>
                    <a:pt x="95200" y="210665"/>
                    <a:pt x="0" y="116347"/>
                    <a:pt x="0" y="0"/>
                  </a:cubicBezTo>
                </a:path>
              </a:pathLst>
            </a:custGeom>
            <a:solidFill>
              <a:schemeClr val="lt1"/>
            </a:solidFill>
            <a:ln cap="flat" cmpd="sng" w="12700">
              <a:solidFill>
                <a:srgbClr val="7030A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9" name="Google Shape;649;p9"/>
            <p:cNvSpPr/>
            <p:nvPr/>
          </p:nvSpPr>
          <p:spPr>
            <a:xfrm>
              <a:off x="1113860" y="5286171"/>
              <a:ext cx="301686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30A0"/>
                </a:buClr>
                <a:buSzPts val="1800"/>
                <a:buFont typeface="Calibri"/>
                <a:buNone/>
              </a:pPr>
              <a:r>
                <a:rPr b="1" i="0" lang="en" sz="1800" u="none" cap="none" strike="noStrike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5</a:t>
              </a:r>
              <a:endParaRPr b="0" i="0" sz="1800" u="none" cap="none" strike="noStrik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0" name="Google Shape;650;p9"/>
            <p:cNvSpPr/>
            <p:nvPr/>
          </p:nvSpPr>
          <p:spPr>
            <a:xfrm>
              <a:off x="259291" y="5061919"/>
              <a:ext cx="2007453" cy="3886198"/>
            </a:xfrm>
            <a:prstGeom prst="roundRect">
              <a:avLst>
                <a:gd fmla="val 4876" name="adj"/>
              </a:avLst>
            </a:prstGeom>
            <a:noFill/>
            <a:ln cap="flat" cmpd="dbl" w="28575">
              <a:solidFill>
                <a:srgbClr val="7030A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1" name="Google Shape;651;p9"/>
            <p:cNvSpPr txBox="1"/>
            <p:nvPr/>
          </p:nvSpPr>
          <p:spPr>
            <a:xfrm flipH="1">
              <a:off x="181305" y="5072005"/>
              <a:ext cx="2156579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" sz="1400" u="none" cap="none" strike="noStrike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Hard</a:t>
              </a:r>
              <a:endParaRPr b="1" i="0" sz="14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52" name="Google Shape;652;p9"/>
            <p:cNvCxnSpPr/>
            <p:nvPr/>
          </p:nvCxnSpPr>
          <p:spPr>
            <a:xfrm>
              <a:off x="1497571" y="5481641"/>
              <a:ext cx="750578" cy="0"/>
            </a:xfrm>
            <a:prstGeom prst="straightConnector1">
              <a:avLst/>
            </a:prstGeom>
            <a:noFill/>
            <a:ln cap="sq" cmpd="sng" w="12700">
              <a:solidFill>
                <a:srgbClr val="7030A0"/>
              </a:solidFill>
              <a:prstDash val="solid"/>
              <a:bevel/>
              <a:headEnd len="sm" w="sm" type="none"/>
              <a:tailEnd len="sm" w="sm" type="none"/>
            </a:ln>
          </p:spPr>
        </p:cxnSp>
      </p:grpSp>
      <p:grpSp>
        <p:nvGrpSpPr>
          <p:cNvPr id="653" name="Google Shape;653;p9"/>
          <p:cNvGrpSpPr/>
          <p:nvPr/>
        </p:nvGrpSpPr>
        <p:grpSpPr>
          <a:xfrm>
            <a:off x="324370" y="1612612"/>
            <a:ext cx="1967245" cy="833458"/>
            <a:chOff x="328883" y="1602493"/>
            <a:chExt cx="1967245" cy="833458"/>
          </a:xfrm>
        </p:grpSpPr>
        <p:sp>
          <p:nvSpPr>
            <p:cNvPr id="654" name="Google Shape;654;p9"/>
            <p:cNvSpPr txBox="1"/>
            <p:nvPr/>
          </p:nvSpPr>
          <p:spPr>
            <a:xfrm>
              <a:off x="328883" y="1851176"/>
              <a:ext cx="1967245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en" sz="16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Romano by Thornloe Cheese (Gencor Foods)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9"/>
            <p:cNvSpPr txBox="1"/>
            <p:nvPr/>
          </p:nvSpPr>
          <p:spPr>
            <a:xfrm>
              <a:off x="343035" y="1602493"/>
              <a:ext cx="1858501" cy="3385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en" sz="16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Romano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6" name="Google Shape;656;p9"/>
          <p:cNvGrpSpPr/>
          <p:nvPr/>
        </p:nvGrpSpPr>
        <p:grpSpPr>
          <a:xfrm>
            <a:off x="2407957" y="1634461"/>
            <a:ext cx="1967245" cy="1057831"/>
            <a:chOff x="192441" y="1625522"/>
            <a:chExt cx="1967245" cy="1057831"/>
          </a:xfrm>
        </p:grpSpPr>
        <p:sp>
          <p:nvSpPr>
            <p:cNvPr id="657" name="Google Shape;657;p9"/>
            <p:cNvSpPr txBox="1"/>
            <p:nvPr/>
          </p:nvSpPr>
          <p:spPr>
            <a:xfrm>
              <a:off x="192441" y="1852356"/>
              <a:ext cx="1967245" cy="8309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en" sz="1600" u="none" cap="none" strike="noStrike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Mountain Grana by Kootenay Alpine Cheese Company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9"/>
            <p:cNvSpPr txBox="1"/>
            <p:nvPr/>
          </p:nvSpPr>
          <p:spPr>
            <a:xfrm>
              <a:off x="284233" y="1625522"/>
              <a:ext cx="1858501" cy="3385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en" sz="16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Italian Piave type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59" name="Google Shape;659;p9"/>
          <p:cNvSpPr txBox="1"/>
          <p:nvPr/>
        </p:nvSpPr>
        <p:spPr>
          <a:xfrm>
            <a:off x="4614260" y="4318706"/>
            <a:ext cx="1886133" cy="5078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sng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Source</a:t>
            </a:r>
            <a:r>
              <a:rPr b="0" i="0" lang="en" sz="9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b="0" i="0" lang="en" sz="9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http://Milkeriecharlevoix.com/hercule.html</a:t>
            </a:r>
            <a:r>
              <a:rPr b="0" i="0" lang="en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0" name="Google Shape;660;p9"/>
          <p:cNvSpPr txBox="1"/>
          <p:nvPr/>
        </p:nvSpPr>
        <p:spPr>
          <a:xfrm>
            <a:off x="2450757" y="8223994"/>
            <a:ext cx="1886133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sng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Source</a:t>
            </a:r>
            <a:r>
              <a:rPr b="0" i="0" lang="en" sz="9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   </a:t>
            </a:r>
            <a:r>
              <a:rPr b="0" i="0" lang="en" sz="9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https://www.salernodairy.com/fr/produits/fromages-a-pate-ferme/fromage-caciocavallo</a:t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1" name="Google Shape;661;p9"/>
          <p:cNvSpPr txBox="1"/>
          <p:nvPr/>
        </p:nvSpPr>
        <p:spPr>
          <a:xfrm>
            <a:off x="267307" y="8428461"/>
            <a:ext cx="1886133" cy="2308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sng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Source</a:t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2" name="Google Shape;662;p9"/>
          <p:cNvSpPr txBox="1"/>
          <p:nvPr/>
        </p:nvSpPr>
        <p:spPr>
          <a:xfrm>
            <a:off x="4626594" y="8347491"/>
            <a:ext cx="1886133" cy="5078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sng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Source</a:t>
            </a:r>
            <a:r>
              <a:rPr b="0" i="0" lang="en" sz="9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   </a:t>
            </a:r>
            <a:r>
              <a:rPr b="0" i="0" lang="en" sz="9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https://www.blythfarmcheese.ca/products</a:t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3" name="Google Shape;663;p9"/>
          <p:cNvSpPr txBox="1"/>
          <p:nvPr/>
        </p:nvSpPr>
        <p:spPr>
          <a:xfrm>
            <a:off x="2412626" y="4308897"/>
            <a:ext cx="1886133" cy="5078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sng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Source</a:t>
            </a:r>
            <a:r>
              <a:rPr b="0" i="0" lang="en" sz="9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   </a:t>
            </a:r>
            <a:r>
              <a:rPr b="0" i="0" lang="en" sz="9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http://www.kootenaymeadows.com/kac/</a:t>
            </a:r>
            <a:r>
              <a:rPr b="0" i="0" lang="en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4" name="Google Shape;664;p9"/>
          <p:cNvSpPr txBox="1"/>
          <p:nvPr/>
        </p:nvSpPr>
        <p:spPr>
          <a:xfrm>
            <a:off x="235474" y="4308482"/>
            <a:ext cx="1886133" cy="5078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sng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Source</a:t>
            </a:r>
            <a:r>
              <a:rPr b="0" i="0" lang="en" sz="9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   </a:t>
            </a:r>
            <a:r>
              <a:rPr b="0" i="0" lang="en" sz="9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1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https://www.thornloecheese.ca/fr/store/31/category_products</a:t>
            </a:r>
            <a:r>
              <a:rPr b="0" i="0" lang="en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5" name="Google Shape;665;p9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521874" y="2720763"/>
            <a:ext cx="1359002" cy="1590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6" name="Google Shape;666;p9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2649682" y="3040733"/>
            <a:ext cx="1567277" cy="1559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7" name="Google Shape;667;p9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4779556" y="2693645"/>
            <a:ext cx="1628844" cy="1451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68" name="Google Shape;668;p9"/>
          <p:cNvPicPr preferRelativeResize="0"/>
          <p:nvPr/>
        </p:nvPicPr>
        <p:blipFill rotWithShape="1">
          <a:blip r:embed="rId17">
            <a:alphaModFix/>
          </a:blip>
          <a:srcRect b="0" l="34818" r="21704" t="0"/>
          <a:stretch/>
        </p:blipFill>
        <p:spPr>
          <a:xfrm>
            <a:off x="1121877" y="6502069"/>
            <a:ext cx="1031564" cy="2080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9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2596195" y="6681971"/>
            <a:ext cx="1737753" cy="1737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9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4752705" y="6659084"/>
            <a:ext cx="1691985" cy="1614192"/>
          </a:xfrm>
          <a:prstGeom prst="rect">
            <a:avLst/>
          </a:prstGeom>
          <a:noFill/>
          <a:ln>
            <a:noFill/>
          </a:ln>
        </p:spPr>
      </p:pic>
      <p:sp>
        <p:nvSpPr>
          <p:cNvPr id="671" name="Google Shape;671;p9"/>
          <p:cNvSpPr txBox="1"/>
          <p:nvPr/>
        </p:nvSpPr>
        <p:spPr>
          <a:xfrm>
            <a:off x="4687112" y="1629971"/>
            <a:ext cx="1858501" cy="3385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Hard cheese type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1_Thème Office">
  <a:themeElements>
    <a:clrScheme name="Thèm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2019-07-02T06:04:58Z</dcterms:created>
  <dc:creator>patrice.nadam@ac-creteil.fr</dc:creator>
</cp:coreProperties>
</file>