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Arial Narrow"/>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iIKim0Yfn8/wCjRWLrizPoEJui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rialNarrow-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rialNarrow-italic.fntdata"/><Relationship Id="rId14" Type="http://schemas.openxmlformats.org/officeDocument/2006/relationships/font" Target="fonts/ArialNarrow-bold.fntdata"/><Relationship Id="rId17" Type="http://customschemas.google.com/relationships/presentationmetadata" Target="metadata"/><Relationship Id="rId16" Type="http://schemas.openxmlformats.org/officeDocument/2006/relationships/font" Target="fonts/ArialNarrow-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fabriquetonfromage.com/" TargetMode="External"/><Relationship Id="rId3" Type="http://schemas.openxmlformats.org/officeDocument/2006/relationships/hyperlink" Target="https://fabriquetonfromage.com/"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
              <a:t>Cheese is obtained through complete or partial coagulation of the milk through the action of an appropriate coagulating agent and drainage</a:t>
            </a:r>
            <a:endParaRPr/>
          </a:p>
          <a:p>
            <a:pPr indent="0" lvl="0" marL="0" rtl="0" algn="l">
              <a:lnSpc>
                <a:spcPct val="100000"/>
              </a:lnSpc>
              <a:spcBef>
                <a:spcPts val="0"/>
              </a:spcBef>
              <a:spcAft>
                <a:spcPts val="0"/>
              </a:spcAft>
              <a:buSzPts val="1400"/>
              <a:buNone/>
            </a:pPr>
            <a:r>
              <a:t/>
            </a:r>
            <a:endParaRPr u="sng">
              <a:solidFill>
                <a:schemeClr val="dk1"/>
              </a:solidFill>
              <a:hlinkClick r:id="rId2">
                <a:extLst>
                  <a:ext uri="{A12FA001-AC4F-418D-AE19-62706E023703}">
                    <ahyp:hlinkClr val="tx"/>
                  </a:ext>
                </a:extLst>
              </a:hlinkClick>
            </a:endParaRPr>
          </a:p>
          <a:p>
            <a:pPr indent="0" lvl="0" marL="0" rtl="0" algn="l">
              <a:lnSpc>
                <a:spcPct val="100000"/>
              </a:lnSpc>
              <a:spcBef>
                <a:spcPts val="0"/>
              </a:spcBef>
              <a:spcAft>
                <a:spcPts val="0"/>
              </a:spcAft>
              <a:buSzPts val="1400"/>
              <a:buNone/>
            </a:pPr>
            <a:r>
              <a:rPr lang="en" u="sng">
                <a:solidFill>
                  <a:schemeClr val="hlink"/>
                </a:solidFill>
                <a:hlinkClick r:id="rId3"/>
              </a:rPr>
              <a:t>https://fabriquetonfromage.com/</a:t>
            </a:r>
            <a:r>
              <a:rPr lang="en"/>
              <a:t>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p:txBody>
      </p:sp>
      <p:sp>
        <p:nvSpPr>
          <p:cNvPr id="116" name="Google Shape;11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Narrow"/>
              <a:buNone/>
            </a:pPr>
            <a:r>
              <a:rPr b="1" lang="en">
                <a:latin typeface="Arial Narrow"/>
                <a:ea typeface="Arial Narrow"/>
                <a:cs typeface="Arial Narrow"/>
                <a:sym typeface="Arial Narrow"/>
              </a:rPr>
              <a:t>PROTEINS</a:t>
            </a:r>
            <a:br>
              <a:rPr lang="en">
                <a:latin typeface="Arial Narrow"/>
                <a:ea typeface="Arial Narrow"/>
                <a:cs typeface="Arial Narrow"/>
                <a:sym typeface="Arial Narrow"/>
              </a:rPr>
            </a:br>
            <a:r>
              <a:rPr lang="en">
                <a:latin typeface="Arial Narrow"/>
                <a:ea typeface="Arial Narrow"/>
                <a:cs typeface="Arial Narrow"/>
                <a:sym typeface="Arial Narrow"/>
              </a:rPr>
              <a:t>-  Changes in temperature, pH or salt alter the formation of micelles. The modifications lead to decalcify (demineralize) the casein micelles, which causes coagulation. There are 2 types of coagulation: 1. lactic coagulation caused by the action of lactic bacteria which decrease the pH by transforming lactose into lactic acid. 2. A pressure type of curdling caused by the addition of rennet which hydrolyzes the casein -K which is responsible for the stability of micelles.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So cheese is a reorganization of the caseins in the milk.</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The protein content is the most important factor on the cheese yield; 1 g of protein for 0.8 to 0.9 g of water for a pressed cheese and up to 3 g for a fresh cheese - in comparison, 1 gram of fat for 0 to 0.2 g of water.</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During ripening, caseins are hydrolyzed into small fragments (polypeptides, peptides and amino acids) by proteolytic enzymes (e.g., chymosin), bacterial enzymes and enzymes naturally present in milk. These enzymes are responsible for the appearance of fruit, floral or bitter flavours. The ammonia smell of some varieties is caused by the action of surface fungus enzymes.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Whey proteins do not coagulate in the presence of chymosin (enzyme). They remain in the whey but can coagulate under the influence of the temperature. The temperature denatures part of the proteins which will allow the retention in the matrix. The whey proteins have the property of retaining water, which can affect the cheese’s texture and flavour. </a:t>
            </a:r>
            <a:r>
              <a:rPr b="1" lang="en">
                <a:latin typeface="Arial Narrow"/>
                <a:ea typeface="Arial Narrow"/>
                <a:cs typeface="Arial Narrow"/>
                <a:sym typeface="Arial Narrow"/>
              </a:rPr>
              <a:t>N.B. Ricotta cheese is made from whey proteins.</a:t>
            </a:r>
            <a:endParaRPr b="1"/>
          </a:p>
          <a:p>
            <a:pPr indent="0" lvl="0" marL="0" rtl="0" algn="l">
              <a:lnSpc>
                <a:spcPct val="100000"/>
              </a:lnSpc>
              <a:spcBef>
                <a:spcPts val="0"/>
              </a:spcBef>
              <a:spcAft>
                <a:spcPts val="0"/>
              </a:spcAft>
              <a:buClr>
                <a:schemeClr val="dk1"/>
              </a:buClr>
              <a:buSzPts val="1200"/>
              <a:buFont typeface="Arial Narrow"/>
              <a:buNone/>
            </a:pPr>
            <a:r>
              <a:rPr b="1" lang="en">
                <a:latin typeface="Arial Narrow"/>
                <a:ea typeface="Arial Narrow"/>
                <a:cs typeface="Arial Narrow"/>
                <a:sym typeface="Arial Narrow"/>
              </a:rPr>
              <a:t>LACTOSE</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The gradual transformation of lactose contributes to the decrease of pH, favours coagulation, forces the demineralization of casein micelles, favours the formation of curds, and inhibits the growth of certain microorganisms.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Note: lactose is mostly eliminated during the draining period.  The remaining lactose is transformed into lactic acid. Lactose can cause browning of the cheese when subjected to heat (Maillard reaction).</a:t>
            </a:r>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p:txBody>
      </p:sp>
      <p:sp>
        <p:nvSpPr>
          <p:cNvPr id="123" name="Google Shape;12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Narrow"/>
              <a:buNone/>
            </a:pPr>
            <a:r>
              <a:rPr b="1" lang="en">
                <a:latin typeface="Arial Narrow"/>
                <a:ea typeface="Arial Narrow"/>
                <a:cs typeface="Arial Narrow"/>
                <a:sym typeface="Arial Narrow"/>
              </a:rPr>
              <a:t>PROTEINS</a:t>
            </a:r>
            <a:br>
              <a:rPr lang="en">
                <a:latin typeface="Arial Narrow"/>
                <a:ea typeface="Arial Narrow"/>
                <a:cs typeface="Arial Narrow"/>
                <a:sym typeface="Arial Narrow"/>
              </a:rPr>
            </a:br>
            <a:r>
              <a:rPr lang="en">
                <a:latin typeface="Arial Narrow"/>
                <a:ea typeface="Arial Narrow"/>
                <a:cs typeface="Arial Narrow"/>
                <a:sym typeface="Arial Narrow"/>
              </a:rPr>
              <a:t>-  Changes in temperature, pH or salt alter the formation of micelles. The modifications lead to decalcify (demineralize) the casein micelles, which causes coagulation. There are 2 types of coagulation: 1. lactic coagulation caused by the action of lactic bacteria which decrease the pH by transforming lactose into lactic acid. 2. A pressure type of curdling caused by the addition of rennet which hydrolyzes the casein -K which is responsible for the stability of micelles.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So cheese is a reorganization of the caseins in the milk.</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The protein content is the most important factor on the cheese yield; 1 g of protein for 0.8 to 0.9 g of water for a pressed cheese and up to 3 g for a fresh cheese - in comparison, 1 gram of fat for 0 to 0.2 g of water.</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During ripening, caseins are hydrolyzed into small fragments (polypeptides, peptides and amino acids) by proteolytic enzymes (e.g., chymosin), bacterial enzymes and enzymes naturally present in milk. These enzymes are responsible for the appearance of fruit, floral or bitter flavours. The ammonia smell of some varieties is caused by the action of surface fungus enzymes.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Whey proteins do not coagulate in the presence of chymosin (enzyme). They remain in the whey but can coagulate under the influence of the temperature. The temperature denatures part of the proteins which will allow the retention in the matrix. The whey proteins have the property of retaining water, which can affect the cheese’s texture and flavour. </a:t>
            </a:r>
            <a:r>
              <a:rPr b="1" lang="en">
                <a:latin typeface="Arial Narrow"/>
                <a:ea typeface="Arial Narrow"/>
                <a:cs typeface="Arial Narrow"/>
                <a:sym typeface="Arial Narrow"/>
              </a:rPr>
              <a:t>N.B. Ricotta cheese is made from whey proteins.</a:t>
            </a:r>
            <a:endParaRPr b="1"/>
          </a:p>
          <a:p>
            <a:pPr indent="0" lvl="0" marL="0" rtl="0" algn="l">
              <a:lnSpc>
                <a:spcPct val="100000"/>
              </a:lnSpc>
              <a:spcBef>
                <a:spcPts val="0"/>
              </a:spcBef>
              <a:spcAft>
                <a:spcPts val="0"/>
              </a:spcAft>
              <a:buClr>
                <a:schemeClr val="dk1"/>
              </a:buClr>
              <a:buSzPts val="1200"/>
              <a:buFont typeface="Arial Narrow"/>
              <a:buNone/>
            </a:pPr>
            <a:r>
              <a:rPr b="1" lang="en">
                <a:latin typeface="Arial Narrow"/>
                <a:ea typeface="Arial Narrow"/>
                <a:cs typeface="Arial Narrow"/>
                <a:sym typeface="Arial Narrow"/>
              </a:rPr>
              <a:t>LACTOSE</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The gradual transformation of lactose contributes to the decrease of pH, favours coagulation, forces the demineralization of casein micelles, favours the formation of curds, and inhibits the growth of certain microorganisms.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Note: lactose is mostly eliminated during the draining period.  The remaining lactose is transformed into lactic acid. Lactose can cause browning of the cheese when subjected to heat (Maillard reaction).</a:t>
            </a:r>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p:txBody>
      </p:sp>
      <p:sp>
        <p:nvSpPr>
          <p:cNvPr id="132" name="Google Shape;13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2" name="Shape 72"/>
        <p:cNvGrpSpPr/>
        <p:nvPr/>
      </p:nvGrpSpPr>
      <p:grpSpPr>
        <a:xfrm>
          <a:off x="0" y="0"/>
          <a:ext cx="0" cy="0"/>
          <a:chOff x="0" y="0"/>
          <a:chExt cx="0" cy="0"/>
        </a:xfrm>
      </p:grpSpPr>
      <p:sp>
        <p:nvSpPr>
          <p:cNvPr id="73" name="Google Shape;73;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8" name="Shape 78"/>
        <p:cNvGrpSpPr/>
        <p:nvPr/>
      </p:nvGrpSpPr>
      <p:grpSpPr>
        <a:xfrm>
          <a:off x="0" y="0"/>
          <a:ext cx="0" cy="0"/>
          <a:chOff x="0" y="0"/>
          <a:chExt cx="0" cy="0"/>
        </a:xfrm>
      </p:grpSpPr>
      <p:sp>
        <p:nvSpPr>
          <p:cNvPr id="79" name="Google Shape;79;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1" name="Shape 21"/>
        <p:cNvGrpSpPr/>
        <p:nvPr/>
      </p:nvGrpSpPr>
      <p:grpSpPr>
        <a:xfrm>
          <a:off x="0" y="0"/>
          <a:ext cx="0" cy="0"/>
          <a:chOff x="0" y="0"/>
          <a:chExt cx="0" cy="0"/>
        </a:xfrm>
      </p:grpSpPr>
      <p:sp>
        <p:nvSpPr>
          <p:cNvPr id="22" name="Google Shape;2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4" name="Shape 54"/>
        <p:cNvGrpSpPr/>
        <p:nvPr/>
      </p:nvGrpSpPr>
      <p:grpSpPr>
        <a:xfrm>
          <a:off x="0" y="0"/>
          <a:ext cx="0" cy="0"/>
          <a:chOff x="0" y="0"/>
          <a:chExt cx="0" cy="0"/>
        </a:xfrm>
      </p:grpSpPr>
      <p:sp>
        <p:nvSpPr>
          <p:cNvPr id="55" name="Google Shape;5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8" name="Shape 58"/>
        <p:cNvGrpSpPr/>
        <p:nvPr/>
      </p:nvGrpSpPr>
      <p:grpSpPr>
        <a:xfrm>
          <a:off x="0" y="0"/>
          <a:ext cx="0" cy="0"/>
          <a:chOff x="0" y="0"/>
          <a:chExt cx="0" cy="0"/>
        </a:xfrm>
      </p:grpSpPr>
      <p:sp>
        <p:nvSpPr>
          <p:cNvPr id="59" name="Google Shape;59;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5" name="Shape 65"/>
        <p:cNvGrpSpPr/>
        <p:nvPr/>
      </p:nvGrpSpPr>
      <p:grpSpPr>
        <a:xfrm>
          <a:off x="0" y="0"/>
          <a:ext cx="0" cy="0"/>
          <a:chOff x="0" y="0"/>
          <a:chExt cx="0" cy="0"/>
        </a:xfrm>
      </p:grpSpPr>
      <p:sp>
        <p:nvSpPr>
          <p:cNvPr id="66" name="Google Shape;66;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12000"/>
          </a:blip>
          <a:stretch>
            <a:fillRect/>
          </a:stretch>
        </a:blip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dspace.univ-km.dz/xmlui/bitstream/handle/123456789/1969/Extraction%20et%20purification%20d%E2%80%99une%20prot%C3%A9ase%20coagulant%20le%20lait%20Extraite.pdf?sequence=1&amp;isAllowed=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mt="87000"/>
          </a:blip>
          <a:stretch>
            <a:fillRect/>
          </a:stretch>
        </a:blipFill>
      </p:bgPr>
    </p:bg>
    <p:spTree>
      <p:nvGrpSpPr>
        <p:cNvPr id="88" name="Shape 88"/>
        <p:cNvGrpSpPr/>
        <p:nvPr/>
      </p:nvGrpSpPr>
      <p:grpSpPr>
        <a:xfrm>
          <a:off x="0" y="0"/>
          <a:ext cx="0" cy="0"/>
          <a:chOff x="0" y="0"/>
          <a:chExt cx="0" cy="0"/>
        </a:xfrm>
      </p:grpSpPr>
      <p:sp>
        <p:nvSpPr>
          <p:cNvPr id="89" name="Google Shape;89;p1"/>
          <p:cNvSpPr txBox="1"/>
          <p:nvPr>
            <p:ph type="ctrTitle"/>
          </p:nvPr>
        </p:nvSpPr>
        <p:spPr>
          <a:xfrm>
            <a:off x="1560576" y="3894328"/>
            <a:ext cx="9144000" cy="2387600"/>
          </a:xfrm>
          <a:prstGeom prst="rect">
            <a:avLst/>
          </a:prstGeom>
          <a:gradFill>
            <a:gsLst>
              <a:gs pos="0">
                <a:srgbClr val="FDECDB"/>
              </a:gs>
              <a:gs pos="100000">
                <a:srgbClr val="F0A963"/>
              </a:gs>
            </a:gsLst>
            <a:lin ang="5400012" scaled="0"/>
          </a:grad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8000"/>
              <a:buFont typeface="Calibri"/>
              <a:buNone/>
            </a:pPr>
            <a:r>
              <a:rPr b="1" lang="en" sz="8000">
                <a:solidFill>
                  <a:srgbClr val="434343"/>
                </a:solidFill>
              </a:rPr>
              <a:t>Enzymes in milk production </a:t>
            </a:r>
            <a:endParaRPr b="1" sz="8000">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381000" y="204258"/>
            <a:ext cx="10515600" cy="600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Narrow"/>
              <a:buNone/>
            </a:pPr>
            <a:r>
              <a:rPr b="1" lang="en" sz="3959">
                <a:latin typeface="Arial Narrow"/>
                <a:ea typeface="Arial Narrow"/>
                <a:cs typeface="Arial Narrow"/>
                <a:sym typeface="Arial Narrow"/>
              </a:rPr>
              <a:t>Rennet</a:t>
            </a:r>
            <a:endParaRPr b="1" sz="3959">
              <a:latin typeface="Arial Narrow"/>
              <a:ea typeface="Arial Narrow"/>
              <a:cs typeface="Arial Narrow"/>
              <a:sym typeface="Arial Narrow"/>
            </a:endParaRPr>
          </a:p>
        </p:txBody>
      </p:sp>
      <p:sp>
        <p:nvSpPr>
          <p:cNvPr id="95" name="Google Shape;95;p2"/>
          <p:cNvSpPr txBox="1"/>
          <p:nvPr/>
        </p:nvSpPr>
        <p:spPr>
          <a:xfrm>
            <a:off x="381000" y="2283353"/>
            <a:ext cx="5369560" cy="4320647"/>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fontScale="77500"/>
          </a:bodyPr>
          <a:lstStyle/>
          <a:p>
            <a:pPr indent="0" lvl="0" marL="0" marR="0" rtl="0" algn="l">
              <a:lnSpc>
                <a:spcPct val="80000"/>
              </a:lnSpc>
              <a:spcBef>
                <a:spcPts val="0"/>
              </a:spcBef>
              <a:spcAft>
                <a:spcPts val="0"/>
              </a:spcAft>
              <a:buClr>
                <a:schemeClr val="dk1"/>
              </a:buClr>
              <a:buSzPct val="100000"/>
              <a:buFont typeface="Arial"/>
              <a:buNone/>
            </a:pPr>
            <a:r>
              <a:rPr b="1" i="0" lang="en" sz="2380" u="none" cap="none" strike="noStrike">
                <a:solidFill>
                  <a:schemeClr val="dk1"/>
                </a:solidFill>
                <a:latin typeface="Calibri"/>
                <a:ea typeface="Calibri"/>
                <a:cs typeface="Calibri"/>
                <a:sym typeface="Calibri"/>
              </a:rPr>
              <a:t>                         </a:t>
            </a:r>
            <a:r>
              <a:rPr b="1" i="0" lang="en" sz="2720" u="none" cap="none" strike="noStrike">
                <a:solidFill>
                  <a:schemeClr val="dk1"/>
                </a:solidFill>
                <a:latin typeface="Calibri"/>
                <a:ea typeface="Calibri"/>
                <a:cs typeface="Calibri"/>
                <a:sym typeface="Calibri"/>
              </a:rPr>
              <a:t>Pepsin</a:t>
            </a:r>
            <a:endParaRPr b="0" i="0" sz="1400" u="none" cap="none" strike="noStrike">
              <a:solidFill>
                <a:srgbClr val="000000"/>
              </a:solidFill>
              <a:latin typeface="Arial"/>
              <a:ea typeface="Arial"/>
              <a:cs typeface="Arial"/>
              <a:sym typeface="Arial"/>
            </a:endParaRPr>
          </a:p>
          <a:p>
            <a:pPr indent="-194626" lvl="0" marL="228600" marR="0" rtl="0" algn="l">
              <a:lnSpc>
                <a:spcPct val="115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Responsible for less than 15% of total coagulant activity</a:t>
            </a:r>
            <a:endParaRPr b="0" i="0" sz="1400" u="none" cap="none" strike="noStrike">
              <a:solidFill>
                <a:srgbClr val="000000"/>
              </a:solidFill>
              <a:latin typeface="Arial Narrow"/>
              <a:ea typeface="Arial Narrow"/>
              <a:cs typeface="Arial Narrow"/>
              <a:sym typeface="Arial Narrow"/>
            </a:endParaRPr>
          </a:p>
          <a:p>
            <a:pPr indent="-194626" lvl="0" marL="228600" marR="0" rtl="0" algn="l">
              <a:lnSpc>
                <a:spcPct val="115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Produced as an inactive precursor: pepsinogen</a:t>
            </a:r>
            <a:endParaRPr b="0" i="0" sz="1400" u="none" cap="none" strike="noStrike">
              <a:solidFill>
                <a:srgbClr val="000000"/>
              </a:solidFill>
              <a:latin typeface="Arial Narrow"/>
              <a:ea typeface="Arial Narrow"/>
              <a:cs typeface="Arial Narrow"/>
              <a:sym typeface="Arial Narrow"/>
            </a:endParaRPr>
          </a:p>
          <a:p>
            <a:pPr indent="-194626" lvl="0" marL="228600" marR="0" rtl="0" algn="l">
              <a:lnSpc>
                <a:spcPct val="115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Becomes active after acidification</a:t>
            </a:r>
            <a:endParaRPr b="0" i="0" sz="1400" u="none" cap="none" strike="noStrike">
              <a:solidFill>
                <a:srgbClr val="000000"/>
              </a:solidFill>
              <a:latin typeface="Arial Narrow"/>
              <a:ea typeface="Arial Narrow"/>
              <a:cs typeface="Arial Narrow"/>
              <a:sym typeface="Arial Narrow"/>
            </a:endParaRPr>
          </a:p>
          <a:p>
            <a:pPr indent="-194626" lvl="0" marL="228600" marR="0" rtl="0" algn="l">
              <a:lnSpc>
                <a:spcPct val="115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Has a high proteolytic activity and a low coagulant activity</a:t>
            </a:r>
            <a:endParaRPr b="0" i="0" sz="1400" u="none" cap="none" strike="noStrike">
              <a:solidFill>
                <a:srgbClr val="000000"/>
              </a:solidFill>
              <a:latin typeface="Arial Narrow"/>
              <a:ea typeface="Arial Narrow"/>
              <a:cs typeface="Arial Narrow"/>
              <a:sym typeface="Arial Narrow"/>
            </a:endParaRPr>
          </a:p>
          <a:p>
            <a:pPr indent="-194626" lvl="0" marL="228600" marR="0" rtl="0" algn="l">
              <a:lnSpc>
                <a:spcPct val="115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Stable at pH 5 to 5.5 </a:t>
            </a:r>
            <a:endParaRPr b="0" i="0" sz="1400" u="none" cap="none" strike="noStrike">
              <a:solidFill>
                <a:srgbClr val="000000"/>
              </a:solidFill>
              <a:latin typeface="Arial Narrow"/>
              <a:ea typeface="Arial Narrow"/>
              <a:cs typeface="Arial Narrow"/>
              <a:sym typeface="Arial Narrow"/>
            </a:endParaRPr>
          </a:p>
          <a:p>
            <a:pPr indent="-194626" lvl="0" marL="228600" marR="0" rtl="0" algn="l">
              <a:lnSpc>
                <a:spcPct val="115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Optimal enzymatic activity at pH 1.8</a:t>
            </a:r>
            <a:endParaRPr b="0" i="0" sz="1400" u="none" cap="none" strike="noStrike">
              <a:solidFill>
                <a:srgbClr val="000000"/>
              </a:solidFill>
              <a:latin typeface="Arial Narrow"/>
              <a:ea typeface="Arial Narrow"/>
              <a:cs typeface="Arial Narrow"/>
              <a:sym typeface="Arial Narrow"/>
            </a:endParaRPr>
          </a:p>
          <a:p>
            <a:pPr indent="-194626" lvl="0" marL="228600" marR="0" rtl="0" algn="l">
              <a:lnSpc>
                <a:spcPct val="115000"/>
              </a:lnSpc>
              <a:spcBef>
                <a:spcPts val="1000"/>
              </a:spcBef>
              <a:spcAft>
                <a:spcPts val="0"/>
              </a:spcAft>
              <a:buClr>
                <a:schemeClr val="dk1"/>
              </a:buClr>
              <a:buSzPct val="100000"/>
              <a:buFont typeface="Arial"/>
              <a:buChar char="-"/>
            </a:pPr>
            <a:r>
              <a:rPr b="0" i="0" lang="en" sz="2380" u="none" cap="none" strike="noStrike">
                <a:solidFill>
                  <a:schemeClr val="dk1"/>
                </a:solidFill>
                <a:latin typeface="Arial Narrow"/>
                <a:ea typeface="Arial Narrow"/>
                <a:cs typeface="Arial Narrow"/>
                <a:sym typeface="Arial Narrow"/>
              </a:rPr>
              <a:t>Denatured at temperatures of 70°C</a:t>
            </a:r>
            <a:endParaRPr b="0" i="0" sz="2380" u="none" cap="none" strike="noStrike">
              <a:solidFill>
                <a:schemeClr val="dk1"/>
              </a:solidFill>
              <a:latin typeface="Arial Narrow"/>
              <a:ea typeface="Arial Narrow"/>
              <a:cs typeface="Arial Narrow"/>
              <a:sym typeface="Arial Narrow"/>
            </a:endParaRPr>
          </a:p>
          <a:p>
            <a:pPr indent="-77470" lvl="0" marL="228600" marR="0" rtl="0" algn="l">
              <a:lnSpc>
                <a:spcPct val="80000"/>
              </a:lnSpc>
              <a:spcBef>
                <a:spcPts val="1000"/>
              </a:spcBef>
              <a:spcAft>
                <a:spcPts val="0"/>
              </a:spcAft>
              <a:buClr>
                <a:schemeClr val="dk1"/>
              </a:buClr>
              <a:buSzPct val="100000"/>
              <a:buFont typeface="Arial"/>
              <a:buNone/>
            </a:pPr>
            <a:r>
              <a:t/>
            </a:r>
            <a:endParaRPr b="0" i="0" sz="2380" u="none" cap="none" strike="noStrike">
              <a:solidFill>
                <a:schemeClr val="dk1"/>
              </a:solidFill>
              <a:latin typeface="Arial Narrow"/>
              <a:ea typeface="Arial Narrow"/>
              <a:cs typeface="Arial Narrow"/>
              <a:sym typeface="Arial Narrow"/>
            </a:endParaRPr>
          </a:p>
          <a:p>
            <a:pPr indent="-77470" lvl="0" marL="228600" marR="0" rtl="0" algn="l">
              <a:lnSpc>
                <a:spcPct val="80000"/>
              </a:lnSpc>
              <a:spcBef>
                <a:spcPts val="1000"/>
              </a:spcBef>
              <a:spcAft>
                <a:spcPts val="0"/>
              </a:spcAft>
              <a:buClr>
                <a:schemeClr val="dk1"/>
              </a:buClr>
              <a:buSzPct val="100000"/>
              <a:buFont typeface="Arial"/>
              <a:buNone/>
            </a:pPr>
            <a:r>
              <a:t/>
            </a:r>
            <a:endParaRPr b="0" i="0" sz="2380" u="none" cap="none" strike="noStrike">
              <a:solidFill>
                <a:schemeClr val="dk1"/>
              </a:solidFill>
              <a:latin typeface="Arial Narrow"/>
              <a:ea typeface="Arial Narrow"/>
              <a:cs typeface="Arial Narrow"/>
              <a:sym typeface="Arial Narrow"/>
            </a:endParaRPr>
          </a:p>
        </p:txBody>
      </p:sp>
      <p:sp>
        <p:nvSpPr>
          <p:cNvPr id="96" name="Google Shape;96;p2"/>
          <p:cNvSpPr txBox="1"/>
          <p:nvPr/>
        </p:nvSpPr>
        <p:spPr>
          <a:xfrm>
            <a:off x="6410950" y="2472275"/>
            <a:ext cx="4926000" cy="41316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fontScale="85000" lnSpcReduction="20000"/>
          </a:bodyPr>
          <a:lstStyle/>
          <a:p>
            <a:pPr indent="0" lvl="0" marL="0" marR="0" rtl="0" algn="l">
              <a:lnSpc>
                <a:spcPct val="70000"/>
              </a:lnSpc>
              <a:spcBef>
                <a:spcPts val="0"/>
              </a:spcBef>
              <a:spcAft>
                <a:spcPts val="0"/>
              </a:spcAft>
              <a:buClr>
                <a:schemeClr val="dk1"/>
              </a:buClr>
              <a:buSzPct val="100000"/>
              <a:buFont typeface="Arial"/>
              <a:buNone/>
            </a:pPr>
            <a:r>
              <a:rPr b="1" i="0" lang="en" sz="2380" u="none" cap="none" strike="noStrike">
                <a:solidFill>
                  <a:schemeClr val="dk1"/>
                </a:solidFill>
                <a:latin typeface="Calibri"/>
                <a:ea typeface="Calibri"/>
                <a:cs typeface="Calibri"/>
                <a:sym typeface="Calibri"/>
              </a:rPr>
              <a:t>                        </a:t>
            </a:r>
            <a:r>
              <a:rPr b="1" i="0" lang="en" sz="2720" u="none" cap="none" strike="noStrike">
                <a:solidFill>
                  <a:schemeClr val="dk1"/>
                </a:solidFill>
                <a:latin typeface="Calibri"/>
                <a:ea typeface="Calibri"/>
                <a:cs typeface="Calibri"/>
                <a:sym typeface="Calibri"/>
              </a:rPr>
              <a:t>Chymosin</a:t>
            </a:r>
            <a:endParaRPr b="1" i="0" sz="2720" u="none" cap="none" strike="noStrike">
              <a:solidFill>
                <a:schemeClr val="dk1"/>
              </a:solidFill>
              <a:latin typeface="Calibri"/>
              <a:ea typeface="Calibri"/>
              <a:cs typeface="Calibri"/>
              <a:sym typeface="Calibri"/>
            </a:endParaRPr>
          </a:p>
          <a:p>
            <a:pPr indent="-205930" lvl="0" marL="228600" marR="0" rtl="0" algn="l">
              <a:lnSpc>
                <a:spcPct val="100000"/>
              </a:lnSpc>
              <a:spcBef>
                <a:spcPts val="1000"/>
              </a:spcBef>
              <a:spcAft>
                <a:spcPts val="0"/>
              </a:spcAft>
              <a:buClr>
                <a:schemeClr val="dk1"/>
              </a:buClr>
              <a:buSzPct val="100000"/>
              <a:buFont typeface="Arial"/>
              <a:buChar char="-"/>
            </a:pPr>
            <a:r>
              <a:rPr b="0" i="0" lang="en" sz="2380" u="none" cap="none" strike="noStrike">
                <a:solidFill>
                  <a:schemeClr val="dk1"/>
                </a:solidFill>
                <a:latin typeface="Arial Narrow"/>
                <a:ea typeface="Arial Narrow"/>
                <a:cs typeface="Arial Narrow"/>
                <a:sym typeface="Arial Narrow"/>
              </a:rPr>
              <a:t>Main coagulation agent (Mahaut et al., 2003)</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Responsible for at least 85% of total coagulant activity</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Holoproteins </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Stable at pH 5 to 6 </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Optimal activity at ph 5</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Narrow"/>
              <a:buChar char="-"/>
            </a:pPr>
            <a:r>
              <a:rPr b="0" i="0" lang="en" sz="2380" u="none" cap="none" strike="noStrike">
                <a:solidFill>
                  <a:schemeClr val="dk1"/>
                </a:solidFill>
                <a:latin typeface="Arial Narrow"/>
                <a:ea typeface="Arial Narrow"/>
                <a:cs typeface="Arial Narrow"/>
                <a:sym typeface="Arial Narrow"/>
              </a:rPr>
              <a:t>Inactivity at pH 8</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a:buChar char="-"/>
            </a:pPr>
            <a:r>
              <a:rPr b="0" i="0" lang="en" sz="2380" u="none" cap="none" strike="noStrike">
                <a:solidFill>
                  <a:schemeClr val="dk1"/>
                </a:solidFill>
                <a:latin typeface="Arial Narrow"/>
                <a:ea typeface="Arial Narrow"/>
                <a:cs typeface="Arial Narrow"/>
                <a:sym typeface="Arial Narrow"/>
              </a:rPr>
              <a:t>Optimal action temperature 40°C</a:t>
            </a:r>
            <a:endParaRPr b="0" i="0" sz="1400" u="none" cap="none" strike="noStrike">
              <a:solidFill>
                <a:srgbClr val="000000"/>
              </a:solidFill>
              <a:latin typeface="Arial Narrow"/>
              <a:ea typeface="Arial Narrow"/>
              <a:cs typeface="Arial Narrow"/>
              <a:sym typeface="Arial Narrow"/>
            </a:endParaRPr>
          </a:p>
          <a:p>
            <a:pPr indent="-205930" lvl="0" marL="228600" marR="0" rtl="0" algn="l">
              <a:lnSpc>
                <a:spcPct val="100000"/>
              </a:lnSpc>
              <a:spcBef>
                <a:spcPts val="1000"/>
              </a:spcBef>
              <a:spcAft>
                <a:spcPts val="0"/>
              </a:spcAft>
              <a:buClr>
                <a:schemeClr val="dk1"/>
              </a:buClr>
              <a:buSzPct val="100000"/>
              <a:buFont typeface="Arial"/>
              <a:buChar char="-"/>
            </a:pPr>
            <a:r>
              <a:rPr b="0" i="0" lang="en" sz="2380" u="none" cap="none" strike="noStrike">
                <a:solidFill>
                  <a:schemeClr val="dk1"/>
                </a:solidFill>
                <a:latin typeface="Arial Narrow"/>
                <a:ea typeface="Arial Narrow"/>
                <a:cs typeface="Arial Narrow"/>
                <a:sym typeface="Arial Narrow"/>
              </a:rPr>
              <a:t>Denatured at temperatures of 61°C</a:t>
            </a:r>
            <a:endParaRPr b="0" i="0" sz="2380" u="none" cap="none" strike="noStrike">
              <a:solidFill>
                <a:schemeClr val="dk1"/>
              </a:solidFill>
              <a:latin typeface="Arial Narrow"/>
              <a:ea typeface="Arial Narrow"/>
              <a:cs typeface="Arial Narrow"/>
              <a:sym typeface="Arial Narrow"/>
            </a:endParaRPr>
          </a:p>
          <a:p>
            <a:pPr indent="-77470" lvl="0" marL="228600" marR="0" rtl="0" algn="l">
              <a:lnSpc>
                <a:spcPct val="70000"/>
              </a:lnSpc>
              <a:spcBef>
                <a:spcPts val="1000"/>
              </a:spcBef>
              <a:spcAft>
                <a:spcPts val="0"/>
              </a:spcAft>
              <a:buClr>
                <a:schemeClr val="dk1"/>
              </a:buClr>
              <a:buSzPct val="100000"/>
              <a:buFont typeface="Arial"/>
              <a:buNone/>
            </a:pPr>
            <a:r>
              <a:t/>
            </a:r>
            <a:endParaRPr b="0" i="0" sz="2380" u="none" cap="none" strike="noStrike">
              <a:solidFill>
                <a:schemeClr val="dk1"/>
              </a:solidFill>
              <a:latin typeface="Arial Narrow"/>
              <a:ea typeface="Arial Narrow"/>
              <a:cs typeface="Arial Narrow"/>
              <a:sym typeface="Arial Narrow"/>
            </a:endParaRPr>
          </a:p>
          <a:p>
            <a:pPr indent="-55879" lvl="0" marL="228600" marR="0" rtl="0" algn="l">
              <a:lnSpc>
                <a:spcPct val="70000"/>
              </a:lnSpc>
              <a:spcBef>
                <a:spcPts val="1000"/>
              </a:spcBef>
              <a:spcAft>
                <a:spcPts val="0"/>
              </a:spcAft>
              <a:buClr>
                <a:schemeClr val="dk1"/>
              </a:buClr>
              <a:buSzPct val="100000"/>
              <a:buFont typeface="Arial"/>
              <a:buNone/>
            </a:pPr>
            <a:r>
              <a:t/>
            </a:r>
            <a:endParaRPr b="1" i="0" sz="2720" u="none" cap="none" strike="noStrike">
              <a:solidFill>
                <a:schemeClr val="dk1"/>
              </a:solidFill>
              <a:latin typeface="Calibri"/>
              <a:ea typeface="Calibri"/>
              <a:cs typeface="Calibri"/>
              <a:sym typeface="Calibri"/>
            </a:endParaRPr>
          </a:p>
        </p:txBody>
      </p:sp>
      <p:sp>
        <p:nvSpPr>
          <p:cNvPr id="97" name="Google Shape;97;p2"/>
          <p:cNvSpPr txBox="1"/>
          <p:nvPr/>
        </p:nvSpPr>
        <p:spPr>
          <a:xfrm>
            <a:off x="381000" y="1021825"/>
            <a:ext cx="10956000" cy="9678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rPr b="0" i="0" lang="en" sz="2800" u="none" cap="none" strike="noStrike">
                <a:solidFill>
                  <a:schemeClr val="dk1"/>
                </a:solidFill>
                <a:latin typeface="Arial Narrow"/>
                <a:ea typeface="Arial Narrow"/>
                <a:cs typeface="Arial Narrow"/>
                <a:sym typeface="Arial Narrow"/>
              </a:rPr>
              <a:t>A mix of pepsin and chymosin</a:t>
            </a:r>
            <a:endParaRPr b="0" i="0" sz="28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0"/>
              </a:spcBef>
              <a:spcAft>
                <a:spcPts val="0"/>
              </a:spcAft>
              <a:buClr>
                <a:schemeClr val="dk1"/>
              </a:buClr>
              <a:buSzPts val="2800"/>
              <a:buFont typeface="Arial"/>
              <a:buNone/>
            </a:pPr>
            <a:r>
              <a:rPr b="0" i="0" lang="en" sz="2800" u="none" cap="none" strike="noStrike">
                <a:solidFill>
                  <a:schemeClr val="dk1"/>
                </a:solidFill>
                <a:latin typeface="Arial Narrow"/>
                <a:ea typeface="Arial Narrow"/>
                <a:cs typeface="Arial Narrow"/>
                <a:sym typeface="Arial Narrow"/>
              </a:rPr>
              <a:t>Extracted from the 3</a:t>
            </a:r>
            <a:r>
              <a:rPr b="0" baseline="30000" i="0" lang="en" sz="2800" u="none" cap="none" strike="noStrike">
                <a:solidFill>
                  <a:schemeClr val="dk1"/>
                </a:solidFill>
                <a:latin typeface="Arial Narrow"/>
                <a:ea typeface="Arial Narrow"/>
                <a:cs typeface="Arial Narrow"/>
                <a:sym typeface="Arial Narrow"/>
              </a:rPr>
              <a:t>rd</a:t>
            </a:r>
            <a:r>
              <a:rPr b="0" i="0" lang="en" sz="2800" u="none" cap="none" strike="noStrike">
                <a:solidFill>
                  <a:schemeClr val="dk1"/>
                </a:solidFill>
                <a:latin typeface="Arial Narrow"/>
                <a:ea typeface="Arial Narrow"/>
                <a:cs typeface="Arial Narrow"/>
                <a:sym typeface="Arial Narrow"/>
              </a:rPr>
              <a:t> stomach pouch of young cattle (abomasum)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381000" y="432858"/>
            <a:ext cx="10515600" cy="600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Narrow"/>
              <a:buNone/>
            </a:pPr>
            <a:r>
              <a:rPr b="1" lang="en" sz="3959">
                <a:latin typeface="Arial Narrow"/>
                <a:ea typeface="Arial Narrow"/>
                <a:cs typeface="Arial Narrow"/>
                <a:sym typeface="Arial Narrow"/>
              </a:rPr>
              <a:t>Fermenting chymosin </a:t>
            </a:r>
            <a:endParaRPr b="1" sz="3959">
              <a:latin typeface="Arial Narrow"/>
              <a:ea typeface="Arial Narrow"/>
              <a:cs typeface="Arial Narrow"/>
              <a:sym typeface="Arial Narrow"/>
            </a:endParaRPr>
          </a:p>
        </p:txBody>
      </p:sp>
      <p:sp>
        <p:nvSpPr>
          <p:cNvPr id="103" name="Google Shape;103;p3"/>
          <p:cNvSpPr txBox="1"/>
          <p:nvPr/>
        </p:nvSpPr>
        <p:spPr>
          <a:xfrm>
            <a:off x="381000" y="1605450"/>
            <a:ext cx="10860900" cy="32838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rPr b="0" i="0" lang="en" sz="2800" u="none" cap="none" strike="noStrike">
                <a:solidFill>
                  <a:schemeClr val="dk1"/>
                </a:solidFill>
                <a:latin typeface="Arial Narrow"/>
                <a:ea typeface="Arial Narrow"/>
                <a:cs typeface="Arial Narrow"/>
                <a:sym typeface="Arial Narrow"/>
              </a:rPr>
              <a:t>Obtained through the development of genetic engineering.</a:t>
            </a:r>
            <a:endParaRPr b="0" i="0" sz="28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0"/>
              </a:spcBef>
              <a:spcAft>
                <a:spcPts val="0"/>
              </a:spcAft>
              <a:buClr>
                <a:schemeClr val="dk1"/>
              </a:buClr>
              <a:buSzPts val="2800"/>
              <a:buFont typeface="Arial"/>
              <a:buNone/>
            </a:pPr>
            <a:r>
              <a:t/>
            </a:r>
            <a:endParaRPr b="0" i="0" sz="21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1000"/>
              </a:spcBef>
              <a:spcAft>
                <a:spcPts val="0"/>
              </a:spcAft>
              <a:buClr>
                <a:schemeClr val="dk1"/>
              </a:buClr>
              <a:buSzPts val="2800"/>
              <a:buFont typeface="Arial"/>
              <a:buNone/>
            </a:pPr>
            <a:r>
              <a:rPr b="0" i="0" lang="en" sz="2800" u="none" cap="none" strike="noStrike">
                <a:solidFill>
                  <a:schemeClr val="dk1"/>
                </a:solidFill>
                <a:latin typeface="Arial Narrow"/>
                <a:ea typeface="Arial Narrow"/>
                <a:cs typeface="Arial Narrow"/>
                <a:sym typeface="Arial Narrow"/>
              </a:rPr>
              <a:t>Produced by microorganisms by cloning the gene responsible for the production of chymosin.</a:t>
            </a:r>
            <a:endParaRPr b="0" i="0" sz="28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1000"/>
              </a:spcBef>
              <a:spcAft>
                <a:spcPts val="0"/>
              </a:spcAft>
              <a:buClr>
                <a:schemeClr val="dk1"/>
              </a:buClr>
              <a:buSzPts val="2800"/>
              <a:buFont typeface="Arial"/>
              <a:buNone/>
            </a:pPr>
            <a:r>
              <a:t/>
            </a:r>
            <a:endParaRPr b="0" i="0" sz="21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1000"/>
              </a:spcBef>
              <a:spcAft>
                <a:spcPts val="0"/>
              </a:spcAft>
              <a:buClr>
                <a:schemeClr val="dk1"/>
              </a:buClr>
              <a:buSzPts val="2800"/>
              <a:buFont typeface="Arial"/>
              <a:buNone/>
            </a:pPr>
            <a:r>
              <a:rPr b="0" i="0" lang="en" sz="2800" u="none" cap="none" strike="noStrike">
                <a:solidFill>
                  <a:schemeClr val="dk1"/>
                </a:solidFill>
                <a:latin typeface="Arial Narrow"/>
                <a:ea typeface="Arial Narrow"/>
                <a:cs typeface="Arial Narrow"/>
                <a:sym typeface="Arial Narrow"/>
              </a:rPr>
              <a:t>The most commonly used microorganisms are </a:t>
            </a:r>
            <a:r>
              <a:rPr b="0" i="1" lang="en" sz="2800" u="none" cap="none" strike="noStrike">
                <a:solidFill>
                  <a:schemeClr val="dk1"/>
                </a:solidFill>
                <a:latin typeface="Arial Narrow"/>
                <a:ea typeface="Arial Narrow"/>
                <a:cs typeface="Arial Narrow"/>
                <a:sym typeface="Arial Narrow"/>
              </a:rPr>
              <a:t>Escherichia coli</a:t>
            </a:r>
            <a:r>
              <a:rPr b="0" i="0" lang="en" sz="2800" u="none" cap="none" strike="noStrike">
                <a:solidFill>
                  <a:schemeClr val="dk1"/>
                </a:solidFill>
                <a:latin typeface="Arial Narrow"/>
                <a:ea typeface="Arial Narrow"/>
                <a:cs typeface="Arial Narrow"/>
                <a:sym typeface="Arial Narrow"/>
              </a:rPr>
              <a:t>, </a:t>
            </a:r>
            <a:r>
              <a:rPr b="0" i="1" lang="en" sz="2800" u="none" cap="none" strike="noStrike">
                <a:solidFill>
                  <a:schemeClr val="dk1"/>
                </a:solidFill>
                <a:latin typeface="Arial Narrow"/>
                <a:ea typeface="Arial Narrow"/>
                <a:cs typeface="Arial Narrow"/>
                <a:sym typeface="Arial Narrow"/>
              </a:rPr>
              <a:t>Kluyveromyces</a:t>
            </a:r>
            <a:r>
              <a:rPr b="0" i="0" lang="en" sz="2800" u="none" cap="none" strike="noStrike">
                <a:solidFill>
                  <a:schemeClr val="dk1"/>
                </a:solidFill>
                <a:latin typeface="Arial Narrow"/>
                <a:ea typeface="Arial Narrow"/>
                <a:cs typeface="Arial Narrow"/>
                <a:sym typeface="Arial Narrow"/>
              </a:rPr>
              <a:t> and </a:t>
            </a:r>
            <a:r>
              <a:rPr b="0" i="1" lang="en" sz="2800" u="none" cap="none" strike="noStrike">
                <a:solidFill>
                  <a:schemeClr val="dk1"/>
                </a:solidFill>
                <a:latin typeface="Arial Narrow"/>
                <a:ea typeface="Arial Narrow"/>
                <a:cs typeface="Arial Narrow"/>
                <a:sym typeface="Arial Narrow"/>
              </a:rPr>
              <a:t>Aspergillus</a:t>
            </a:r>
            <a:r>
              <a:rPr b="0" i="0" lang="en" sz="2800" u="none" cap="none" strike="noStrike">
                <a:solidFill>
                  <a:schemeClr val="dk1"/>
                </a:solidFill>
                <a:latin typeface="Arial Narrow"/>
                <a:ea typeface="Arial Narrow"/>
                <a:cs typeface="Arial Narrow"/>
                <a:sym typeface="Arial Narrow"/>
              </a:rPr>
              <a:t>.</a:t>
            </a:r>
            <a:endParaRPr b="0" i="1" sz="2800" u="none" cap="none" strike="noStrike">
              <a:solidFill>
                <a:schemeClr val="dk1"/>
              </a:solidFill>
              <a:latin typeface="Arial Narrow"/>
              <a:ea typeface="Arial Narrow"/>
              <a:cs typeface="Arial Narrow"/>
              <a:sym typeface="Arial Narro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245532" y="90688"/>
            <a:ext cx="10515600" cy="76940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rial Narrow"/>
              <a:buNone/>
            </a:pPr>
            <a:r>
              <a:rPr b="1" lang="en" sz="4000">
                <a:latin typeface="Arial Narrow"/>
                <a:ea typeface="Arial Narrow"/>
                <a:cs typeface="Arial Narrow"/>
                <a:sym typeface="Arial Narrow"/>
              </a:rPr>
              <a:t>Replacement enzymes</a:t>
            </a:r>
            <a:endParaRPr b="1" sz="4000">
              <a:latin typeface="Arial Narrow"/>
              <a:ea typeface="Arial Narrow"/>
              <a:cs typeface="Arial Narrow"/>
              <a:sym typeface="Arial Narrow"/>
            </a:endParaRPr>
          </a:p>
        </p:txBody>
      </p:sp>
      <p:sp>
        <p:nvSpPr>
          <p:cNvPr id="109" name="Google Shape;109;p4"/>
          <p:cNvSpPr txBox="1"/>
          <p:nvPr/>
        </p:nvSpPr>
        <p:spPr>
          <a:xfrm>
            <a:off x="542517" y="3962796"/>
            <a:ext cx="4537483" cy="2776274"/>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lnSpcReduction="10000"/>
          </a:bodyPr>
          <a:lstStyle/>
          <a:p>
            <a:pPr indent="0" lvl="0" marL="0" marR="0" rtl="0" algn="ctr">
              <a:lnSpc>
                <a:spcPct val="90000"/>
              </a:lnSpc>
              <a:spcBef>
                <a:spcPts val="0"/>
              </a:spcBef>
              <a:spcAft>
                <a:spcPts val="0"/>
              </a:spcAft>
              <a:buClr>
                <a:schemeClr val="dk1"/>
              </a:buClr>
              <a:buSzPts val="2590"/>
              <a:buFont typeface="Arial"/>
              <a:buNone/>
            </a:pPr>
            <a:r>
              <a:rPr b="1" i="0" lang="en" sz="2590" u="none" cap="none" strike="noStrike">
                <a:solidFill>
                  <a:schemeClr val="dk1"/>
                </a:solidFill>
                <a:latin typeface="Arial Narrow"/>
                <a:ea typeface="Arial Narrow"/>
                <a:cs typeface="Arial Narrow"/>
                <a:sym typeface="Arial Narrow"/>
              </a:rPr>
              <a:t>Plant-based coagulant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chemeClr val="dk1"/>
              </a:buClr>
              <a:buSzPts val="2590"/>
              <a:buFont typeface="Arial"/>
              <a:buNone/>
            </a:pPr>
            <a:r>
              <a:rPr b="0" i="0" lang="en" sz="2400" u="none" cap="none" strike="noStrike">
                <a:solidFill>
                  <a:schemeClr val="dk1"/>
                </a:solidFill>
                <a:latin typeface="Arial Narrow"/>
                <a:ea typeface="Arial Narrow"/>
                <a:cs typeface="Arial Narrow"/>
                <a:sym typeface="Arial Narrow"/>
              </a:rPr>
              <a:t>Plant proteases can hydrolyze</a:t>
            </a:r>
            <a:r>
              <a:rPr b="0" i="0" lang="en" sz="2405" u="none" cap="none" strike="noStrike">
                <a:solidFill>
                  <a:schemeClr val="dk1"/>
                </a:solidFill>
                <a:latin typeface="Arial Narrow"/>
                <a:ea typeface="Arial Narrow"/>
                <a:cs typeface="Arial Narrow"/>
                <a:sym typeface="Arial Narrow"/>
              </a:rPr>
              <a:t> α, β and κ caseins, which can cause excessive acidity.</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chemeClr val="dk1"/>
              </a:buClr>
              <a:buSzPts val="2405"/>
              <a:buFont typeface="Arial"/>
              <a:buNone/>
            </a:pPr>
            <a:r>
              <a:rPr b="0" i="0" lang="en" sz="2205" u="none" cap="none" strike="noStrike">
                <a:solidFill>
                  <a:schemeClr val="dk1"/>
                </a:solidFill>
                <a:latin typeface="Arial Narrow"/>
                <a:ea typeface="Arial Narrow"/>
                <a:cs typeface="Arial Narrow"/>
                <a:sym typeface="Arial Narrow"/>
              </a:rPr>
              <a:t>Ex.: extracts from lemon, pineapple, ginger flower, fig, papaya… </a:t>
            </a:r>
            <a:endParaRPr b="0" i="0" sz="1200" u="none" cap="none" strike="noStrike">
              <a:solidFill>
                <a:srgbClr val="000000"/>
              </a:solidFill>
              <a:latin typeface="Arial"/>
              <a:ea typeface="Arial"/>
              <a:cs typeface="Arial"/>
              <a:sym typeface="Arial"/>
            </a:endParaRPr>
          </a:p>
          <a:p>
            <a:pPr indent="-64135" lvl="0" marL="228600" marR="0" rtl="0" algn="l">
              <a:lnSpc>
                <a:spcPct val="90000"/>
              </a:lnSpc>
              <a:spcBef>
                <a:spcPts val="1000"/>
              </a:spcBef>
              <a:spcAft>
                <a:spcPts val="0"/>
              </a:spcAft>
              <a:buClr>
                <a:schemeClr val="dk1"/>
              </a:buClr>
              <a:buSzPts val="2590"/>
              <a:buFont typeface="Arial"/>
              <a:buNone/>
            </a:pPr>
            <a:r>
              <a:t/>
            </a:r>
            <a:endParaRPr b="0" i="0" sz="2590" u="none" cap="none" strike="noStrike">
              <a:solidFill>
                <a:schemeClr val="dk1"/>
              </a:solidFill>
              <a:latin typeface="Arial Narrow"/>
              <a:ea typeface="Arial Narrow"/>
              <a:cs typeface="Arial Narrow"/>
              <a:sym typeface="Arial Narrow"/>
            </a:endParaRPr>
          </a:p>
        </p:txBody>
      </p:sp>
      <p:sp>
        <p:nvSpPr>
          <p:cNvPr id="110" name="Google Shape;110;p4"/>
          <p:cNvSpPr txBox="1"/>
          <p:nvPr/>
        </p:nvSpPr>
        <p:spPr>
          <a:xfrm>
            <a:off x="542517" y="894359"/>
            <a:ext cx="11242432" cy="2946003"/>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3200"/>
              <a:buFont typeface="Arial"/>
              <a:buNone/>
            </a:pPr>
            <a:r>
              <a:rPr b="0" i="0" lang="en" sz="3200" u="none" cap="none" strike="noStrike">
                <a:solidFill>
                  <a:schemeClr val="dk1"/>
                </a:solidFill>
                <a:latin typeface="Arial Narrow"/>
                <a:ea typeface="Arial Narrow"/>
                <a:cs typeface="Arial Narrow"/>
                <a:sym typeface="Arial Narrow"/>
              </a:rPr>
              <a:t>Must meet the following criteria:</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chemeClr val="dk1"/>
              </a:buClr>
              <a:buSzPts val="2400"/>
              <a:buFont typeface="Arial"/>
              <a:buChar char="-"/>
            </a:pPr>
            <a:r>
              <a:rPr b="0" i="0" lang="en" sz="2400" u="none" cap="none" strike="noStrike">
                <a:solidFill>
                  <a:schemeClr val="dk1"/>
                </a:solidFill>
                <a:latin typeface="Arial Narrow"/>
                <a:ea typeface="Arial Narrow"/>
                <a:cs typeface="Arial Narrow"/>
                <a:sym typeface="Arial Narrow"/>
              </a:rPr>
              <a:t>Good water solubility.</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chemeClr val="dk1"/>
              </a:buClr>
              <a:buSzPts val="2400"/>
              <a:buFont typeface="Arial"/>
              <a:buChar char="-"/>
            </a:pPr>
            <a:r>
              <a:rPr b="0" i="0" lang="en" sz="2400" u="none" cap="none" strike="noStrike">
                <a:solidFill>
                  <a:schemeClr val="dk1"/>
                </a:solidFill>
                <a:latin typeface="Arial Narrow"/>
                <a:ea typeface="Arial Narrow"/>
                <a:cs typeface="Arial Narrow"/>
                <a:sym typeface="Arial Narrow"/>
              </a:rPr>
              <a:t>Very light or inexistent odour and colour. </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chemeClr val="dk1"/>
              </a:buClr>
              <a:buSzPts val="2400"/>
              <a:buFont typeface="Arial"/>
              <a:buChar char="-"/>
            </a:pPr>
            <a:r>
              <a:rPr b="0" i="0" lang="en" sz="2400" u="none" cap="none" strike="noStrike">
                <a:solidFill>
                  <a:schemeClr val="dk1"/>
                </a:solidFill>
                <a:latin typeface="Arial Narrow"/>
                <a:ea typeface="Arial Narrow"/>
                <a:cs typeface="Arial Narrow"/>
                <a:sym typeface="Arial Narrow"/>
              </a:rPr>
              <a:t>Good coagulating activity and reasonable shelf life. </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chemeClr val="dk1"/>
              </a:buClr>
              <a:buSzPts val="2400"/>
              <a:buFont typeface="Arial"/>
              <a:buChar char="-"/>
            </a:pPr>
            <a:r>
              <a:rPr b="0" i="0" lang="en" sz="2400" u="none" cap="none" strike="noStrike">
                <a:solidFill>
                  <a:schemeClr val="dk1"/>
                </a:solidFill>
                <a:latin typeface="Arial Narrow"/>
                <a:ea typeface="Arial Narrow"/>
                <a:cs typeface="Arial Narrow"/>
                <a:sym typeface="Arial Narrow"/>
              </a:rPr>
              <a:t>No toxicity for the consumer and a high degree of purity to avoid any accidental proliferation of undesirable microorganisms.</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chemeClr val="dk1"/>
              </a:buClr>
              <a:buSzPts val="2400"/>
              <a:buFont typeface="Arial"/>
              <a:buChar char="-"/>
            </a:pPr>
            <a:r>
              <a:rPr b="0" i="0" lang="en" sz="2400" u="none" cap="none" strike="noStrike">
                <a:solidFill>
                  <a:schemeClr val="dk1"/>
                </a:solidFill>
                <a:latin typeface="Arial Narrow"/>
                <a:ea typeface="Arial Narrow"/>
                <a:cs typeface="Arial Narrow"/>
                <a:sym typeface="Arial Narrow"/>
              </a:rPr>
              <a:t>Optimal cheese yield. </a:t>
            </a:r>
            <a:endParaRPr b="0" i="0" sz="2400" u="none" cap="none" strike="noStrike">
              <a:solidFill>
                <a:schemeClr val="dk1"/>
              </a:solidFill>
              <a:latin typeface="Arial Narrow"/>
              <a:ea typeface="Arial Narrow"/>
              <a:cs typeface="Arial Narrow"/>
              <a:sym typeface="Arial Narrow"/>
            </a:endParaRPr>
          </a:p>
        </p:txBody>
      </p:sp>
      <p:sp>
        <p:nvSpPr>
          <p:cNvPr id="111" name="Google Shape;111;p4"/>
          <p:cNvSpPr txBox="1"/>
          <p:nvPr/>
        </p:nvSpPr>
        <p:spPr>
          <a:xfrm>
            <a:off x="5350933" y="3962796"/>
            <a:ext cx="6272498" cy="1422005"/>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lnSpcReduction="20000"/>
          </a:bodyPr>
          <a:lstStyle/>
          <a:p>
            <a:pPr indent="0" lvl="0" marL="0" marR="0" rtl="0" algn="ctr">
              <a:lnSpc>
                <a:spcPct val="90000"/>
              </a:lnSpc>
              <a:spcBef>
                <a:spcPts val="0"/>
              </a:spcBef>
              <a:spcAft>
                <a:spcPts val="0"/>
              </a:spcAft>
              <a:buClr>
                <a:schemeClr val="dk1"/>
              </a:buClr>
              <a:buSzPts val="2590"/>
              <a:buFont typeface="Arial"/>
              <a:buNone/>
            </a:pPr>
            <a:r>
              <a:rPr b="1" i="0" lang="en" sz="2400" u="none" cap="none" strike="noStrike">
                <a:solidFill>
                  <a:schemeClr val="dk1"/>
                </a:solidFill>
                <a:latin typeface="Arial Narrow"/>
                <a:ea typeface="Arial Narrow"/>
                <a:cs typeface="Arial Narrow"/>
                <a:sym typeface="Arial Narrow"/>
              </a:rPr>
              <a:t> </a:t>
            </a:r>
            <a:r>
              <a:rPr b="1" i="0" lang="en" sz="2635" u="none" cap="none" strike="noStrike">
                <a:solidFill>
                  <a:schemeClr val="dk1"/>
                </a:solidFill>
                <a:latin typeface="Arial Narrow"/>
                <a:ea typeface="Arial Narrow"/>
                <a:cs typeface="Arial Narrow"/>
                <a:sym typeface="Arial Narrow"/>
              </a:rPr>
              <a:t>Animal</a:t>
            </a:r>
            <a:r>
              <a:rPr b="1" i="0" lang="en" sz="2400" u="none" cap="none" strike="noStrike">
                <a:solidFill>
                  <a:schemeClr val="dk1"/>
                </a:solidFill>
                <a:latin typeface="Arial Narrow"/>
                <a:ea typeface="Arial Narrow"/>
                <a:cs typeface="Arial Narrow"/>
                <a:sym typeface="Arial Narrow"/>
              </a:rPr>
              <a:t>-</a:t>
            </a:r>
            <a:r>
              <a:rPr b="1" i="0" lang="en" sz="2590" u="none" cap="none" strike="noStrike">
                <a:solidFill>
                  <a:schemeClr val="dk1"/>
                </a:solidFill>
                <a:latin typeface="Arial Narrow"/>
                <a:ea typeface="Arial Narrow"/>
                <a:cs typeface="Arial Narrow"/>
                <a:sym typeface="Arial Narrow"/>
              </a:rPr>
              <a:t>based coagulant </a:t>
            </a:r>
            <a:endParaRPr b="0" i="0" sz="1400" u="none" cap="none" strike="noStrike">
              <a:solidFill>
                <a:schemeClr val="dk1"/>
              </a:solidFill>
              <a:latin typeface="Arial"/>
              <a:ea typeface="Arial"/>
              <a:cs typeface="Arial"/>
              <a:sym typeface="Arial"/>
            </a:endParaRPr>
          </a:p>
          <a:p>
            <a:pPr indent="0" lvl="0" marL="0" marR="0" rtl="0" algn="ctr">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chemeClr val="dk1"/>
              </a:buClr>
              <a:buSzPts val="2800"/>
              <a:buFont typeface="Arial"/>
              <a:buNone/>
            </a:pPr>
            <a:r>
              <a:rPr b="0" i="0" lang="en" sz="2400" u="none" cap="none" strike="noStrike">
                <a:solidFill>
                  <a:schemeClr val="dk1"/>
                </a:solidFill>
                <a:latin typeface="Arial Narrow"/>
                <a:ea typeface="Arial Narrow"/>
                <a:cs typeface="Arial Narrow"/>
                <a:sym typeface="Arial Narrow"/>
              </a:rPr>
              <a:t>Protease from sheep, pork, rabbit and even seal. </a:t>
            </a:r>
            <a:endParaRPr b="0" i="0" sz="1400" u="none" cap="none" strike="noStrike">
              <a:solidFill>
                <a:srgbClr val="000000"/>
              </a:solidFill>
              <a:latin typeface="Arial"/>
              <a:ea typeface="Arial"/>
              <a:cs typeface="Arial"/>
              <a:sym typeface="Arial"/>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Arial Narrow"/>
              <a:ea typeface="Arial Narrow"/>
              <a:cs typeface="Arial Narrow"/>
              <a:sym typeface="Arial Narrow"/>
            </a:endParaRPr>
          </a:p>
        </p:txBody>
      </p:sp>
      <p:sp>
        <p:nvSpPr>
          <p:cNvPr id="112" name="Google Shape;112;p4"/>
          <p:cNvSpPr txBox="1"/>
          <p:nvPr/>
        </p:nvSpPr>
        <p:spPr>
          <a:xfrm>
            <a:off x="5350933" y="5541098"/>
            <a:ext cx="6272498" cy="1197972"/>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0" lvl="0" marL="0" marR="0" rtl="0" algn="ctr">
              <a:lnSpc>
                <a:spcPct val="80000"/>
              </a:lnSpc>
              <a:spcBef>
                <a:spcPts val="0"/>
              </a:spcBef>
              <a:spcAft>
                <a:spcPts val="0"/>
              </a:spcAft>
              <a:buClr>
                <a:schemeClr val="dk1"/>
              </a:buClr>
              <a:buSzPct val="100000"/>
              <a:buFont typeface="Arial"/>
              <a:buNone/>
            </a:pPr>
            <a:r>
              <a:rPr b="1" i="0" lang="en" sz="2400" u="none" cap="none" strike="noStrike">
                <a:solidFill>
                  <a:schemeClr val="dk1"/>
                </a:solidFill>
                <a:latin typeface="Arial Narrow"/>
                <a:ea typeface="Arial Narrow"/>
                <a:cs typeface="Arial Narrow"/>
                <a:sym typeface="Arial Narrow"/>
              </a:rPr>
              <a:t>Fungus-based coagulant </a:t>
            </a:r>
            <a:endParaRPr b="1" i="0" sz="2400" u="none" cap="none" strike="noStrike">
              <a:solidFill>
                <a:schemeClr val="dk1"/>
              </a:solidFill>
              <a:latin typeface="Arial Narrow"/>
              <a:ea typeface="Arial Narrow"/>
              <a:cs typeface="Arial Narrow"/>
              <a:sym typeface="Arial Narrow"/>
            </a:endParaRPr>
          </a:p>
          <a:p>
            <a:pPr indent="0" lvl="0" marL="0" marR="0" rtl="0" algn="l">
              <a:lnSpc>
                <a:spcPct val="80000"/>
              </a:lnSpc>
              <a:spcBef>
                <a:spcPts val="1000"/>
              </a:spcBef>
              <a:spcAft>
                <a:spcPts val="0"/>
              </a:spcAft>
              <a:buClr>
                <a:schemeClr val="dk1"/>
              </a:buClr>
              <a:buSzPct val="116665"/>
              <a:buFont typeface="Arial"/>
              <a:buNone/>
            </a:pPr>
            <a:r>
              <a:rPr b="0" i="0" lang="en" sz="2400" u="none" cap="none" strike="noStrike">
                <a:solidFill>
                  <a:schemeClr val="dk1"/>
                </a:solidFill>
                <a:latin typeface="Arial Narrow"/>
                <a:ea typeface="Arial Narrow"/>
                <a:cs typeface="Arial Narrow"/>
                <a:sym typeface="Arial Narrow"/>
              </a:rPr>
              <a:t>Research on </a:t>
            </a:r>
            <a:r>
              <a:rPr b="0" i="1" lang="en" sz="2400" u="none" cap="none" strike="noStrike">
                <a:solidFill>
                  <a:schemeClr val="dk1"/>
                </a:solidFill>
                <a:latin typeface="Calibri"/>
                <a:ea typeface="Calibri"/>
                <a:cs typeface="Calibri"/>
                <a:sym typeface="Calibri"/>
              </a:rPr>
              <a:t>Mucor pusillus</a:t>
            </a:r>
            <a:r>
              <a:rPr b="0" i="0" lang="en" sz="2400" u="none" cap="none" strike="noStrike">
                <a:solidFill>
                  <a:schemeClr val="dk1"/>
                </a:solidFill>
                <a:latin typeface="Calibri"/>
                <a:ea typeface="Calibri"/>
                <a:cs typeface="Calibri"/>
                <a:sym typeface="Calibri"/>
              </a:rPr>
              <a:t> and </a:t>
            </a:r>
            <a:r>
              <a:rPr b="0" i="1" lang="en" sz="2400" u="none" cap="none" strike="noStrike">
                <a:solidFill>
                  <a:schemeClr val="dk1"/>
                </a:solidFill>
                <a:latin typeface="Calibri"/>
                <a:ea typeface="Calibri"/>
                <a:cs typeface="Calibri"/>
                <a:sym typeface="Calibri"/>
              </a:rPr>
              <a:t>M. miehei</a:t>
            </a:r>
            <a:r>
              <a:rPr b="0" i="1" lang="en" sz="2400" u="none" cap="none" strike="noStrike">
                <a:solidFill>
                  <a:schemeClr val="dk1"/>
                </a:solidFill>
                <a:latin typeface="Arial Narrow"/>
                <a:ea typeface="Arial Narrow"/>
                <a:cs typeface="Arial Narrow"/>
                <a:sym typeface="Arial Narrow"/>
              </a:rPr>
              <a:t> </a:t>
            </a:r>
            <a:r>
              <a:rPr b="0" i="0" lang="en" sz="2400" u="none" cap="none" strike="noStrike">
                <a:solidFill>
                  <a:schemeClr val="dk1"/>
                </a:solidFill>
                <a:latin typeface="Calibri"/>
                <a:ea typeface="Calibri"/>
                <a:cs typeface="Calibri"/>
                <a:sym typeface="Calibri"/>
              </a:rPr>
              <a:t>enzymes</a:t>
            </a:r>
            <a:r>
              <a:rPr b="0" i="1" lang="en" sz="2400" u="none" cap="none" strike="noStrike">
                <a:solidFill>
                  <a:schemeClr val="dk1"/>
                </a:solidFill>
                <a:latin typeface="Calibri"/>
                <a:ea typeface="Calibri"/>
                <a:cs typeface="Calibri"/>
                <a:sym typeface="Calibri"/>
              </a:rPr>
              <a:t>.</a:t>
            </a:r>
            <a:endParaRPr b="0" i="1" sz="2400" u="none" cap="none" strike="noStrike">
              <a:solidFill>
                <a:schemeClr val="dk1"/>
              </a:solidFill>
              <a:latin typeface="Arial Narrow"/>
              <a:ea typeface="Arial Narrow"/>
              <a:cs typeface="Arial Narrow"/>
              <a:sym typeface="Arial Narrow"/>
            </a:endParaRPr>
          </a:p>
          <a:p>
            <a:pPr indent="-50800" lvl="0" marL="228600" marR="0" rtl="0" algn="l">
              <a:lnSpc>
                <a:spcPct val="8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Narrow"/>
              <a:ea typeface="Arial Narrow"/>
              <a:cs typeface="Arial Narrow"/>
              <a:sym typeface="Arial Narro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type="title"/>
          </p:nvPr>
        </p:nvSpPr>
        <p:spPr>
          <a:xfrm>
            <a:off x="325950" y="0"/>
            <a:ext cx="10515600" cy="91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rial Narrow"/>
              <a:buNone/>
            </a:pPr>
            <a:r>
              <a:rPr b="1" lang="en" sz="4000">
                <a:latin typeface="Arial Narrow"/>
                <a:ea typeface="Arial Narrow"/>
                <a:cs typeface="Arial Narrow"/>
                <a:sym typeface="Arial Narrow"/>
              </a:rPr>
              <a:t>Milk coagulation </a:t>
            </a:r>
            <a:endParaRPr b="1" sz="4000">
              <a:latin typeface="Arial Narrow"/>
              <a:ea typeface="Arial Narrow"/>
              <a:cs typeface="Arial Narrow"/>
              <a:sym typeface="Arial Narrow"/>
            </a:endParaRPr>
          </a:p>
        </p:txBody>
      </p:sp>
      <p:sp>
        <p:nvSpPr>
          <p:cNvPr id="119" name="Google Shape;119;p5"/>
          <p:cNvSpPr txBox="1"/>
          <p:nvPr>
            <p:ph idx="1" type="body"/>
          </p:nvPr>
        </p:nvSpPr>
        <p:spPr>
          <a:xfrm>
            <a:off x="325950" y="864100"/>
            <a:ext cx="11540100" cy="59940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 sz="2600">
                <a:latin typeface="Arial Narrow"/>
                <a:ea typeface="Arial Narrow"/>
                <a:cs typeface="Arial Narrow"/>
                <a:sym typeface="Arial Narrow"/>
              </a:rPr>
              <a:t>Transformation of liquid milk into a gel, called coagulum or curd, by the destabilization of the original micellar state of the caseins which flocculate and then weld to form a lactic clot or rennet.</a:t>
            </a:r>
            <a:endParaRPr sz="2600">
              <a:latin typeface="Arial Narrow"/>
              <a:ea typeface="Arial Narrow"/>
              <a:cs typeface="Arial Narrow"/>
              <a:sym typeface="Arial Narrow"/>
            </a:endParaRPr>
          </a:p>
          <a:p>
            <a:pPr indent="0" lvl="0" marL="0" rtl="0" algn="l">
              <a:lnSpc>
                <a:spcPct val="90000"/>
              </a:lnSpc>
              <a:spcBef>
                <a:spcPts val="0"/>
              </a:spcBef>
              <a:spcAft>
                <a:spcPts val="0"/>
              </a:spcAft>
              <a:buClr>
                <a:schemeClr val="dk1"/>
              </a:buClr>
              <a:buSzPts val="2800"/>
              <a:buNone/>
            </a:pPr>
            <a:r>
              <a:t/>
            </a:r>
            <a:endParaRPr sz="10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Contains more or less fat, minerals, water and soluble elements, depending on the agent used. </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The type of coagulation has a direct impact on cheese yields. </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Can be caused by acidification, by the action of an enzyme or by the combined action of both.</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Three criteria to consider:</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    1) The setting time (flocculation time); </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    2) The rate (speed of firming); </a:t>
            </a:r>
            <a:endParaRPr sz="2600">
              <a:latin typeface="Arial Narrow"/>
              <a:ea typeface="Arial Narrow"/>
              <a:cs typeface="Arial Narrow"/>
              <a:sym typeface="Arial Narrow"/>
            </a:endParaRPr>
          </a:p>
          <a:p>
            <a:pPr indent="0" lvl="0" marL="0" rtl="0" algn="l">
              <a:lnSpc>
                <a:spcPct val="90000"/>
              </a:lnSpc>
              <a:spcBef>
                <a:spcPts val="500"/>
              </a:spcBef>
              <a:spcAft>
                <a:spcPts val="0"/>
              </a:spcAft>
              <a:buClr>
                <a:schemeClr val="dk1"/>
              </a:buClr>
              <a:buSzPts val="1100"/>
              <a:buFont typeface="Arial"/>
              <a:buNone/>
            </a:pPr>
            <a:r>
              <a:rPr lang="en" sz="2600">
                <a:latin typeface="Arial Narrow"/>
                <a:ea typeface="Arial Narrow"/>
                <a:cs typeface="Arial Narrow"/>
                <a:sym typeface="Arial Narrow"/>
              </a:rPr>
              <a:t>    3) The maximum firmness of the gel.</a:t>
            </a:r>
            <a:endParaRPr sz="2600">
              <a:latin typeface="Arial Narrow"/>
              <a:ea typeface="Arial Narrow"/>
              <a:cs typeface="Arial Narrow"/>
              <a:sym typeface="Arial Narrow"/>
            </a:endParaRPr>
          </a:p>
          <a:p>
            <a:pPr indent="0" lvl="0" marL="0" rtl="0" algn="l">
              <a:lnSpc>
                <a:spcPct val="90000"/>
              </a:lnSpc>
              <a:spcBef>
                <a:spcPts val="500"/>
              </a:spcBef>
              <a:spcAft>
                <a:spcPts val="0"/>
              </a:spcAft>
              <a:buSzPts val="1800"/>
              <a:buNone/>
            </a:pPr>
            <a:r>
              <a:t/>
            </a:r>
            <a:endParaRPr sz="2600">
              <a:latin typeface="Arial Narrow"/>
              <a:ea typeface="Arial Narrow"/>
              <a:cs typeface="Arial Narrow"/>
              <a:sym typeface="Arial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6"/>
          <p:cNvSpPr txBox="1"/>
          <p:nvPr>
            <p:ph type="title"/>
          </p:nvPr>
        </p:nvSpPr>
        <p:spPr>
          <a:xfrm>
            <a:off x="381000" y="212725"/>
            <a:ext cx="10515600" cy="9112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rial Narrow"/>
              <a:buNone/>
            </a:pPr>
            <a:r>
              <a:rPr b="1" lang="en" sz="4000">
                <a:latin typeface="Arial Narrow"/>
                <a:ea typeface="Arial Narrow"/>
                <a:cs typeface="Arial Narrow"/>
                <a:sym typeface="Arial Narrow"/>
              </a:rPr>
              <a:t>Types of coagulation</a:t>
            </a:r>
            <a:endParaRPr b="1" sz="4000">
              <a:latin typeface="Arial Narrow"/>
              <a:ea typeface="Arial Narrow"/>
              <a:cs typeface="Arial Narrow"/>
              <a:sym typeface="Arial Narrow"/>
            </a:endParaRPr>
          </a:p>
        </p:txBody>
      </p:sp>
      <p:sp>
        <p:nvSpPr>
          <p:cNvPr id="126" name="Google Shape;126;p6"/>
          <p:cNvSpPr txBox="1"/>
          <p:nvPr/>
        </p:nvSpPr>
        <p:spPr>
          <a:xfrm>
            <a:off x="380999" y="1507809"/>
            <a:ext cx="5122333" cy="2979524"/>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ctr">
              <a:lnSpc>
                <a:spcPct val="80000"/>
              </a:lnSpc>
              <a:spcBef>
                <a:spcPts val="0"/>
              </a:spcBef>
              <a:spcAft>
                <a:spcPts val="0"/>
              </a:spcAft>
              <a:buClr>
                <a:schemeClr val="dk1"/>
              </a:buClr>
              <a:buSzPts val="2590"/>
              <a:buFont typeface="Arial"/>
              <a:buNone/>
            </a:pPr>
            <a:r>
              <a:rPr b="1" i="0" lang="en" sz="2590" u="none" cap="none" strike="noStrike">
                <a:solidFill>
                  <a:schemeClr val="dk1"/>
                </a:solidFill>
                <a:latin typeface="Arial Narrow"/>
                <a:ea typeface="Arial Narrow"/>
                <a:cs typeface="Arial Narrow"/>
                <a:sym typeface="Arial Narrow"/>
              </a:rPr>
              <a:t>By acid</a:t>
            </a:r>
            <a:endParaRPr b="1" i="0" sz="2590" u="none" cap="none" strike="noStrike">
              <a:solidFill>
                <a:schemeClr val="dk1"/>
              </a:solidFill>
              <a:latin typeface="Arial Narrow"/>
              <a:ea typeface="Arial Narrow"/>
              <a:cs typeface="Arial Narrow"/>
              <a:sym typeface="Arial Narrow"/>
            </a:endParaRPr>
          </a:p>
          <a:p>
            <a:pPr indent="0" lvl="0" marL="0" marR="0" rtl="0" algn="l">
              <a:lnSpc>
                <a:spcPct val="80000"/>
              </a:lnSpc>
              <a:spcBef>
                <a:spcPts val="1000"/>
              </a:spcBef>
              <a:spcAft>
                <a:spcPts val="0"/>
              </a:spcAft>
              <a:buClr>
                <a:schemeClr val="dk1"/>
              </a:buClr>
              <a:buSzPts val="2220"/>
              <a:buFont typeface="Arial"/>
              <a:buNone/>
            </a:pPr>
            <a:r>
              <a:rPr b="1" i="0" lang="en" sz="2000" u="none" cap="none" strike="noStrike">
                <a:solidFill>
                  <a:schemeClr val="dk1"/>
                </a:solidFill>
                <a:latin typeface="Arial Narrow"/>
                <a:ea typeface="Arial Narrow"/>
                <a:cs typeface="Arial Narrow"/>
                <a:sym typeface="Arial Narrow"/>
              </a:rPr>
              <a:t>Long process </a:t>
            </a:r>
            <a:endParaRPr b="1" i="0" sz="2000" u="none" cap="none" strike="noStrike">
              <a:solidFill>
                <a:srgbClr val="000000"/>
              </a:solidFill>
              <a:latin typeface="Arial Narrow"/>
              <a:ea typeface="Arial Narrow"/>
              <a:cs typeface="Arial Narrow"/>
              <a:sym typeface="Arial Narrow"/>
            </a:endParaRPr>
          </a:p>
          <a:p>
            <a:pPr indent="-2325" lvl="0" marL="450000" marR="0" rtl="0" algn="l">
              <a:lnSpc>
                <a:spcPct val="80000"/>
              </a:lnSpc>
              <a:spcBef>
                <a:spcPts val="1000"/>
              </a:spcBef>
              <a:spcAft>
                <a:spcPts val="0"/>
              </a:spcAft>
              <a:buClr>
                <a:schemeClr val="dk1"/>
              </a:buClr>
              <a:buSzPts val="1100"/>
              <a:buFont typeface="Arial"/>
              <a:buNone/>
            </a:pPr>
            <a:r>
              <a:rPr b="0" i="0" lang="en" sz="2000" u="none" cap="none" strike="noStrike">
                <a:solidFill>
                  <a:schemeClr val="dk1"/>
                </a:solidFill>
                <a:latin typeface="Arial Narrow"/>
                <a:ea typeface="Arial Narrow"/>
                <a:cs typeface="Arial Narrow"/>
                <a:sym typeface="Arial Narrow"/>
              </a:rPr>
              <a:t>Modifies the physicochemical properties of casein micelles</a:t>
            </a:r>
            <a:endParaRPr b="0" i="0" sz="2000" u="none" cap="none" strike="noStrike">
              <a:solidFill>
                <a:schemeClr val="dk1"/>
              </a:solidFill>
              <a:latin typeface="Arial Narrow"/>
              <a:ea typeface="Arial Narrow"/>
              <a:cs typeface="Arial Narrow"/>
              <a:sym typeface="Arial Narrow"/>
            </a:endParaRPr>
          </a:p>
          <a:p>
            <a:pPr indent="0" lvl="0" marL="447675" marR="0" rtl="0" algn="l">
              <a:lnSpc>
                <a:spcPct val="80000"/>
              </a:lnSpc>
              <a:spcBef>
                <a:spcPts val="1000"/>
              </a:spcBef>
              <a:spcAft>
                <a:spcPts val="0"/>
              </a:spcAft>
              <a:buClr>
                <a:schemeClr val="dk1"/>
              </a:buClr>
              <a:buSzPts val="1100"/>
              <a:buFont typeface="Arial"/>
              <a:buNone/>
            </a:pPr>
            <a:r>
              <a:rPr b="0" i="0" lang="en" sz="2000" u="none" cap="none" strike="noStrike">
                <a:solidFill>
                  <a:schemeClr val="dk1"/>
                </a:solidFill>
                <a:latin typeface="Arial Narrow"/>
                <a:ea typeface="Arial Narrow"/>
                <a:cs typeface="Arial Narrow"/>
                <a:sym typeface="Arial Narrow"/>
              </a:rPr>
              <a:t>At pH 5.2 start of coagulation</a:t>
            </a:r>
            <a:endParaRPr b="0" i="0" sz="2000" u="none" cap="none" strike="noStrike">
              <a:solidFill>
                <a:schemeClr val="dk1"/>
              </a:solidFill>
              <a:latin typeface="Arial Narrow"/>
              <a:ea typeface="Arial Narrow"/>
              <a:cs typeface="Arial Narrow"/>
              <a:sym typeface="Arial Narrow"/>
            </a:endParaRPr>
          </a:p>
          <a:p>
            <a:pPr indent="-2325" lvl="0" marL="450000" marR="0" rtl="0" algn="l">
              <a:lnSpc>
                <a:spcPct val="80000"/>
              </a:lnSpc>
              <a:spcBef>
                <a:spcPts val="1000"/>
              </a:spcBef>
              <a:spcAft>
                <a:spcPts val="0"/>
              </a:spcAft>
              <a:buClr>
                <a:schemeClr val="dk1"/>
              </a:buClr>
              <a:buSzPts val="1100"/>
              <a:buFont typeface="Arial"/>
              <a:buNone/>
            </a:pPr>
            <a:r>
              <a:rPr b="0" i="0" lang="en" sz="2000" u="none" cap="none" strike="noStrike">
                <a:solidFill>
                  <a:schemeClr val="dk1"/>
                </a:solidFill>
                <a:latin typeface="Arial Narrow"/>
                <a:ea typeface="Arial Narrow"/>
                <a:cs typeface="Arial Narrow"/>
                <a:sym typeface="Arial Narrow"/>
              </a:rPr>
              <a:t>At pH 4.6 complete coagulation</a:t>
            </a:r>
            <a:endParaRPr b="0" i="0" sz="2000" u="none" cap="none" strike="noStrike">
              <a:solidFill>
                <a:schemeClr val="dk1"/>
              </a:solidFill>
              <a:latin typeface="Arial Narrow"/>
              <a:ea typeface="Arial Narrow"/>
              <a:cs typeface="Arial Narrow"/>
              <a:sym typeface="Arial Narrow"/>
            </a:endParaRPr>
          </a:p>
          <a:p>
            <a:pPr indent="-2325" lvl="0" marL="450000" marR="0" rtl="0" algn="l">
              <a:lnSpc>
                <a:spcPct val="80000"/>
              </a:lnSpc>
              <a:spcBef>
                <a:spcPts val="1000"/>
              </a:spcBef>
              <a:spcAft>
                <a:spcPts val="0"/>
              </a:spcAft>
              <a:buClr>
                <a:schemeClr val="dk1"/>
              </a:buClr>
              <a:buSzPts val="1100"/>
              <a:buFont typeface="Arial"/>
              <a:buNone/>
            </a:pPr>
            <a:r>
              <a:rPr b="0" i="0" lang="en" sz="2000" u="none" cap="none" strike="noStrike">
                <a:solidFill>
                  <a:schemeClr val="dk1"/>
                </a:solidFill>
                <a:latin typeface="Arial Narrow"/>
                <a:ea typeface="Arial Narrow"/>
                <a:cs typeface="Arial Narrow"/>
                <a:sym typeface="Arial Narrow"/>
              </a:rPr>
              <a:t>Acidity increases the solubility of minerals in whey</a:t>
            </a:r>
            <a:endParaRPr b="0" i="0" sz="2590" u="none" cap="none" strike="noStrike">
              <a:solidFill>
                <a:schemeClr val="dk1"/>
              </a:solidFill>
              <a:latin typeface="Arial Narrow"/>
              <a:ea typeface="Arial Narrow"/>
              <a:cs typeface="Arial Narrow"/>
              <a:sym typeface="Arial Narrow"/>
            </a:endParaRPr>
          </a:p>
        </p:txBody>
      </p:sp>
      <p:sp>
        <p:nvSpPr>
          <p:cNvPr id="127" name="Google Shape;127;p6"/>
          <p:cNvSpPr txBox="1"/>
          <p:nvPr/>
        </p:nvSpPr>
        <p:spPr>
          <a:xfrm>
            <a:off x="6381114" y="1507808"/>
            <a:ext cx="5523019" cy="2979525"/>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1" i="0" lang="en" sz="2800" u="none" cap="none" strike="noStrike">
                <a:solidFill>
                  <a:schemeClr val="dk1"/>
                </a:solidFill>
                <a:latin typeface="Calibri"/>
                <a:ea typeface="Calibri"/>
                <a:cs typeface="Calibri"/>
                <a:sym typeface="Calibri"/>
              </a:rPr>
              <a:t>               By</a:t>
            </a:r>
            <a:r>
              <a:rPr b="1" i="0" lang="en" sz="2600" u="none" cap="none" strike="noStrike">
                <a:solidFill>
                  <a:schemeClr val="dk1"/>
                </a:solidFill>
                <a:latin typeface="Arial Narrow"/>
                <a:ea typeface="Arial Narrow"/>
                <a:cs typeface="Arial Narrow"/>
                <a:sym typeface="Arial Narrow"/>
              </a:rPr>
              <a:t> enzymes</a:t>
            </a:r>
            <a:endParaRPr b="1" i="0" sz="26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1000"/>
              </a:spcBef>
              <a:spcAft>
                <a:spcPts val="0"/>
              </a:spcAft>
              <a:buClr>
                <a:srgbClr val="000000"/>
              </a:buClr>
              <a:buSzPts val="2000"/>
              <a:buFont typeface="Arial"/>
              <a:buNone/>
            </a:pPr>
            <a:r>
              <a:rPr b="1" i="0" lang="en" sz="2000" u="none" cap="none" strike="noStrike">
                <a:solidFill>
                  <a:schemeClr val="dk1"/>
                </a:solidFill>
                <a:latin typeface="Arial Narrow"/>
                <a:ea typeface="Arial Narrow"/>
                <a:cs typeface="Arial Narrow"/>
                <a:sym typeface="Arial Narrow"/>
              </a:rPr>
              <a:t>Short process</a:t>
            </a:r>
            <a:r>
              <a:rPr b="0" i="0" lang="en" sz="2000" u="none" cap="none" strike="noStrike">
                <a:solidFill>
                  <a:schemeClr val="dk1"/>
                </a:solidFill>
                <a:latin typeface="Arial Narrow"/>
                <a:ea typeface="Arial Narrow"/>
                <a:cs typeface="Arial Narrow"/>
                <a:sym typeface="Arial Narrow"/>
              </a:rPr>
              <a:t> in three phases</a:t>
            </a:r>
            <a:endParaRPr b="0" i="0" sz="2000" u="none" cap="none" strike="noStrike">
              <a:solidFill>
                <a:schemeClr val="dk1"/>
              </a:solidFill>
              <a:latin typeface="Arial Narrow"/>
              <a:ea typeface="Arial Narrow"/>
              <a:cs typeface="Arial Narrow"/>
              <a:sym typeface="Arial Narrow"/>
            </a:endParaRPr>
          </a:p>
          <a:p>
            <a:pPr indent="-355600" lvl="0" marL="1260000" marR="0" rtl="0" algn="l">
              <a:lnSpc>
                <a:spcPct val="90000"/>
              </a:lnSpc>
              <a:spcBef>
                <a:spcPts val="0"/>
              </a:spcBef>
              <a:spcAft>
                <a:spcPts val="0"/>
              </a:spcAft>
              <a:buClr>
                <a:schemeClr val="dk1"/>
              </a:buClr>
              <a:buSzPts val="2000"/>
              <a:buFont typeface="Arial Narrow"/>
              <a:buAutoNum type="arabicParenR"/>
            </a:pPr>
            <a:r>
              <a:rPr b="0" i="0" lang="en" sz="2000" u="none" cap="none" strike="noStrike">
                <a:solidFill>
                  <a:schemeClr val="dk1"/>
                </a:solidFill>
                <a:latin typeface="Arial Narrow"/>
                <a:ea typeface="Arial Narrow"/>
                <a:cs typeface="Arial Narrow"/>
                <a:sym typeface="Arial Narrow"/>
              </a:rPr>
              <a:t>Destabilization of micellar caseins</a:t>
            </a:r>
            <a:endParaRPr b="0" i="0" sz="2000" u="none" cap="none" strike="noStrike">
              <a:solidFill>
                <a:schemeClr val="dk1"/>
              </a:solidFill>
              <a:latin typeface="Arial Narrow"/>
              <a:ea typeface="Arial Narrow"/>
              <a:cs typeface="Arial Narrow"/>
              <a:sym typeface="Arial Narrow"/>
            </a:endParaRPr>
          </a:p>
          <a:p>
            <a:pPr indent="-355600" lvl="0" marL="1260000" marR="0" rtl="0" algn="l">
              <a:lnSpc>
                <a:spcPct val="90000"/>
              </a:lnSpc>
              <a:spcBef>
                <a:spcPts val="0"/>
              </a:spcBef>
              <a:spcAft>
                <a:spcPts val="0"/>
              </a:spcAft>
              <a:buClr>
                <a:schemeClr val="dk1"/>
              </a:buClr>
              <a:buSzPts val="2000"/>
              <a:buFont typeface="Arial Narrow"/>
              <a:buAutoNum type="arabicParenR"/>
            </a:pPr>
            <a:r>
              <a:rPr b="0" i="0" lang="en" sz="2000" u="none" cap="none" strike="noStrike">
                <a:solidFill>
                  <a:schemeClr val="dk1"/>
                </a:solidFill>
                <a:latin typeface="Arial Narrow"/>
                <a:ea typeface="Arial Narrow"/>
                <a:cs typeface="Arial Narrow"/>
                <a:sym typeface="Arial Narrow"/>
              </a:rPr>
              <a:t>Aggregation of destabilized micelles</a:t>
            </a:r>
            <a:endParaRPr b="0" i="0" sz="2000" u="none" cap="none" strike="noStrike">
              <a:solidFill>
                <a:schemeClr val="dk1"/>
              </a:solidFill>
              <a:latin typeface="Arial Narrow"/>
              <a:ea typeface="Arial Narrow"/>
              <a:cs typeface="Arial Narrow"/>
              <a:sym typeface="Arial Narrow"/>
            </a:endParaRPr>
          </a:p>
          <a:p>
            <a:pPr indent="-355600" lvl="0" marL="1260000" marR="0" rtl="0" algn="l">
              <a:lnSpc>
                <a:spcPct val="90000"/>
              </a:lnSpc>
              <a:spcBef>
                <a:spcPts val="0"/>
              </a:spcBef>
              <a:spcAft>
                <a:spcPts val="0"/>
              </a:spcAft>
              <a:buClr>
                <a:schemeClr val="dk1"/>
              </a:buClr>
              <a:buSzPts val="2000"/>
              <a:buFont typeface="Arial Narrow"/>
              <a:buAutoNum type="arabicParenR"/>
            </a:pPr>
            <a:r>
              <a:rPr b="0" i="0" lang="en" sz="2000" u="none" cap="none" strike="noStrike">
                <a:solidFill>
                  <a:schemeClr val="dk1"/>
                </a:solidFill>
                <a:latin typeface="Arial Narrow"/>
                <a:ea typeface="Arial Narrow"/>
                <a:cs typeface="Arial Narrow"/>
                <a:sym typeface="Arial Narrow"/>
              </a:rPr>
              <a:t>Formation of a gel</a:t>
            </a:r>
            <a:endParaRPr b="0" i="0" sz="2800" u="none" cap="none" strike="noStrike">
              <a:solidFill>
                <a:schemeClr val="dk1"/>
              </a:solidFill>
              <a:latin typeface="Arial Narrow"/>
              <a:ea typeface="Arial Narrow"/>
              <a:cs typeface="Arial Narrow"/>
              <a:sym typeface="Arial Narrow"/>
            </a:endParaRPr>
          </a:p>
        </p:txBody>
      </p:sp>
      <p:sp>
        <p:nvSpPr>
          <p:cNvPr id="128" name="Google Shape;128;p6"/>
          <p:cNvSpPr txBox="1"/>
          <p:nvPr/>
        </p:nvSpPr>
        <p:spPr>
          <a:xfrm>
            <a:off x="1820333" y="4871191"/>
            <a:ext cx="8356601" cy="1021609"/>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1" i="0" lang="en" sz="2800" u="none" cap="none" strike="noStrike">
                <a:solidFill>
                  <a:schemeClr val="dk1"/>
                </a:solidFill>
                <a:latin typeface="Calibri"/>
                <a:ea typeface="Calibri"/>
                <a:cs typeface="Calibri"/>
                <a:sym typeface="Calibri"/>
              </a:rPr>
              <a:t>                                       </a:t>
            </a:r>
            <a:r>
              <a:rPr b="1" i="0" lang="en" sz="2600" u="none" cap="none" strike="noStrike">
                <a:solidFill>
                  <a:schemeClr val="dk1"/>
                </a:solidFill>
                <a:latin typeface="Arial Narrow"/>
                <a:ea typeface="Arial Narrow"/>
                <a:cs typeface="Arial Narrow"/>
                <a:sym typeface="Arial Narrow"/>
              </a:rPr>
              <a:t>Combination</a:t>
            </a:r>
            <a:endParaRPr b="1" i="0" sz="2600" u="none" cap="none" strike="noStrike">
              <a:solidFill>
                <a:schemeClr val="dk1"/>
              </a:solidFill>
              <a:latin typeface="Arial Narrow"/>
              <a:ea typeface="Arial Narrow"/>
              <a:cs typeface="Arial Narrow"/>
              <a:sym typeface="Arial Narrow"/>
            </a:endParaRPr>
          </a:p>
          <a:p>
            <a:pPr indent="0" lvl="0" marL="0" marR="0" rtl="0" algn="ctr">
              <a:lnSpc>
                <a:spcPct val="90000"/>
              </a:lnSpc>
              <a:spcBef>
                <a:spcPts val="1000"/>
              </a:spcBef>
              <a:spcAft>
                <a:spcPts val="0"/>
              </a:spcAft>
              <a:buClr>
                <a:schemeClr val="dk1"/>
              </a:buClr>
              <a:buSzPts val="2400"/>
              <a:buFont typeface="Arial"/>
              <a:buNone/>
            </a:pPr>
            <a:r>
              <a:rPr b="0" i="0" lang="en" sz="2400" u="none" cap="none" strike="noStrike">
                <a:solidFill>
                  <a:schemeClr val="dk1"/>
                </a:solidFill>
                <a:latin typeface="Arial Narrow"/>
                <a:ea typeface="Arial Narrow"/>
                <a:cs typeface="Arial Narrow"/>
                <a:sym typeface="Arial Narrow"/>
              </a:rPr>
              <a:t>Combined action of the rennet and the acid </a:t>
            </a:r>
            <a:endParaRPr b="0" i="0" sz="2800" u="none" cap="none" strike="noStrike">
              <a:solidFill>
                <a:schemeClr val="dk1"/>
              </a:solidFill>
              <a:latin typeface="Arial Narrow"/>
              <a:ea typeface="Arial Narrow"/>
              <a:cs typeface="Arial Narrow"/>
              <a:sym typeface="Arial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title"/>
          </p:nvPr>
        </p:nvSpPr>
        <p:spPr>
          <a:xfrm>
            <a:off x="381000" y="212725"/>
            <a:ext cx="10515600" cy="9112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rial Narrow"/>
              <a:buNone/>
            </a:pPr>
            <a:r>
              <a:rPr b="1" lang="en" sz="4000">
                <a:latin typeface="Arial Narrow"/>
                <a:ea typeface="Arial Narrow"/>
                <a:cs typeface="Arial Narrow"/>
                <a:sym typeface="Arial Narrow"/>
              </a:rPr>
              <a:t>Coagulation factors</a:t>
            </a:r>
            <a:endParaRPr b="1" sz="4000">
              <a:latin typeface="Arial Narrow"/>
              <a:ea typeface="Arial Narrow"/>
              <a:cs typeface="Arial Narrow"/>
              <a:sym typeface="Arial Narrow"/>
            </a:endParaRPr>
          </a:p>
        </p:txBody>
      </p:sp>
      <p:sp>
        <p:nvSpPr>
          <p:cNvPr id="135" name="Google Shape;135;p7"/>
          <p:cNvSpPr txBox="1"/>
          <p:nvPr/>
        </p:nvSpPr>
        <p:spPr>
          <a:xfrm>
            <a:off x="380999" y="1507809"/>
            <a:ext cx="5122333" cy="2251391"/>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600"/>
              <a:buFont typeface="Arial"/>
              <a:buNone/>
            </a:pPr>
            <a:r>
              <a:rPr b="1" i="0" lang="en" sz="2600" u="none" cap="none" strike="noStrike">
                <a:solidFill>
                  <a:schemeClr val="dk1"/>
                </a:solidFill>
                <a:latin typeface="Arial Narrow"/>
                <a:ea typeface="Arial Narrow"/>
                <a:cs typeface="Arial Narrow"/>
                <a:sym typeface="Arial Narrow"/>
              </a:rPr>
              <a:t>Enzyme concentration </a:t>
            </a:r>
            <a:endParaRPr b="1" i="0" sz="26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1000"/>
              </a:spcBef>
              <a:spcAft>
                <a:spcPts val="0"/>
              </a:spcAft>
              <a:buClr>
                <a:schemeClr val="dk1"/>
              </a:buClr>
              <a:buSzPts val="2400"/>
              <a:buFont typeface="Arial"/>
              <a:buNone/>
            </a:pPr>
            <a:r>
              <a:rPr b="0" i="0" lang="en" sz="2400" u="none" cap="none" strike="noStrike">
                <a:solidFill>
                  <a:schemeClr val="dk1"/>
                </a:solidFill>
                <a:latin typeface="Arial Narrow"/>
                <a:ea typeface="Arial Narrow"/>
                <a:cs typeface="Arial Narrow"/>
                <a:sym typeface="Arial Narrow"/>
              </a:rPr>
              <a:t>Inversely proportional to the enzyme concentration</a:t>
            </a:r>
            <a:endParaRPr b="0" i="0" sz="2800" u="none" cap="none" strike="noStrike">
              <a:solidFill>
                <a:schemeClr val="dk1"/>
              </a:solidFill>
              <a:latin typeface="Arial Narrow"/>
              <a:ea typeface="Arial Narrow"/>
              <a:cs typeface="Arial Narrow"/>
              <a:sym typeface="Arial Narrow"/>
            </a:endParaRPr>
          </a:p>
        </p:txBody>
      </p:sp>
      <p:sp>
        <p:nvSpPr>
          <p:cNvPr id="136" name="Google Shape;136;p7"/>
          <p:cNvSpPr txBox="1"/>
          <p:nvPr/>
        </p:nvSpPr>
        <p:spPr>
          <a:xfrm>
            <a:off x="6381114" y="1507808"/>
            <a:ext cx="5523019" cy="2979525"/>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lnSpcReduction="20000"/>
          </a:bodyPr>
          <a:lstStyle/>
          <a:p>
            <a:pPr indent="0" lvl="0" marL="0" marR="0" rtl="0" algn="l">
              <a:lnSpc>
                <a:spcPct val="80000"/>
              </a:lnSpc>
              <a:spcBef>
                <a:spcPts val="0"/>
              </a:spcBef>
              <a:spcAft>
                <a:spcPts val="0"/>
              </a:spcAft>
              <a:buClr>
                <a:schemeClr val="dk1"/>
              </a:buClr>
              <a:buSzPts val="2590"/>
              <a:buFont typeface="Arial"/>
              <a:buNone/>
            </a:pPr>
            <a:r>
              <a:rPr b="1" i="0" lang="en" sz="2590" u="none" cap="none" strike="noStrike">
                <a:solidFill>
                  <a:schemeClr val="dk1"/>
                </a:solidFill>
                <a:latin typeface="Calibri"/>
                <a:ea typeface="Calibri"/>
                <a:cs typeface="Calibri"/>
                <a:sym typeface="Calibri"/>
              </a:rPr>
              <a:t>                         </a:t>
            </a:r>
            <a:r>
              <a:rPr b="1" i="0" lang="en" sz="2590" u="none" cap="none" strike="noStrike">
                <a:solidFill>
                  <a:schemeClr val="dk1"/>
                </a:solidFill>
                <a:latin typeface="Arial Narrow"/>
                <a:ea typeface="Arial Narrow"/>
                <a:cs typeface="Arial Narrow"/>
                <a:sym typeface="Arial Narrow"/>
              </a:rPr>
              <a:t>Temperature </a:t>
            </a:r>
            <a:endParaRPr b="1" i="0" sz="2590" u="none" cap="none" strike="noStrike">
              <a:solidFill>
                <a:schemeClr val="dk1"/>
              </a:solidFill>
              <a:latin typeface="Arial Narrow"/>
              <a:ea typeface="Arial Narrow"/>
              <a:cs typeface="Arial Narrow"/>
              <a:sym typeface="Arial Narrow"/>
            </a:endParaRPr>
          </a:p>
          <a:p>
            <a:pPr indent="-228615" lvl="0" marL="228600" marR="0" rtl="0" algn="l">
              <a:lnSpc>
                <a:spcPct val="115000"/>
              </a:lnSpc>
              <a:spcBef>
                <a:spcPts val="1000"/>
              </a:spcBef>
              <a:spcAft>
                <a:spcPts val="0"/>
              </a:spcAft>
              <a:buClr>
                <a:schemeClr val="dk1"/>
              </a:buClr>
              <a:buSzPts val="2405"/>
              <a:buFont typeface="Arial"/>
              <a:buChar char="-"/>
            </a:pPr>
            <a:r>
              <a:rPr b="0" i="0" lang="en" sz="2405" u="none" cap="none" strike="noStrike">
                <a:solidFill>
                  <a:schemeClr val="dk1"/>
                </a:solidFill>
                <a:latin typeface="Arial Narrow"/>
                <a:ea typeface="Arial Narrow"/>
                <a:cs typeface="Arial Narrow"/>
                <a:sym typeface="Arial Narrow"/>
              </a:rPr>
              <a:t>Below 10°C, no coagulation.</a:t>
            </a:r>
            <a:endParaRPr b="0" i="0" sz="1400" u="none" cap="none" strike="noStrike">
              <a:solidFill>
                <a:srgbClr val="000000"/>
              </a:solidFill>
              <a:latin typeface="Arial"/>
              <a:ea typeface="Arial"/>
              <a:cs typeface="Arial"/>
              <a:sym typeface="Arial"/>
            </a:endParaRPr>
          </a:p>
          <a:p>
            <a:pPr indent="-228615" lvl="0" marL="228600" marR="0" rtl="0" algn="l">
              <a:lnSpc>
                <a:spcPct val="115000"/>
              </a:lnSpc>
              <a:spcBef>
                <a:spcPts val="1000"/>
              </a:spcBef>
              <a:spcAft>
                <a:spcPts val="0"/>
              </a:spcAft>
              <a:buClr>
                <a:schemeClr val="dk1"/>
              </a:buClr>
              <a:buSzPts val="2405"/>
              <a:buFont typeface="Arial"/>
              <a:buChar char="-"/>
            </a:pPr>
            <a:r>
              <a:rPr b="0" i="0" lang="en" sz="2405" u="none" cap="none" strike="noStrike">
                <a:solidFill>
                  <a:schemeClr val="dk1"/>
                </a:solidFill>
                <a:latin typeface="Arial Narrow"/>
                <a:ea typeface="Arial Narrow"/>
                <a:cs typeface="Arial Narrow"/>
                <a:sym typeface="Arial Narrow"/>
              </a:rPr>
              <a:t>Between 10 and 20° C, coagulation is slow. </a:t>
            </a:r>
            <a:endParaRPr b="0" i="0" sz="2405" u="none" cap="none" strike="noStrike">
              <a:solidFill>
                <a:schemeClr val="dk1"/>
              </a:solidFill>
              <a:latin typeface="Arial Narrow"/>
              <a:ea typeface="Arial Narrow"/>
              <a:cs typeface="Arial Narrow"/>
              <a:sym typeface="Arial Narrow"/>
            </a:endParaRPr>
          </a:p>
          <a:p>
            <a:pPr indent="-228615" lvl="0" marL="228600" marR="0" rtl="0" algn="l">
              <a:lnSpc>
                <a:spcPct val="115000"/>
              </a:lnSpc>
              <a:spcBef>
                <a:spcPts val="1000"/>
              </a:spcBef>
              <a:spcAft>
                <a:spcPts val="0"/>
              </a:spcAft>
              <a:buClr>
                <a:schemeClr val="dk1"/>
              </a:buClr>
              <a:buSzPts val="2405"/>
              <a:buFont typeface="Arial"/>
              <a:buChar char="-"/>
            </a:pPr>
            <a:r>
              <a:rPr b="0" i="0" lang="en" sz="2405" u="none" cap="none" strike="noStrike">
                <a:solidFill>
                  <a:schemeClr val="dk1"/>
                </a:solidFill>
                <a:latin typeface="Arial Narrow"/>
                <a:ea typeface="Arial Narrow"/>
                <a:cs typeface="Arial Narrow"/>
                <a:sym typeface="Arial Narrow"/>
              </a:rPr>
              <a:t>Over 20°C, it increases progressively up to 40-42°C. </a:t>
            </a:r>
            <a:endParaRPr b="0" i="0" sz="2405" u="none" cap="none" strike="noStrike">
              <a:solidFill>
                <a:schemeClr val="dk1"/>
              </a:solidFill>
              <a:latin typeface="Arial Narrow"/>
              <a:ea typeface="Arial Narrow"/>
              <a:cs typeface="Arial Narrow"/>
              <a:sym typeface="Arial Narrow"/>
            </a:endParaRPr>
          </a:p>
          <a:p>
            <a:pPr indent="-228615" lvl="0" marL="228600" marR="0" rtl="0" algn="l">
              <a:lnSpc>
                <a:spcPct val="115000"/>
              </a:lnSpc>
              <a:spcBef>
                <a:spcPts val="1000"/>
              </a:spcBef>
              <a:spcAft>
                <a:spcPts val="0"/>
              </a:spcAft>
              <a:buClr>
                <a:schemeClr val="dk1"/>
              </a:buClr>
              <a:buSzPts val="2405"/>
              <a:buFont typeface="Arial"/>
              <a:buChar char="-"/>
            </a:pPr>
            <a:r>
              <a:rPr b="0" i="0" lang="en" sz="2405" u="none" cap="none" strike="noStrike">
                <a:solidFill>
                  <a:schemeClr val="dk1"/>
                </a:solidFill>
                <a:latin typeface="Arial Narrow"/>
                <a:ea typeface="Arial Narrow"/>
                <a:cs typeface="Arial Narrow"/>
                <a:sym typeface="Arial Narrow"/>
              </a:rPr>
              <a:t> Over 65°C, there is no coagulation, the enzyme is inactive.</a:t>
            </a:r>
            <a:endParaRPr b="0" i="0" sz="2590" u="none" cap="none" strike="noStrike">
              <a:solidFill>
                <a:schemeClr val="dk1"/>
              </a:solidFill>
              <a:latin typeface="Arial Narrow"/>
              <a:ea typeface="Arial Narrow"/>
              <a:cs typeface="Arial Narrow"/>
              <a:sym typeface="Arial Narrow"/>
            </a:endParaRPr>
          </a:p>
        </p:txBody>
      </p:sp>
      <p:sp>
        <p:nvSpPr>
          <p:cNvPr id="137" name="Google Shape;137;p7"/>
          <p:cNvSpPr txBox="1"/>
          <p:nvPr/>
        </p:nvSpPr>
        <p:spPr>
          <a:xfrm>
            <a:off x="380999" y="4143059"/>
            <a:ext cx="5122333" cy="1800541"/>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1" i="0" lang="en" sz="2800" u="none" cap="none" strike="noStrike">
                <a:solidFill>
                  <a:schemeClr val="dk1"/>
                </a:solidFill>
                <a:latin typeface="Calibri"/>
                <a:ea typeface="Calibri"/>
                <a:cs typeface="Calibri"/>
                <a:sym typeface="Calibri"/>
              </a:rPr>
              <a:t>                            </a:t>
            </a:r>
            <a:r>
              <a:rPr b="1" i="0" lang="en" sz="2600" u="none" cap="none" strike="noStrike">
                <a:solidFill>
                  <a:schemeClr val="dk1"/>
                </a:solidFill>
                <a:latin typeface="Arial Narrow"/>
                <a:ea typeface="Arial Narrow"/>
                <a:cs typeface="Arial Narrow"/>
                <a:sym typeface="Arial Narrow"/>
              </a:rPr>
              <a:t>pH</a:t>
            </a:r>
            <a:endParaRPr b="1" i="0" sz="2600" u="none" cap="none" strike="noStrike">
              <a:solidFill>
                <a:schemeClr val="dk1"/>
              </a:solidFill>
              <a:latin typeface="Arial Narrow"/>
              <a:ea typeface="Arial Narrow"/>
              <a:cs typeface="Arial Narrow"/>
              <a:sym typeface="Arial Narrow"/>
            </a:endParaRPr>
          </a:p>
          <a:p>
            <a:pPr indent="0" lvl="0" marL="0" marR="0" rtl="0" algn="l">
              <a:lnSpc>
                <a:spcPct val="90000"/>
              </a:lnSpc>
              <a:spcBef>
                <a:spcPts val="1000"/>
              </a:spcBef>
              <a:spcAft>
                <a:spcPts val="0"/>
              </a:spcAft>
              <a:buClr>
                <a:schemeClr val="dk1"/>
              </a:buClr>
              <a:buSzPts val="2400"/>
              <a:buFont typeface="Arial"/>
              <a:buNone/>
            </a:pPr>
            <a:r>
              <a:rPr b="0" i="0" lang="en" sz="2400" u="none" cap="none" strike="noStrike">
                <a:solidFill>
                  <a:schemeClr val="dk1"/>
                </a:solidFill>
                <a:latin typeface="Arial Narrow"/>
                <a:ea typeface="Arial Narrow"/>
                <a:cs typeface="Arial Narrow"/>
                <a:sym typeface="Arial Narrow"/>
              </a:rPr>
              <a:t>Lower pH brings a shorter coagulation time</a:t>
            </a:r>
            <a:endParaRPr b="0" i="0" sz="2800" u="none" cap="none" strike="noStrike">
              <a:solidFill>
                <a:schemeClr val="dk1"/>
              </a:solidFill>
              <a:latin typeface="Arial Narrow"/>
              <a:ea typeface="Arial Narrow"/>
              <a:cs typeface="Arial Narrow"/>
              <a:sym typeface="Arial Narrow"/>
            </a:endParaRPr>
          </a:p>
        </p:txBody>
      </p:sp>
      <p:sp>
        <p:nvSpPr>
          <p:cNvPr id="138" name="Google Shape;138;p7"/>
          <p:cNvSpPr txBox="1"/>
          <p:nvPr/>
        </p:nvSpPr>
        <p:spPr>
          <a:xfrm>
            <a:off x="6381114" y="4871191"/>
            <a:ext cx="5523019" cy="1800541"/>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1" i="0" lang="en" sz="2800" u="none" cap="none" strike="noStrike">
                <a:solidFill>
                  <a:schemeClr val="dk1"/>
                </a:solidFill>
                <a:latin typeface="Calibri"/>
                <a:ea typeface="Calibri"/>
                <a:cs typeface="Calibri"/>
                <a:sym typeface="Calibri"/>
              </a:rPr>
              <a:t>                </a:t>
            </a:r>
            <a:r>
              <a:rPr b="1" i="0" lang="en" sz="2600" u="none" cap="none" strike="noStrike">
                <a:solidFill>
                  <a:schemeClr val="dk1"/>
                </a:solidFill>
                <a:latin typeface="Arial Narrow"/>
                <a:ea typeface="Arial Narrow"/>
                <a:cs typeface="Arial Narrow"/>
                <a:sym typeface="Arial Narrow"/>
              </a:rPr>
              <a:t>CaCl</a:t>
            </a:r>
            <a:r>
              <a:rPr b="1" baseline="-25000" i="0" lang="en" sz="2600" u="none" cap="none" strike="noStrike">
                <a:solidFill>
                  <a:schemeClr val="dk1"/>
                </a:solidFill>
                <a:latin typeface="Arial Narrow"/>
                <a:ea typeface="Arial Narrow"/>
                <a:cs typeface="Arial Narrow"/>
                <a:sym typeface="Arial Narrow"/>
              </a:rPr>
              <a:t>2</a:t>
            </a:r>
            <a:r>
              <a:rPr b="1" i="0" lang="en" sz="2600" u="none" cap="none" strike="noStrike">
                <a:solidFill>
                  <a:schemeClr val="dk1"/>
                </a:solidFill>
                <a:latin typeface="Arial Narrow"/>
                <a:ea typeface="Arial Narrow"/>
                <a:cs typeface="Arial Narrow"/>
                <a:sym typeface="Arial Narrow"/>
              </a:rPr>
              <a:t> content</a:t>
            </a:r>
            <a:endParaRPr b="0" i="0" sz="1400" u="none" cap="none" strike="noStrike">
              <a:solidFill>
                <a:srgbClr val="000000"/>
              </a:solidFill>
              <a:latin typeface="Arial"/>
              <a:ea typeface="Arial"/>
              <a:cs typeface="Arial"/>
              <a:sym typeface="Arial"/>
            </a:endParaRPr>
          </a:p>
          <a:p>
            <a:pPr indent="-269999" lvl="0" marL="269999" marR="0" rtl="0" algn="l">
              <a:lnSpc>
                <a:spcPct val="100000"/>
              </a:lnSpc>
              <a:spcBef>
                <a:spcPts val="1000"/>
              </a:spcBef>
              <a:spcAft>
                <a:spcPts val="0"/>
              </a:spcAft>
              <a:buClr>
                <a:schemeClr val="dk1"/>
              </a:buClr>
              <a:buSzPts val="2400"/>
              <a:buFont typeface="Arial Narrow"/>
              <a:buChar char="-"/>
            </a:pPr>
            <a:r>
              <a:rPr b="0" i="0" lang="en" sz="2400" u="none" cap="none" strike="noStrike">
                <a:solidFill>
                  <a:schemeClr val="dk1"/>
                </a:solidFill>
                <a:latin typeface="Arial Narrow"/>
                <a:ea typeface="Arial Narrow"/>
                <a:cs typeface="Arial Narrow"/>
                <a:sym typeface="Arial Narrow"/>
              </a:rPr>
              <a:t>Increase in micelle size</a:t>
            </a:r>
            <a:endParaRPr b="0" i="0" sz="1400" u="none" cap="none" strike="noStrike">
              <a:solidFill>
                <a:srgbClr val="000000"/>
              </a:solidFill>
              <a:latin typeface="Arial"/>
              <a:ea typeface="Arial"/>
              <a:cs typeface="Arial"/>
              <a:sym typeface="Arial"/>
            </a:endParaRPr>
          </a:p>
          <a:p>
            <a:pPr indent="-269999" lvl="0" marL="269999" marR="0" rtl="0" algn="l">
              <a:lnSpc>
                <a:spcPct val="100000"/>
              </a:lnSpc>
              <a:spcBef>
                <a:spcPts val="0"/>
              </a:spcBef>
              <a:spcAft>
                <a:spcPts val="0"/>
              </a:spcAft>
              <a:buClr>
                <a:schemeClr val="dk1"/>
              </a:buClr>
              <a:buSzPts val="2400"/>
              <a:buFont typeface="Arial Narrow"/>
              <a:buChar char="-"/>
            </a:pPr>
            <a:r>
              <a:rPr b="0" i="0" lang="en" sz="2400" u="none" cap="none" strike="noStrike">
                <a:solidFill>
                  <a:schemeClr val="dk1"/>
                </a:solidFill>
                <a:latin typeface="Arial Narrow"/>
                <a:ea typeface="Arial Narrow"/>
                <a:cs typeface="Arial Narrow"/>
                <a:sym typeface="Arial Narrow"/>
              </a:rPr>
              <a:t>Reduced coagulation time</a:t>
            </a:r>
            <a:endParaRPr b="0" i="0" sz="2800" u="none" cap="none" strike="noStrike">
              <a:solidFill>
                <a:schemeClr val="dk1"/>
              </a:solidFill>
              <a:latin typeface="Arial Narrow"/>
              <a:ea typeface="Arial Narrow"/>
              <a:cs typeface="Arial Narrow"/>
              <a:sym typeface="Arial Narro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Narrow"/>
              <a:buNone/>
            </a:pPr>
            <a:r>
              <a:rPr b="1" lang="en">
                <a:latin typeface="Arial Narrow"/>
                <a:ea typeface="Arial Narrow"/>
                <a:cs typeface="Arial Narrow"/>
                <a:sym typeface="Arial Narrow"/>
              </a:rPr>
              <a:t>Sources</a:t>
            </a:r>
            <a:endParaRPr b="1">
              <a:latin typeface="Arial Narrow"/>
              <a:ea typeface="Arial Narrow"/>
              <a:cs typeface="Arial Narrow"/>
              <a:sym typeface="Arial Narrow"/>
            </a:endParaRPr>
          </a:p>
        </p:txBody>
      </p:sp>
      <p:sp>
        <p:nvSpPr>
          <p:cNvPr id="144" name="Google Shape;144;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 sz="2400">
                <a:latin typeface="Arial Narrow"/>
                <a:ea typeface="Arial Narrow"/>
                <a:cs typeface="Arial Narrow"/>
                <a:sym typeface="Arial Narrow"/>
              </a:rPr>
              <a:t>Mahaut M., Jeantet R. et Brulé G., (2003). </a:t>
            </a:r>
            <a:r>
              <a:rPr i="1" lang="en" sz="2400">
                <a:latin typeface="Arial Narrow"/>
                <a:ea typeface="Arial Narrow"/>
                <a:cs typeface="Arial Narrow"/>
                <a:sym typeface="Arial Narrow"/>
              </a:rPr>
              <a:t>Initiation à la technologie fromagère</a:t>
            </a:r>
            <a:r>
              <a:rPr lang="en" sz="2400">
                <a:latin typeface="Arial Narrow"/>
                <a:ea typeface="Arial Narrow"/>
                <a:cs typeface="Arial Narrow"/>
                <a:sym typeface="Arial Narrow"/>
              </a:rPr>
              <a:t>. Paris, Lavoisier, Technique et documentation, Lavoisier, France; p 24-102.</a:t>
            </a:r>
            <a:endParaRPr sz="2400">
              <a:latin typeface="Arial Narrow"/>
              <a:ea typeface="Arial Narrow"/>
              <a:cs typeface="Arial Narrow"/>
              <a:sym typeface="Arial Narrow"/>
            </a:endParaRPr>
          </a:p>
          <a:p>
            <a:pPr indent="0" lvl="0" marL="228600" rtl="0" algn="l">
              <a:lnSpc>
                <a:spcPct val="90000"/>
              </a:lnSpc>
              <a:spcBef>
                <a:spcPts val="0"/>
              </a:spcBef>
              <a:spcAft>
                <a:spcPts val="0"/>
              </a:spcAft>
              <a:buSzPts val="1800"/>
              <a:buNone/>
            </a:pPr>
            <a:r>
              <a:t/>
            </a:r>
            <a:endParaRPr sz="2400">
              <a:latin typeface="Arial Narrow"/>
              <a:ea typeface="Arial Narrow"/>
              <a:cs typeface="Arial Narrow"/>
              <a:sym typeface="Arial Narrow"/>
            </a:endParaRPr>
          </a:p>
          <a:p>
            <a:pPr indent="-228600" lvl="0" marL="228600" rtl="0" algn="l">
              <a:lnSpc>
                <a:spcPct val="90000"/>
              </a:lnSpc>
              <a:spcBef>
                <a:spcPts val="1000"/>
              </a:spcBef>
              <a:spcAft>
                <a:spcPts val="0"/>
              </a:spcAft>
              <a:buClr>
                <a:schemeClr val="dk1"/>
              </a:buClr>
              <a:buSzPts val="2400"/>
              <a:buChar char="•"/>
            </a:pPr>
            <a:r>
              <a:rPr lang="en" sz="2400">
                <a:latin typeface="Arial Narrow"/>
                <a:ea typeface="Arial Narrow"/>
                <a:cs typeface="Arial Narrow"/>
                <a:sym typeface="Arial Narrow"/>
              </a:rPr>
              <a:t> “Extraction et purification d’une protéase coagulant le lait ...” </a:t>
            </a:r>
            <a:r>
              <a:rPr lang="en" sz="2400" u="sng">
                <a:solidFill>
                  <a:schemeClr val="hlink"/>
                </a:solidFill>
                <a:latin typeface="Arial Narrow"/>
                <a:ea typeface="Arial Narrow"/>
                <a:cs typeface="Arial Narrow"/>
                <a:sym typeface="Arial Narrow"/>
                <a:hlinkClick r:id="rId3"/>
              </a:rPr>
              <a:t>http://dspace.univ-km.dz/xmlui/bitstream/handle/123456789/1969/Extraction%20et%20purification%20d’une%20protéase%20coagulant%20le%20lait%20Extraite.pdf?sequence=1&amp;isAllowed=y</a:t>
            </a:r>
            <a:r>
              <a:rPr lang="en" sz="2400">
                <a:latin typeface="Arial Narrow"/>
                <a:ea typeface="Arial Narrow"/>
                <a:cs typeface="Arial Narrow"/>
                <a:sym typeface="Arial Narrow"/>
              </a:rPr>
              <a:t>. Consulted on: August 6, 2020.</a:t>
            </a:r>
            <a:endParaRPr sz="2400">
              <a:latin typeface="Arial Narrow"/>
              <a:ea typeface="Arial Narrow"/>
              <a:cs typeface="Arial Narrow"/>
              <a:sym typeface="Arial Narrow"/>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2020-03-19T00:27:52Z</dcterms:created>
  <dc:creator>%username%</dc:creator>
</cp:coreProperties>
</file>