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y="6858000" cx="12192000"/>
  <p:notesSz cx="6858000" cy="9144000"/>
  <p:embeddedFontLst>
    <p:embeddedFont>
      <p:font typeface="Arial Narrow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0" roundtripDataSignature="AMtx7mjzlfkBntsK0sbUQCUKpayYDYur7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customschemas.google.com/relationships/presentationmetadata" Target="meta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ArialNarrow-bold.fntdata"/><Relationship Id="rId16" Type="http://schemas.openxmlformats.org/officeDocument/2006/relationships/font" Target="fonts/ArialNarrow-regular.fntdata"/><Relationship Id="rId5" Type="http://schemas.openxmlformats.org/officeDocument/2006/relationships/slide" Target="slides/slide1.xml"/><Relationship Id="rId19" Type="http://schemas.openxmlformats.org/officeDocument/2006/relationships/font" Target="fonts/ArialNarrow-boldItalic.fntdata"/><Relationship Id="rId6" Type="http://schemas.openxmlformats.org/officeDocument/2006/relationships/slide" Target="slides/slide2.xml"/><Relationship Id="rId18" Type="http://schemas.openxmlformats.org/officeDocument/2006/relationships/font" Target="fonts/ArialNarrow-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fr-CA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100kmfoods.com/blog/ontario-cheese-producers/" TargetMode="External"/><Relationship Id="rId3" Type="http://schemas.openxmlformats.org/officeDocument/2006/relationships/hyperlink" Target="https://www.cheeseawards.ca/finalistsfinalistes2018/" TargetMode="External"/><Relationship Id="rId4" Type="http://schemas.openxmlformats.org/officeDocument/2006/relationships/hyperlink" Target="https://www.cheeseawards.ca/accueil/" TargetMode="Externa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vimeo.com/238741789" TargetMode="Externa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vimeo.com/238741789" TargetMode="Externa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tpe-aromes.e-monsite.com/album/categorie-par-defaut/cinq-sens-gout.html" TargetMode="External"/><Relationship Id="rId3" Type="http://schemas.openxmlformats.org/officeDocument/2006/relationships/hyperlink" Target="http://tpe-aromes.e-monsite.com/album/categorie-par-defaut/cinq-sens-gout.html" TargetMode="External"/><Relationship Id="rId4" Type="http://schemas.openxmlformats.org/officeDocument/2006/relationships/hyperlink" Target="https://www.mediachimie.org/sites/default/files/sens_p189.pdf" TargetMode="External"/><Relationship Id="rId5" Type="http://schemas.openxmlformats.org/officeDocument/2006/relationships/hyperlink" Target="http://tpe-aromes.e-monsite.com/album/categorie-par-defaut/cinq-sens-gout.html" TargetMode="External"/><Relationship Id="rId6" Type="http://schemas.openxmlformats.org/officeDocument/2006/relationships/hyperlink" Target="http://tpe-aromes.e-monsite.com/album/categorie-par-defaut/cinq-sens-gout.html" TargetMode="External"/><Relationship Id="rId7" Type="http://schemas.openxmlformats.org/officeDocument/2006/relationships/hyperlink" Target="http://tpe-aromes.e-monsite.com/album/categorie-par-defaut/cinq-sens-gout.html" TargetMode="External"/><Relationship Id="rId8" Type="http://schemas.openxmlformats.org/officeDocument/2006/relationships/hyperlink" Target="https://lebeartrotter.com/comment-fonctionne-gout/" TargetMode="Externa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lebeartrotter.com/comment-fonctionne-gout/" TargetMode="Externa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CA"/>
              <a:t>The</a:t>
            </a:r>
            <a:r>
              <a:rPr b="0" i="0" lang="fr-CA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images are taken from the animation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CA" u="sng">
                <a:solidFill>
                  <a:schemeClr val="hlink"/>
                </a:solidFill>
                <a:hlinkClick r:id="rId2"/>
              </a:rPr>
              <a:t>https://www.100kmfoods.com/blog/ontario-cheese-producers/</a:t>
            </a:r>
            <a:r>
              <a:rPr lang="fr-CA"/>
              <a:t>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CA"/>
              <a:t>Canadian cheese awards - </a:t>
            </a:r>
            <a:r>
              <a:rPr lang="fr-CA" u="sng">
                <a:solidFill>
                  <a:schemeClr val="hlink"/>
                </a:solidFill>
                <a:hlinkClick r:id="rId3"/>
              </a:rPr>
              <a:t>https://www.cheeseawards.ca/finalistsfinalistes2018/</a:t>
            </a:r>
            <a:r>
              <a:rPr lang="fr-CA"/>
              <a:t>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CA" u="sng">
                <a:solidFill>
                  <a:schemeClr val="hlink"/>
                </a:solidFill>
                <a:hlinkClick r:id="rId4"/>
              </a:rPr>
              <a:t>https://www.cheeseawards.ca/accueil/</a:t>
            </a:r>
            <a:endParaRPr b="0" i="0" sz="1200" u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i="0" sz="1200" u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8" name="Google Shape;188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5" name="Google Shape;205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3" name="Google Shape;103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CA"/>
              <a:t>Sight allows us to anticipate some of the gustatory properties of cheeses. Observe the rind (colour, thickness, surface) and the inside of the cheese (colour, texture).  </a:t>
            </a:r>
            <a:endParaRPr/>
          </a:p>
        </p:txBody>
      </p:sp>
      <p:sp>
        <p:nvSpPr>
          <p:cNvPr id="104" name="Google Shape;104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fr-CA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5" name="Google Shape;115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CA" u="sng">
                <a:solidFill>
                  <a:schemeClr val="hlink"/>
                </a:solidFill>
                <a:hlinkClick r:id="rId2"/>
              </a:rPr>
              <a:t>Source Image :  https://vimeo.com/238741789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6" name="Google Shape;116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fr-CA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6" name="Google Shape;126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2" name="Google Shape;142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CA" u="sng">
                <a:solidFill>
                  <a:schemeClr val="hlink"/>
                </a:solidFill>
                <a:hlinkClick r:id="rId2"/>
              </a:rPr>
              <a:t>https://vimeo.com/238741789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/>
              <a:t>Taste is indeed an experience that involves all the senses, and much more. To improve your tasting skills, you need to understand the mechanisms that govern taste</a:t>
            </a:r>
            <a:r>
              <a:rPr b="1" lang="fr-CA"/>
              <a:t>.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3" name="Google Shape;143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fr-CA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3" name="Google Shape;153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CA" u="sng">
                <a:solidFill>
                  <a:schemeClr val="hlink"/>
                </a:solidFill>
                <a:hlinkClick r:id="rId2"/>
              </a:rPr>
              <a:t>Image: https://proteinesauxproprietessurprenantes.files.wordpress.com/2013/03/papilles.png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CA" u="sng">
                <a:solidFill>
                  <a:schemeClr val="hlink"/>
                </a:solidFill>
                <a:hlinkClick r:id="rId3"/>
              </a:rPr>
              <a:t>Molecule image: </a:t>
            </a:r>
            <a:r>
              <a:rPr lang="fr-CA" u="sng">
                <a:solidFill>
                  <a:schemeClr val="hlink"/>
                </a:solidFill>
                <a:hlinkClick r:id="rId4"/>
              </a:rPr>
              <a:t>https://www.mediachimie.org/sites/default/files/sens_p189.pdf</a:t>
            </a:r>
            <a:r>
              <a:rPr lang="fr-CA"/>
              <a:t> </a:t>
            </a:r>
            <a:endParaRPr u="sng">
              <a:solidFill>
                <a:schemeClr val="hlink"/>
              </a:solidFill>
              <a:hlinkClick r:id="rId5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-CA"/>
              <a:t>Umamic flavour is due to the different constituents of umami, namely glutamate, inosine monophasphate (IMP) and guanosine monophosphate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u="sng">
              <a:solidFill>
                <a:schemeClr val="hlink"/>
              </a:solidFill>
              <a:hlinkClick r:id="rId6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CA" u="sng">
                <a:solidFill>
                  <a:schemeClr val="hlink"/>
                </a:solidFill>
                <a:hlinkClick r:id="rId7"/>
              </a:rPr>
              <a:t>http://tpe-aromes.e-monsite.com/album/categorie-par-defaut/cinq-sens-gout.html</a:t>
            </a:r>
            <a:r>
              <a:rPr lang="fr-CA"/>
              <a:t>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CA" u="sng">
                <a:solidFill>
                  <a:schemeClr val="hlink"/>
                </a:solidFill>
                <a:hlinkClick r:id="rId8"/>
              </a:rPr>
              <a:t>https://lebeartrotter.com/comment-fonctionne-gout/</a:t>
            </a:r>
            <a:endParaRPr/>
          </a:p>
        </p:txBody>
      </p:sp>
      <p:sp>
        <p:nvSpPr>
          <p:cNvPr id="154" name="Google Shape;154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fr-CA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6" name="Google Shape;166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CA"/>
              <a:t>The sense of smell plays a major role in tasting in general.</a:t>
            </a:r>
            <a:r>
              <a:rPr b="0" i="0" lang="fr-C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CA"/>
              <a:t>Just think about when you have the flu and are congested, or pinch your nose while eating something and see how the taste is different</a:t>
            </a:r>
            <a:r>
              <a:rPr b="0" i="0" lang="fr-C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b="0"/>
          </a:p>
        </p:txBody>
      </p:sp>
      <p:sp>
        <p:nvSpPr>
          <p:cNvPr id="167" name="Google Shape;167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fr-CA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5" name="Google Shape;175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i="0" lang="fr-C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Image : </a:t>
            </a:r>
            <a:r>
              <a:rPr lang="fr-CA" u="sng">
                <a:solidFill>
                  <a:schemeClr val="hlink"/>
                </a:solidFill>
                <a:hlinkClick r:id="rId2"/>
              </a:rPr>
              <a:t>https://lebeartrotter.com/comment-fonctionne-gout/</a:t>
            </a:r>
            <a:r>
              <a:rPr lang="fr-CA"/>
              <a:t> </a:t>
            </a:r>
            <a:endParaRPr b="0"/>
          </a:p>
        </p:txBody>
      </p:sp>
      <p:sp>
        <p:nvSpPr>
          <p:cNvPr id="176" name="Google Shape;176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fr-CA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3" name="Google Shape;183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CA"/>
              <a:t>http://depgbcreteil.blogspot.com/2016/06/lumami-5e-saveur-de-lagro-alimentaire.html</a:t>
            </a:r>
            <a:endParaRPr/>
          </a:p>
        </p:txBody>
      </p:sp>
      <p:sp>
        <p:nvSpPr>
          <p:cNvPr id="184" name="Google Shape;184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fr-CA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e de titr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3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3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texte vertical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2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vertical et texte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3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3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contenu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de section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ux contenus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seul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de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 avec légende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0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20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avec légende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1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21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5.png"/><Relationship Id="rId7" Type="http://schemas.openxmlformats.org/officeDocument/2006/relationships/image" Target="../media/image3.png"/><Relationship Id="rId8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Relationship Id="rId4" Type="http://schemas.openxmlformats.org/officeDocument/2006/relationships/image" Target="../media/image16.png"/><Relationship Id="rId5" Type="http://schemas.openxmlformats.org/officeDocument/2006/relationships/image" Target="../media/image15.png"/><Relationship Id="rId6" Type="http://schemas.openxmlformats.org/officeDocument/2006/relationships/image" Target="../media/image8.png"/><Relationship Id="rId7" Type="http://schemas.openxmlformats.org/officeDocument/2006/relationships/image" Target="../media/image14.png"/><Relationship Id="rId8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 amt="11000"/>
          </a:blip>
          <a:stretch>
            <a:fillRect/>
          </a:stretch>
        </a:blip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 txBox="1"/>
          <p:nvPr>
            <p:ph type="ctrTitle"/>
          </p:nvPr>
        </p:nvSpPr>
        <p:spPr>
          <a:xfrm>
            <a:off x="4046750" y="3380150"/>
            <a:ext cx="4369500" cy="835800"/>
          </a:xfrm>
          <a:prstGeom prst="rect">
            <a:avLst/>
          </a:prstGeom>
          <a:gradFill>
            <a:gsLst>
              <a:gs pos="0">
                <a:srgbClr val="FFF6DB"/>
              </a:gs>
              <a:gs pos="100000">
                <a:srgbClr val="FAD25C"/>
              </a:gs>
            </a:gsLst>
            <a:lin ang="5400012" scaled="0"/>
          </a:gradFill>
          <a:ln>
            <a:noFill/>
          </a:ln>
          <a:effectLst>
            <a:outerShdw blurRad="80010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 Narrow"/>
              <a:buNone/>
            </a:pPr>
            <a:r>
              <a:rPr lang="fr-CA">
                <a:latin typeface="Arial Narrow"/>
                <a:ea typeface="Arial Narrow"/>
                <a:cs typeface="Arial Narrow"/>
                <a:sym typeface="Arial Narrow"/>
              </a:rPr>
              <a:t>Tasting</a:t>
            </a:r>
            <a:endParaRPr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90" name="Google Shape;90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22270" y="-74972"/>
            <a:ext cx="2743200" cy="2771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13611" y="3529880"/>
            <a:ext cx="2781300" cy="278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339994" y="881063"/>
            <a:ext cx="2828925" cy="262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416251" y="661988"/>
            <a:ext cx="2705100" cy="2847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9296400" y="3509963"/>
            <a:ext cx="2743200" cy="3038475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"/>
          <p:cNvSpPr txBox="1"/>
          <p:nvPr/>
        </p:nvSpPr>
        <p:spPr>
          <a:xfrm>
            <a:off x="3034996" y="5191486"/>
            <a:ext cx="6321300" cy="1311300"/>
          </a:xfrm>
          <a:prstGeom prst="rect">
            <a:avLst/>
          </a:prstGeom>
          <a:noFill/>
          <a:ln cap="flat" cmpd="sng" w="603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r-CA" sz="24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The organoleptic properties of food are the properties perceived by the senses that allow us to recognize and appreciate them.</a:t>
            </a:r>
            <a:endParaRPr b="0" i="0" sz="2400" u="none" cap="none" strike="noStrik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96" name="Google Shape;96;p1"/>
          <p:cNvSpPr txBox="1"/>
          <p:nvPr/>
        </p:nvSpPr>
        <p:spPr>
          <a:xfrm rot="-503499">
            <a:off x="1360073" y="5522914"/>
            <a:ext cx="873654" cy="338736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fr-CA" sz="1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Fresh cheese</a:t>
            </a:r>
            <a:endParaRPr b="0" i="0" sz="1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"/>
          <p:cNvSpPr txBox="1"/>
          <p:nvPr/>
        </p:nvSpPr>
        <p:spPr>
          <a:xfrm rot="-503499">
            <a:off x="2369573" y="2907964"/>
            <a:ext cx="873654" cy="338736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fr-CA" sz="1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Soft cheese</a:t>
            </a:r>
            <a:endParaRPr b="0" i="0" sz="1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"/>
          <p:cNvSpPr txBox="1"/>
          <p:nvPr/>
        </p:nvSpPr>
        <p:spPr>
          <a:xfrm rot="-503464">
            <a:off x="5420671" y="1969163"/>
            <a:ext cx="1350659" cy="338736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fr-CA" sz="1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Semi-firm cheese</a:t>
            </a:r>
            <a:endParaRPr b="0" i="0" sz="1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"/>
          <p:cNvSpPr txBox="1"/>
          <p:nvPr/>
        </p:nvSpPr>
        <p:spPr>
          <a:xfrm rot="-504036">
            <a:off x="9350916" y="2849341"/>
            <a:ext cx="835767" cy="338736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fr-CA" sz="1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Hard cheese</a:t>
            </a:r>
            <a:endParaRPr b="0" i="0" sz="1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"/>
          <p:cNvSpPr txBox="1"/>
          <p:nvPr/>
        </p:nvSpPr>
        <p:spPr>
          <a:xfrm rot="-504036">
            <a:off x="10265316" y="5677766"/>
            <a:ext cx="835767" cy="338736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fr-CA" sz="1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Firm cheese</a:t>
            </a:r>
            <a:endParaRPr b="0" i="0" sz="1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 amt="10000"/>
          </a:blip>
          <a:stretch>
            <a:fillRect/>
          </a:stretch>
        </a:blipFill>
      </p:bgPr>
    </p:bg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0"/>
          <p:cNvSpPr txBox="1"/>
          <p:nvPr/>
        </p:nvSpPr>
        <p:spPr>
          <a:xfrm>
            <a:off x="155209" y="1591249"/>
            <a:ext cx="4481400" cy="3921000"/>
          </a:xfrm>
          <a:prstGeom prst="rect">
            <a:avLst/>
          </a:prstGeom>
          <a:noFill/>
          <a:ln cap="flat" cmpd="sng" w="31750">
            <a:solidFill>
              <a:srgbClr val="C55A1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10"/>
          <p:cNvSpPr txBox="1"/>
          <p:nvPr/>
        </p:nvSpPr>
        <p:spPr>
          <a:xfrm>
            <a:off x="320470" y="240144"/>
            <a:ext cx="1987813" cy="956348"/>
          </a:xfrm>
          <a:prstGeom prst="rect">
            <a:avLst/>
          </a:prstGeom>
          <a:noFill/>
          <a:ln cap="flat" cmpd="sng" w="31750">
            <a:solidFill>
              <a:srgbClr val="C55A1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fr-CA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Taste</a:t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10"/>
          <p:cNvSpPr txBox="1"/>
          <p:nvPr/>
        </p:nvSpPr>
        <p:spPr>
          <a:xfrm>
            <a:off x="160285" y="2479051"/>
            <a:ext cx="2308185" cy="25529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fr-CA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Inexistant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fr-CA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Low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fr-CA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Sufficient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fr-CA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Intense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fr-CA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Powerful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10"/>
          <p:cNvSpPr txBox="1"/>
          <p:nvPr/>
        </p:nvSpPr>
        <p:spPr>
          <a:xfrm>
            <a:off x="203910" y="1591254"/>
            <a:ext cx="1965615" cy="641614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1" i="0" lang="fr-CA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Power</a:t>
            </a:r>
            <a:endParaRPr b="1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10"/>
          <p:cNvSpPr txBox="1"/>
          <p:nvPr/>
        </p:nvSpPr>
        <p:spPr>
          <a:xfrm>
            <a:off x="2468470" y="1591253"/>
            <a:ext cx="1792153" cy="641615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1" i="0" lang="fr-CA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Quality</a:t>
            </a:r>
            <a:endParaRPr b="1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10"/>
          <p:cNvSpPr txBox="1"/>
          <p:nvPr/>
        </p:nvSpPr>
        <p:spPr>
          <a:xfrm>
            <a:off x="2468470" y="2479051"/>
            <a:ext cx="2390036" cy="22654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fr-CA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b="0" i="0" lang="fr-CA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Pleasant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fr-CA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b="0" i="0" lang="fr-CA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Unpleasant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fr-CA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b="0" i="0" lang="fr-CA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Simple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fr-CA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b="0" i="0" lang="fr-CA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Complex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08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10"/>
          <p:cNvSpPr txBox="1"/>
          <p:nvPr/>
        </p:nvSpPr>
        <p:spPr>
          <a:xfrm>
            <a:off x="5505977" y="4832560"/>
            <a:ext cx="2746532" cy="1785468"/>
          </a:xfrm>
          <a:prstGeom prst="rect">
            <a:avLst/>
          </a:prstGeom>
          <a:noFill/>
          <a:ln cap="flat" cmpd="sng" w="25400">
            <a:solidFill>
              <a:srgbClr val="C55A1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fr-CA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Confectionery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fr-CA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White sugar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fr-CA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Corn syrup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fr-CA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Brown sugar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10"/>
          <p:cNvSpPr txBox="1"/>
          <p:nvPr/>
        </p:nvSpPr>
        <p:spPr>
          <a:xfrm>
            <a:off x="8899980" y="63786"/>
            <a:ext cx="2896248" cy="2265412"/>
          </a:xfrm>
          <a:prstGeom prst="rect">
            <a:avLst/>
          </a:prstGeom>
          <a:noFill/>
          <a:ln cap="flat" cmpd="sng" w="25400">
            <a:solidFill>
              <a:srgbClr val="C55A1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fr-CA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Fruity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fr-CA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fr-CA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Citrus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fr-CA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Stone fruit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fr-CA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Exotic fruit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10"/>
          <p:cNvSpPr txBox="1"/>
          <p:nvPr/>
        </p:nvSpPr>
        <p:spPr>
          <a:xfrm>
            <a:off x="9553996" y="2518787"/>
            <a:ext cx="1957943" cy="1884211"/>
          </a:xfrm>
          <a:prstGeom prst="rect">
            <a:avLst/>
          </a:prstGeom>
          <a:noFill/>
          <a:ln cap="flat" cmpd="sng" w="25400">
            <a:solidFill>
              <a:srgbClr val="C55A1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fr-CA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Vegetal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fr-CA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Grass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fr-CA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Cereal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fr-CA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Wood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10"/>
          <p:cNvSpPr txBox="1"/>
          <p:nvPr/>
        </p:nvSpPr>
        <p:spPr>
          <a:xfrm>
            <a:off x="5039999" y="240144"/>
            <a:ext cx="2805031" cy="1769920"/>
          </a:xfrm>
          <a:prstGeom prst="rect">
            <a:avLst/>
          </a:prstGeom>
          <a:noFill/>
          <a:ln cap="flat" cmpd="sng" w="25400">
            <a:solidFill>
              <a:srgbClr val="C55A1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fr-CA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Spicy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fr-CA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Cinnamon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fr-CA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Aniseed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fr-CA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Clove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10"/>
          <p:cNvSpPr txBox="1"/>
          <p:nvPr/>
        </p:nvSpPr>
        <p:spPr>
          <a:xfrm>
            <a:off x="7163960" y="2598675"/>
            <a:ext cx="1950503" cy="1566807"/>
          </a:xfrm>
          <a:prstGeom prst="rect">
            <a:avLst/>
          </a:prstGeom>
          <a:noFill/>
          <a:ln cap="flat" cmpd="sng" w="25400">
            <a:solidFill>
              <a:srgbClr val="C55A1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fr-CA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Floral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1" marL="685800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fr-CA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Honey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1" marL="685800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fr-CA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Flower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1" marL="685800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fr-CA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Vanilla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10"/>
          <p:cNvSpPr txBox="1"/>
          <p:nvPr/>
        </p:nvSpPr>
        <p:spPr>
          <a:xfrm>
            <a:off x="4921300" y="2750779"/>
            <a:ext cx="1957943" cy="1721956"/>
          </a:xfrm>
          <a:prstGeom prst="rect">
            <a:avLst/>
          </a:prstGeom>
          <a:noFill/>
          <a:ln cap="flat" cmpd="sng" w="25400">
            <a:solidFill>
              <a:srgbClr val="C55A1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215265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fr-CA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Lactic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7169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fr-CA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Butter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7169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fr-CA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Milk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7169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fr-CA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08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10"/>
          <p:cNvSpPr txBox="1"/>
          <p:nvPr/>
        </p:nvSpPr>
        <p:spPr>
          <a:xfrm>
            <a:off x="8873937" y="4592588"/>
            <a:ext cx="3318063" cy="2265412"/>
          </a:xfrm>
          <a:prstGeom prst="rect">
            <a:avLst/>
          </a:prstGeom>
          <a:noFill/>
          <a:ln cap="flat" cmpd="sng" w="25400">
            <a:solidFill>
              <a:srgbClr val="C55A1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fr-CA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Empyreumatic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fr-CA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Smoke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fr-CA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Coffee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fr-CA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Chocolate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fr-CA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Toasted bread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08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 amt="11000"/>
          </a:blip>
          <a:stretch>
            <a:fillRect/>
          </a:stretch>
        </a:blipFill>
      </p:bgPr>
    </p:bg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1"/>
          <p:cNvSpPr txBox="1"/>
          <p:nvPr>
            <p:ph type="title"/>
          </p:nvPr>
        </p:nvSpPr>
        <p:spPr>
          <a:xfrm>
            <a:off x="491836" y="22860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r-CA"/>
              <a:t>More vocabulary</a:t>
            </a:r>
            <a:endParaRPr/>
          </a:p>
        </p:txBody>
      </p:sp>
      <p:sp>
        <p:nvSpPr>
          <p:cNvPr id="208" name="Google Shape;208;p11"/>
          <p:cNvSpPr txBox="1"/>
          <p:nvPr>
            <p:ph idx="1" type="body"/>
          </p:nvPr>
        </p:nvSpPr>
        <p:spPr>
          <a:xfrm>
            <a:off x="491825" y="2238801"/>
            <a:ext cx="10515600" cy="31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fr-CA"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b="1" lang="fr-CA">
                <a:latin typeface="Arial Narrow"/>
                <a:ea typeface="Arial Narrow"/>
                <a:cs typeface="Arial Narrow"/>
                <a:sym typeface="Arial Narrow"/>
              </a:rPr>
              <a:t>Aftertaste: </a:t>
            </a:r>
            <a:r>
              <a:rPr lang="fr-CA">
                <a:latin typeface="Arial Narrow"/>
                <a:ea typeface="Arial Narrow"/>
                <a:cs typeface="Arial Narrow"/>
                <a:sym typeface="Arial Narrow"/>
              </a:rPr>
              <a:t>olfactogustative sensation, which appears after the product has been ingested and which differs from the sensations perceived when the product was in the mouth.</a:t>
            </a:r>
            <a:endParaRPr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fr-CA"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b="1" lang="fr-CA">
                <a:latin typeface="Arial Narrow"/>
                <a:ea typeface="Arial Narrow"/>
                <a:cs typeface="Arial Narrow"/>
                <a:sym typeface="Arial Narrow"/>
              </a:rPr>
              <a:t>Lasting impression</a:t>
            </a:r>
            <a:r>
              <a:rPr lang="fr-CA">
                <a:latin typeface="Arial Narrow"/>
                <a:ea typeface="Arial Narrow"/>
                <a:cs typeface="Arial Narrow"/>
                <a:sym typeface="Arial Narrow"/>
              </a:rPr>
              <a:t>: often complex persistence (more or less long or intense), associating aromas, elementary flavours and trigeminal sensations.</a:t>
            </a:r>
            <a:endParaRPr>
              <a:solidFill>
                <a:srgbClr val="FF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"/>
          <p:cNvSpPr txBox="1"/>
          <p:nvPr>
            <p:ph type="title"/>
          </p:nvPr>
        </p:nvSpPr>
        <p:spPr>
          <a:xfrm>
            <a:off x="124057" y="1638979"/>
            <a:ext cx="7272000" cy="8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r-CA"/>
              <a:t>Multi-sensory analysis </a:t>
            </a:r>
            <a:endParaRPr/>
          </a:p>
        </p:txBody>
      </p:sp>
      <p:sp>
        <p:nvSpPr>
          <p:cNvPr id="107" name="Google Shape;107;p2"/>
          <p:cNvSpPr txBox="1"/>
          <p:nvPr>
            <p:ph idx="1" type="body"/>
          </p:nvPr>
        </p:nvSpPr>
        <p:spPr>
          <a:xfrm>
            <a:off x="0" y="5382300"/>
            <a:ext cx="6907500" cy="13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1" lang="fr-CA">
                <a:solidFill>
                  <a:srgbClr val="C00000"/>
                </a:solidFill>
                <a:latin typeface="Arial Narrow"/>
                <a:ea typeface="Arial Narrow"/>
                <a:cs typeface="Arial Narrow"/>
                <a:sym typeface="Arial Narrow"/>
              </a:rPr>
              <a:t>Visual examination </a:t>
            </a:r>
            <a:r>
              <a:rPr lang="fr-CA" sz="2400">
                <a:latin typeface="Arial Narrow"/>
                <a:ea typeface="Arial Narrow"/>
                <a:cs typeface="Arial Narrow"/>
                <a:sym typeface="Arial Narrow"/>
              </a:rPr>
              <a:t>makes it possible to identify the cheese family.</a:t>
            </a:r>
            <a:endParaRPr sz="2400"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2400"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b="1" lang="fr-CA" sz="2200">
                <a:solidFill>
                  <a:srgbClr val="0000FF"/>
                </a:solidFill>
                <a:latin typeface="Arial Narrow"/>
                <a:ea typeface="Arial Narrow"/>
                <a:cs typeface="Arial Narrow"/>
                <a:sym typeface="Arial Narrow"/>
              </a:rPr>
              <a:t>Sight</a:t>
            </a:r>
            <a:r>
              <a:rPr lang="fr-CA" sz="2200">
                <a:latin typeface="Arial Narrow"/>
                <a:ea typeface="Arial Narrow"/>
                <a:cs typeface="Arial Narrow"/>
                <a:sym typeface="Arial Narrow"/>
              </a:rPr>
              <a:t>: appearance, shape, condition, rind and cheese colour</a:t>
            </a:r>
            <a:endParaRPr sz="2400"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08" name="Google Shape;108;p2"/>
          <p:cNvSpPr/>
          <p:nvPr/>
        </p:nvSpPr>
        <p:spPr>
          <a:xfrm>
            <a:off x="3810253" y="-152395"/>
            <a:ext cx="1776300" cy="13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8000"/>
              <a:buFont typeface="Calibri"/>
              <a:buNone/>
            </a:pPr>
            <a:r>
              <a:rPr b="1" i="0" lang="fr-CA" sz="8000" u="none" cap="none" strike="noStrik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endParaRPr b="1" i="0" sz="8000" u="none" cap="none" strike="noStrike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2"/>
          <p:cNvSpPr/>
          <p:nvPr/>
        </p:nvSpPr>
        <p:spPr>
          <a:xfrm>
            <a:off x="6591300" y="163275"/>
            <a:ext cx="3317400" cy="13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8000"/>
              <a:buFont typeface="Calibri"/>
              <a:buNone/>
            </a:pPr>
            <a:r>
              <a:rPr b="1" i="0" lang="fr-CA" sz="8000" u="none" cap="none" strike="noStrik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senses</a:t>
            </a:r>
            <a:endParaRPr b="1" i="0" sz="8000" u="none" cap="none" strike="noStrike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2"/>
          <p:cNvSpPr/>
          <p:nvPr/>
        </p:nvSpPr>
        <p:spPr>
          <a:xfrm>
            <a:off x="5490725" y="-144563"/>
            <a:ext cx="1313100" cy="19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2000"/>
              <a:buFont typeface="Calibri"/>
              <a:buNone/>
            </a:pPr>
            <a:r>
              <a:rPr b="1" i="0" lang="fr-CA" sz="12000" u="none" cap="none" strike="noStrik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5 </a:t>
            </a:r>
            <a:endParaRPr b="1" i="0" sz="12000" u="none" cap="none" strike="noStrike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2"/>
          <p:cNvSpPr/>
          <p:nvPr/>
        </p:nvSpPr>
        <p:spPr>
          <a:xfrm>
            <a:off x="125657" y="3057207"/>
            <a:ext cx="6428100" cy="15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fr-CA" sz="24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To truly appreciate a cheese, it should ideally be subjected to all the tasting steps: visual examination, auditory examination, tactile examination, olfactory examination and gustatory examination.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2" name="Google Shape;112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57998" y="826016"/>
            <a:ext cx="5334000" cy="60319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"/>
          <p:cNvSpPr txBox="1"/>
          <p:nvPr>
            <p:ph type="title"/>
          </p:nvPr>
        </p:nvSpPr>
        <p:spPr>
          <a:xfrm>
            <a:off x="367573" y="1687425"/>
            <a:ext cx="5334000" cy="8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r-CA">
                <a:latin typeface="Arial Narrow"/>
                <a:ea typeface="Arial Narrow"/>
                <a:cs typeface="Arial Narrow"/>
                <a:sym typeface="Arial Narrow"/>
              </a:rPr>
              <a:t>Multi-sensory analysis</a:t>
            </a:r>
            <a:endParaRPr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19" name="Google Shape;119;p3"/>
          <p:cNvSpPr txBox="1"/>
          <p:nvPr>
            <p:ph idx="1" type="body"/>
          </p:nvPr>
        </p:nvSpPr>
        <p:spPr>
          <a:xfrm>
            <a:off x="218600" y="2856300"/>
            <a:ext cx="6771000" cy="381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6774"/>
              <a:buNone/>
            </a:pPr>
            <a:r>
              <a:rPr b="1" lang="fr-CA" sz="3100">
                <a:solidFill>
                  <a:srgbClr val="C00000"/>
                </a:solidFill>
                <a:latin typeface="Arial Narrow"/>
                <a:ea typeface="Arial Narrow"/>
                <a:cs typeface="Arial Narrow"/>
                <a:sym typeface="Arial Narrow"/>
              </a:rPr>
              <a:t>Tactile examination</a:t>
            </a:r>
            <a:r>
              <a:rPr lang="fr-CA" sz="3100">
                <a:latin typeface="Arial Narrow"/>
                <a:ea typeface="Arial Narrow"/>
                <a:cs typeface="Arial Narrow"/>
                <a:sym typeface="Arial Narrow"/>
              </a:rPr>
              <a:t>:</a:t>
            </a:r>
            <a:r>
              <a:rPr lang="fr-CA" sz="2380"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b="1" lang="fr-CA" sz="2380">
                <a:solidFill>
                  <a:srgbClr val="0000FF"/>
                </a:solidFill>
                <a:latin typeface="Arial Narrow"/>
                <a:ea typeface="Arial Narrow"/>
                <a:cs typeface="Arial Narrow"/>
                <a:sym typeface="Arial Narrow"/>
              </a:rPr>
              <a:t>touch</a:t>
            </a:r>
            <a:r>
              <a:rPr lang="fr-CA" sz="2380">
                <a:solidFill>
                  <a:srgbClr val="0000FF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fr-CA" sz="2400">
                <a:latin typeface="Arial Narrow"/>
                <a:ea typeface="Arial Narrow"/>
                <a:cs typeface="Arial Narrow"/>
                <a:sym typeface="Arial Narrow"/>
              </a:rPr>
              <a:t>helps determine the texture, consistency and temperature.</a:t>
            </a:r>
            <a:endParaRPr sz="2380"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2380"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6774"/>
              <a:buNone/>
            </a:pPr>
            <a:r>
              <a:rPr b="1" lang="fr-CA" sz="3100">
                <a:solidFill>
                  <a:srgbClr val="C00000"/>
                </a:solidFill>
                <a:latin typeface="Arial Narrow"/>
                <a:ea typeface="Arial Narrow"/>
                <a:cs typeface="Arial Narrow"/>
                <a:sym typeface="Arial Narrow"/>
              </a:rPr>
              <a:t>Auditory examination</a:t>
            </a:r>
            <a:r>
              <a:rPr lang="fr-CA" sz="3050">
                <a:latin typeface="Arial Narrow"/>
                <a:ea typeface="Arial Narrow"/>
                <a:cs typeface="Arial Narrow"/>
                <a:sym typeface="Arial Narrow"/>
              </a:rPr>
              <a:t>:</a:t>
            </a:r>
            <a:r>
              <a:rPr lang="fr-CA" sz="2380"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b="1" lang="fr-CA" sz="2380">
                <a:solidFill>
                  <a:srgbClr val="0000FF"/>
                </a:solidFill>
                <a:latin typeface="Arial Narrow"/>
                <a:ea typeface="Arial Narrow"/>
                <a:cs typeface="Arial Narrow"/>
                <a:sym typeface="Arial Narrow"/>
              </a:rPr>
              <a:t>hearing</a:t>
            </a:r>
            <a:r>
              <a:rPr lang="fr-CA" sz="2380">
                <a:latin typeface="Arial Narrow"/>
                <a:ea typeface="Arial Narrow"/>
                <a:cs typeface="Arial Narrow"/>
                <a:sym typeface="Arial Narrow"/>
              </a:rPr>
              <a:t>: noise, sounds made by the cheese when touched and placed in the mouth.  </a:t>
            </a:r>
            <a:endParaRPr sz="2380"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2380"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7418"/>
              <a:buNone/>
            </a:pPr>
            <a:r>
              <a:rPr b="1" lang="fr-CA" sz="3100">
                <a:solidFill>
                  <a:srgbClr val="C00000"/>
                </a:solidFill>
                <a:latin typeface="Arial Narrow"/>
                <a:ea typeface="Arial Narrow"/>
                <a:cs typeface="Arial Narrow"/>
                <a:sym typeface="Arial Narrow"/>
              </a:rPr>
              <a:t>Olfactory examination</a:t>
            </a:r>
            <a:r>
              <a:rPr lang="fr-CA" sz="3100">
                <a:latin typeface="Arial Narrow"/>
                <a:ea typeface="Arial Narrow"/>
                <a:cs typeface="Arial Narrow"/>
                <a:sym typeface="Arial Narrow"/>
              </a:rPr>
              <a:t>:</a:t>
            </a:r>
            <a:r>
              <a:rPr b="1" lang="fr-CA" sz="3100">
                <a:solidFill>
                  <a:srgbClr val="C00000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fr-CA" sz="2500">
                <a:latin typeface="Arial Narrow"/>
                <a:ea typeface="Arial Narrow"/>
                <a:cs typeface="Arial Narrow"/>
                <a:sym typeface="Arial Narrow"/>
              </a:rPr>
              <a:t>helps identify aroma, aromatic intensity and quality.</a:t>
            </a:r>
            <a:endParaRPr sz="2500"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33200"/>
              <a:buFont typeface="Arial"/>
              <a:buNone/>
            </a:pPr>
            <a:r>
              <a:t/>
            </a:r>
            <a:endParaRPr sz="2500"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89074"/>
              <a:buFont typeface="Arial"/>
              <a:buNone/>
            </a:pPr>
            <a:r>
              <a:rPr b="1" lang="fr-CA" sz="2700">
                <a:solidFill>
                  <a:srgbClr val="0000FF"/>
                </a:solidFill>
                <a:latin typeface="Arial Narrow"/>
                <a:ea typeface="Arial Narrow"/>
                <a:cs typeface="Arial Narrow"/>
                <a:sym typeface="Arial Narrow"/>
              </a:rPr>
              <a:t>Smell</a:t>
            </a:r>
            <a:r>
              <a:rPr lang="fr-CA" sz="2500">
                <a:latin typeface="Arial Narrow"/>
                <a:ea typeface="Arial Narrow"/>
                <a:cs typeface="Arial Narrow"/>
                <a:sym typeface="Arial Narrow"/>
              </a:rPr>
              <a:t>: perceived by the nose through the air we breathe.</a:t>
            </a:r>
            <a:endParaRPr sz="2380"/>
          </a:p>
        </p:txBody>
      </p:sp>
      <p:sp>
        <p:nvSpPr>
          <p:cNvPr id="120" name="Google Shape;120;p3"/>
          <p:cNvSpPr/>
          <p:nvPr/>
        </p:nvSpPr>
        <p:spPr>
          <a:xfrm>
            <a:off x="2932453" y="-211420"/>
            <a:ext cx="1776300" cy="13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8000"/>
              <a:buFont typeface="Calibri"/>
              <a:buNone/>
            </a:pPr>
            <a:r>
              <a:rPr b="1" i="0" lang="fr-CA" sz="8000" u="none" cap="none" strike="noStrik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endParaRPr b="1" i="0" sz="8000" u="none" cap="none" strike="noStrike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3"/>
          <p:cNvSpPr/>
          <p:nvPr/>
        </p:nvSpPr>
        <p:spPr>
          <a:xfrm>
            <a:off x="5397472" y="578075"/>
            <a:ext cx="3541800" cy="13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8000"/>
              <a:buFont typeface="Calibri"/>
              <a:buNone/>
            </a:pPr>
            <a:r>
              <a:rPr b="1" i="0" lang="fr-CA" sz="8000" u="none" cap="none" strike="noStrik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senses</a:t>
            </a:r>
            <a:endParaRPr b="1" i="0" sz="8000" u="none" cap="none" strike="noStrike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3"/>
          <p:cNvSpPr/>
          <p:nvPr/>
        </p:nvSpPr>
        <p:spPr>
          <a:xfrm>
            <a:off x="4296450" y="-37363"/>
            <a:ext cx="1313100" cy="19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2000"/>
              <a:buFont typeface="Calibri"/>
              <a:buNone/>
            </a:pPr>
            <a:r>
              <a:rPr b="1" i="0" lang="fr-CA" sz="12000" u="none" cap="none" strike="noStrik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5 </a:t>
            </a:r>
            <a:endParaRPr b="1" i="0" sz="12000" u="none" cap="none" strike="noStrike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3" name="Google Shape;123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12647" y="795193"/>
            <a:ext cx="5333999" cy="60319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 amt="11000"/>
          </a:blip>
          <a:stretch>
            <a:fillRect/>
          </a:stretch>
        </a:blip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"/>
          <p:cNvSpPr txBox="1"/>
          <p:nvPr/>
        </p:nvSpPr>
        <p:spPr>
          <a:xfrm>
            <a:off x="130450" y="2280003"/>
            <a:ext cx="6695700" cy="3772500"/>
          </a:xfrm>
          <a:prstGeom prst="rect">
            <a:avLst/>
          </a:prstGeom>
          <a:noFill/>
          <a:ln cap="flat" cmpd="sng" w="31750">
            <a:solidFill>
              <a:srgbClr val="C55A1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4"/>
          <p:cNvSpPr txBox="1"/>
          <p:nvPr>
            <p:ph type="title"/>
          </p:nvPr>
        </p:nvSpPr>
        <p:spPr>
          <a:xfrm>
            <a:off x="7051447" y="143443"/>
            <a:ext cx="2640622" cy="979852"/>
          </a:xfrm>
          <a:prstGeom prst="rect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r-CA"/>
              <a:t>Touch</a:t>
            </a:r>
            <a:endParaRPr/>
          </a:p>
        </p:txBody>
      </p:sp>
      <p:sp>
        <p:nvSpPr>
          <p:cNvPr id="130" name="Google Shape;130;p4"/>
          <p:cNvSpPr txBox="1"/>
          <p:nvPr>
            <p:ph idx="1" type="body"/>
          </p:nvPr>
        </p:nvSpPr>
        <p:spPr>
          <a:xfrm>
            <a:off x="7262467" y="1379878"/>
            <a:ext cx="2302128" cy="49562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fr-CA"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fr-CA"/>
              <a:t>Firm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fr-CA"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fr-CA"/>
              <a:t>Sticky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fr-CA"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fr-CA"/>
              <a:t>Stretchy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fr-CA"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fr-CA"/>
              <a:t>Hard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fr-CA"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fr-CA"/>
              <a:t>Runny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fr-CA"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fr-CA"/>
              <a:t>Grainy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fr-CA"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fr-CA"/>
              <a:t>Crumbly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fr-CA"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fr-CA"/>
              <a:t>Unctuous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fr-CA"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fr-CA"/>
              <a:t>Creamy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fr-CA"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fr-CA"/>
              <a:t>Smooth</a:t>
            </a:r>
            <a:endParaRPr/>
          </a:p>
        </p:txBody>
      </p:sp>
      <p:sp>
        <p:nvSpPr>
          <p:cNvPr id="131" name="Google Shape;131;p4"/>
          <p:cNvSpPr txBox="1"/>
          <p:nvPr/>
        </p:nvSpPr>
        <p:spPr>
          <a:xfrm>
            <a:off x="2459862" y="181240"/>
            <a:ext cx="1987813" cy="956348"/>
          </a:xfrm>
          <a:prstGeom prst="rect">
            <a:avLst/>
          </a:prstGeom>
          <a:noFill/>
          <a:ln cap="flat" cmpd="sng" w="31750">
            <a:solidFill>
              <a:srgbClr val="C55A1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fr-CA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Smell</a:t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4"/>
          <p:cNvSpPr txBox="1"/>
          <p:nvPr/>
        </p:nvSpPr>
        <p:spPr>
          <a:xfrm>
            <a:off x="151677" y="2353155"/>
            <a:ext cx="2308185" cy="25529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fr-CA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b="0" i="0" lang="fr-CA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Nonexistent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fr-CA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b="0" i="0" lang="fr-CA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Low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fr-CA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b="0" i="0" lang="fr-CA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Sufficient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fr-CA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b="0" i="0" lang="fr-CA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Intense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fr-CA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b="0" i="0" lang="fr-CA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Powerful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4"/>
          <p:cNvSpPr txBox="1"/>
          <p:nvPr/>
        </p:nvSpPr>
        <p:spPr>
          <a:xfrm>
            <a:off x="195302" y="1465358"/>
            <a:ext cx="1965615" cy="641614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1" i="0" lang="fr-CA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Power</a:t>
            </a:r>
            <a:endParaRPr b="1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4"/>
          <p:cNvSpPr txBox="1"/>
          <p:nvPr/>
        </p:nvSpPr>
        <p:spPr>
          <a:xfrm>
            <a:off x="2704569" y="1465357"/>
            <a:ext cx="1547446" cy="641615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1" i="0" lang="fr-CA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Quality</a:t>
            </a:r>
            <a:endParaRPr b="1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4"/>
          <p:cNvSpPr txBox="1"/>
          <p:nvPr/>
        </p:nvSpPr>
        <p:spPr>
          <a:xfrm>
            <a:off x="2459862" y="2353155"/>
            <a:ext cx="2390036" cy="22654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fr-CA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b="0" i="0" lang="fr-CA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Pleasant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fr-CA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b="0" i="0" lang="fr-CA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Unpleasant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fr-CA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b="0" i="0" lang="fr-CA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Simple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fr-CA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b="0" i="0" lang="fr-CA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Complex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08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4"/>
          <p:cNvSpPr txBox="1"/>
          <p:nvPr/>
        </p:nvSpPr>
        <p:spPr>
          <a:xfrm>
            <a:off x="10110453" y="181240"/>
            <a:ext cx="1820009" cy="942056"/>
          </a:xfrm>
          <a:prstGeom prst="rect">
            <a:avLst/>
          </a:prstGeom>
          <a:noFill/>
          <a:ln cap="flat" cmpd="sng" w="31750">
            <a:solidFill>
              <a:srgbClr val="7030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r-CA" sz="3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Hearing</a:t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4"/>
          <p:cNvSpPr txBox="1"/>
          <p:nvPr/>
        </p:nvSpPr>
        <p:spPr>
          <a:xfrm>
            <a:off x="4920238" y="1465357"/>
            <a:ext cx="1578220" cy="641615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1" i="0" lang="fr-CA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Aroma</a:t>
            </a:r>
            <a:endParaRPr b="1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4"/>
          <p:cNvSpPr txBox="1"/>
          <p:nvPr/>
        </p:nvSpPr>
        <p:spPr>
          <a:xfrm>
            <a:off x="4811984" y="2485166"/>
            <a:ext cx="1957943" cy="22654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fr-CA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b="0" i="0" lang="fr-CA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Fruity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fr-CA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b="0" i="0" lang="fr-CA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Vegetable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fr-CA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b="0" i="0" lang="fr-CA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Roasted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fr-CA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b="0" i="0" lang="fr-CA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Spicy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fr-CA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b="0" i="0" lang="fr-CA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Lactic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90"/>
              <a:buFont typeface="Arial"/>
              <a:buNone/>
            </a:pPr>
            <a:r>
              <a:t/>
            </a:r>
            <a:endParaRPr b="0" i="0" sz="259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64135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None/>
            </a:pPr>
            <a:r>
              <a:t/>
            </a:r>
            <a:endParaRPr b="0" i="0" sz="259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4"/>
          <p:cNvSpPr txBox="1"/>
          <p:nvPr/>
        </p:nvSpPr>
        <p:spPr>
          <a:xfrm>
            <a:off x="6826147" y="1330526"/>
            <a:ext cx="2640600" cy="4821300"/>
          </a:xfrm>
          <a:prstGeom prst="rect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5"/>
          <p:cNvSpPr txBox="1"/>
          <p:nvPr>
            <p:ph type="title"/>
          </p:nvPr>
        </p:nvSpPr>
        <p:spPr>
          <a:xfrm>
            <a:off x="232775" y="2096675"/>
            <a:ext cx="6219300" cy="8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r-CA">
                <a:latin typeface="Arial Narrow"/>
                <a:ea typeface="Arial Narrow"/>
                <a:cs typeface="Arial Narrow"/>
                <a:sym typeface="Arial Narrow"/>
              </a:rPr>
              <a:t>Multi-sensory analysis</a:t>
            </a:r>
            <a:endParaRPr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46" name="Google Shape;146;p5"/>
          <p:cNvSpPr txBox="1"/>
          <p:nvPr>
            <p:ph idx="1" type="body"/>
          </p:nvPr>
        </p:nvSpPr>
        <p:spPr>
          <a:xfrm>
            <a:off x="232775" y="3069150"/>
            <a:ext cx="6625200" cy="32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fr-CA" sz="2600">
                <a:latin typeface="Arial Narrow"/>
                <a:ea typeface="Arial Narrow"/>
                <a:cs typeface="Arial Narrow"/>
                <a:sym typeface="Arial Narrow"/>
              </a:rPr>
              <a:t>The </a:t>
            </a:r>
            <a:r>
              <a:rPr b="1" lang="fr-CA" sz="2600">
                <a:solidFill>
                  <a:srgbClr val="C00000"/>
                </a:solidFill>
                <a:latin typeface="Arial Narrow"/>
                <a:ea typeface="Arial Narrow"/>
                <a:cs typeface="Arial Narrow"/>
                <a:sym typeface="Arial Narrow"/>
              </a:rPr>
              <a:t>taste test </a:t>
            </a:r>
            <a:r>
              <a:rPr lang="fr-CA" sz="2600">
                <a:latin typeface="Arial Narrow"/>
                <a:ea typeface="Arial Narrow"/>
                <a:cs typeface="Arial Narrow"/>
                <a:sym typeface="Arial Narrow"/>
              </a:rPr>
              <a:t>confirms or refutes visual impressions of texture through touch.</a:t>
            </a:r>
            <a:endParaRPr sz="2600"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b="1" lang="fr-CA" sz="2600">
                <a:solidFill>
                  <a:srgbClr val="0000FF"/>
                </a:solidFill>
                <a:latin typeface="Arial Narrow"/>
                <a:ea typeface="Arial Narrow"/>
                <a:cs typeface="Arial Narrow"/>
                <a:sym typeface="Arial Narrow"/>
              </a:rPr>
              <a:t>Taste </a:t>
            </a:r>
            <a:r>
              <a:rPr lang="fr-CA" sz="2600">
                <a:latin typeface="Arial Narrow"/>
                <a:ea typeface="Arial Narrow"/>
                <a:cs typeface="Arial Narrow"/>
                <a:sym typeface="Arial Narrow"/>
              </a:rPr>
              <a:t>is a complex concept, it is the combination of several factors:</a:t>
            </a:r>
            <a:endParaRPr sz="2600"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45720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fr-CA" sz="2600">
                <a:latin typeface="Arial Narrow"/>
                <a:ea typeface="Arial Narrow"/>
                <a:cs typeface="Arial Narrow"/>
                <a:sym typeface="Arial Narrow"/>
              </a:rPr>
              <a:t>➔ Flavours</a:t>
            </a:r>
            <a:endParaRPr sz="2600"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45720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fr-CA" sz="2600">
                <a:latin typeface="Arial Narrow"/>
                <a:ea typeface="Arial Narrow"/>
                <a:cs typeface="Arial Narrow"/>
                <a:sym typeface="Arial Narrow"/>
              </a:rPr>
              <a:t>➔ Aromas</a:t>
            </a:r>
            <a:endParaRPr sz="2600"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45720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fr-CA" sz="2600">
                <a:latin typeface="Arial Narrow"/>
                <a:ea typeface="Arial Narrow"/>
                <a:cs typeface="Arial Narrow"/>
                <a:sym typeface="Arial Narrow"/>
              </a:rPr>
              <a:t>➔ Trigeminal sensation</a:t>
            </a:r>
            <a:endParaRPr sz="2600"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600"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47" name="Google Shape;147;p5"/>
          <p:cNvSpPr/>
          <p:nvPr/>
        </p:nvSpPr>
        <p:spPr>
          <a:xfrm>
            <a:off x="2706401" y="-202912"/>
            <a:ext cx="1776300" cy="13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8000"/>
              <a:buFont typeface="Calibri"/>
              <a:buNone/>
            </a:pPr>
            <a:r>
              <a:rPr b="1" i="0" lang="fr-CA" sz="8000" u="none" cap="none" strike="noStrik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endParaRPr b="1" i="0" sz="8000" u="none" cap="none" strike="noStrike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5"/>
          <p:cNvSpPr/>
          <p:nvPr/>
        </p:nvSpPr>
        <p:spPr>
          <a:xfrm>
            <a:off x="4820348" y="890050"/>
            <a:ext cx="3213000" cy="13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8000"/>
              <a:buFont typeface="Calibri"/>
              <a:buNone/>
            </a:pPr>
            <a:r>
              <a:rPr b="1" i="0" lang="fr-CA" sz="8000" u="none" cap="none" strike="noStrik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senses</a:t>
            </a:r>
            <a:endParaRPr b="1" i="0" sz="8000" u="none" cap="none" strike="noStrike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5"/>
          <p:cNvSpPr/>
          <p:nvPr/>
        </p:nvSpPr>
        <p:spPr>
          <a:xfrm>
            <a:off x="4071224" y="1297"/>
            <a:ext cx="1313100" cy="19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2000"/>
              <a:buFont typeface="Calibri"/>
              <a:buNone/>
            </a:pPr>
            <a:r>
              <a:rPr b="1" i="0" lang="fr-CA" sz="12000" u="none" cap="none" strike="noStrik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5 </a:t>
            </a:r>
            <a:endParaRPr b="1" i="0" sz="12000" u="none" cap="none" strike="noStrike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0" name="Google Shape;150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58001" y="826016"/>
            <a:ext cx="5333999" cy="60319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6"/>
          <p:cNvSpPr txBox="1"/>
          <p:nvPr>
            <p:ph idx="1" type="body"/>
          </p:nvPr>
        </p:nvSpPr>
        <p:spPr>
          <a:xfrm>
            <a:off x="0" y="0"/>
            <a:ext cx="7121700" cy="6947400"/>
          </a:xfrm>
          <a:prstGeom prst="rect">
            <a:avLst/>
          </a:prstGeom>
          <a:gradFill>
            <a:gsLst>
              <a:gs pos="0">
                <a:srgbClr val="D4E5F5"/>
              </a:gs>
              <a:gs pos="100000">
                <a:srgbClr val="70A4D5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  <a:effectLst>
            <a:outerShdw blurRad="8572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590"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fr-CA" sz="2500">
                <a:latin typeface="Arial Narrow"/>
                <a:ea typeface="Arial Narrow"/>
                <a:cs typeface="Arial Narrow"/>
                <a:sym typeface="Arial Narrow"/>
              </a:rPr>
              <a:t>•Sensations perceived by the gustatory organ (the tongue), stimulated by soluble substances.</a:t>
            </a:r>
            <a:endParaRPr sz="2500"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500"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fr-CA" sz="2500">
                <a:latin typeface="Arial Narrow"/>
                <a:ea typeface="Arial Narrow"/>
                <a:cs typeface="Arial Narrow"/>
                <a:sym typeface="Arial Narrow"/>
              </a:rPr>
              <a:t>•Approximately 10,000 papillae in the mouth, mainly on the tongue but also on the inside of the cheeks and the palate.</a:t>
            </a:r>
            <a:endParaRPr sz="2500"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500"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fr-CA" sz="2500">
                <a:latin typeface="Arial Narrow"/>
                <a:ea typeface="Arial Narrow"/>
                <a:cs typeface="Arial Narrow"/>
                <a:sym typeface="Arial Narrow"/>
              </a:rPr>
              <a:t>•3 types of papillae:</a:t>
            </a:r>
            <a:endParaRPr sz="2500">
              <a:latin typeface="Arial Narrow"/>
              <a:ea typeface="Arial Narrow"/>
              <a:cs typeface="Arial Narrow"/>
              <a:sym typeface="Arial Narrow"/>
            </a:endParaRPr>
          </a:p>
          <a:p>
            <a:pPr indent="-38735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Arial Narrow"/>
              <a:buAutoNum type="arabicParenR"/>
            </a:pPr>
            <a:r>
              <a:rPr lang="fr-CA" sz="2500">
                <a:latin typeface="Arial Narrow"/>
                <a:ea typeface="Arial Narrow"/>
                <a:cs typeface="Arial Narrow"/>
                <a:sym typeface="Arial Narrow"/>
              </a:rPr>
              <a:t>Fungiform: tip of the tongue</a:t>
            </a:r>
            <a:endParaRPr sz="2500">
              <a:latin typeface="Arial Narrow"/>
              <a:ea typeface="Arial Narrow"/>
              <a:cs typeface="Arial Narrow"/>
              <a:sym typeface="Arial Narrow"/>
            </a:endParaRPr>
          </a:p>
          <a:p>
            <a:pPr indent="-38735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Arial Narrow"/>
              <a:buAutoNum type="arabicParenR"/>
            </a:pPr>
            <a:r>
              <a:rPr lang="fr-CA" sz="2500">
                <a:latin typeface="Arial Narrow"/>
                <a:ea typeface="Arial Narrow"/>
                <a:cs typeface="Arial Narrow"/>
                <a:sym typeface="Arial Narrow"/>
              </a:rPr>
              <a:t>Foliate: sides of the tongue</a:t>
            </a:r>
            <a:endParaRPr sz="2500">
              <a:latin typeface="Arial Narrow"/>
              <a:ea typeface="Arial Narrow"/>
              <a:cs typeface="Arial Narrow"/>
              <a:sym typeface="Arial Narrow"/>
            </a:endParaRPr>
          </a:p>
          <a:p>
            <a:pPr indent="-38735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Arial Narrow"/>
              <a:buAutoNum type="arabicParenR"/>
            </a:pPr>
            <a:r>
              <a:rPr lang="fr-CA" sz="2500">
                <a:latin typeface="Arial Narrow"/>
                <a:ea typeface="Arial Narrow"/>
                <a:cs typeface="Arial Narrow"/>
                <a:sym typeface="Arial Narrow"/>
              </a:rPr>
              <a:t>Circumvallate: back of the tongue</a:t>
            </a:r>
            <a:endParaRPr sz="2500"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500"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fr-CA" sz="2500">
                <a:latin typeface="Arial Narrow"/>
                <a:ea typeface="Arial Narrow"/>
                <a:cs typeface="Arial Narrow"/>
                <a:sym typeface="Arial Narrow"/>
              </a:rPr>
              <a:t>•Each papilla is equipped with taste buds that have hundreds of taste receptors.</a:t>
            </a:r>
            <a:endParaRPr sz="2500"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500"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fr-CA" sz="2500">
                <a:latin typeface="Arial Narrow"/>
                <a:ea typeface="Arial Narrow"/>
                <a:cs typeface="Arial Narrow"/>
                <a:sym typeface="Arial Narrow"/>
              </a:rPr>
              <a:t>•The receptors can detect 5 basic types of flavours:</a:t>
            </a:r>
            <a:endParaRPr sz="2500">
              <a:latin typeface="Arial Narrow"/>
              <a:ea typeface="Arial Narrow"/>
              <a:cs typeface="Arial Narrow"/>
              <a:sym typeface="Arial Narrow"/>
            </a:endParaRPr>
          </a:p>
          <a:p>
            <a:pPr indent="-38735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Arial Narrow"/>
              <a:buAutoNum type="arabicParenR"/>
            </a:pPr>
            <a:r>
              <a:rPr lang="fr-CA" sz="2500">
                <a:latin typeface="Arial Narrow"/>
                <a:ea typeface="Arial Narrow"/>
                <a:cs typeface="Arial Narrow"/>
                <a:sym typeface="Arial Narrow"/>
              </a:rPr>
              <a:t>Acid</a:t>
            </a:r>
            <a:endParaRPr sz="2500">
              <a:latin typeface="Arial Narrow"/>
              <a:ea typeface="Arial Narrow"/>
              <a:cs typeface="Arial Narrow"/>
              <a:sym typeface="Arial Narrow"/>
            </a:endParaRPr>
          </a:p>
          <a:p>
            <a:pPr indent="-38735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Arial Narrow"/>
              <a:buAutoNum type="arabicParenR"/>
            </a:pPr>
            <a:r>
              <a:rPr lang="fr-CA" sz="2500">
                <a:latin typeface="Arial Narrow"/>
                <a:ea typeface="Arial Narrow"/>
                <a:cs typeface="Arial Narrow"/>
                <a:sym typeface="Arial Narrow"/>
              </a:rPr>
              <a:t>Sweet</a:t>
            </a:r>
            <a:endParaRPr sz="2500">
              <a:latin typeface="Arial Narrow"/>
              <a:ea typeface="Arial Narrow"/>
              <a:cs typeface="Arial Narrow"/>
              <a:sym typeface="Arial Narrow"/>
            </a:endParaRPr>
          </a:p>
          <a:p>
            <a:pPr indent="-38735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Arial Narrow"/>
              <a:buAutoNum type="arabicParenR"/>
            </a:pPr>
            <a:r>
              <a:rPr lang="fr-CA" sz="2500">
                <a:latin typeface="Arial Narrow"/>
                <a:ea typeface="Arial Narrow"/>
                <a:cs typeface="Arial Narrow"/>
                <a:sym typeface="Arial Narrow"/>
              </a:rPr>
              <a:t>Salt</a:t>
            </a:r>
            <a:endParaRPr sz="2500">
              <a:latin typeface="Arial Narrow"/>
              <a:ea typeface="Arial Narrow"/>
              <a:cs typeface="Arial Narrow"/>
              <a:sym typeface="Arial Narrow"/>
            </a:endParaRPr>
          </a:p>
          <a:p>
            <a:pPr indent="-38735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Arial Narrow"/>
              <a:buAutoNum type="arabicParenR"/>
            </a:pPr>
            <a:r>
              <a:rPr lang="fr-CA" sz="2500">
                <a:latin typeface="Arial Narrow"/>
                <a:ea typeface="Arial Narrow"/>
                <a:cs typeface="Arial Narrow"/>
                <a:sym typeface="Arial Narrow"/>
              </a:rPr>
              <a:t>Bitter</a:t>
            </a:r>
            <a:endParaRPr sz="2500">
              <a:latin typeface="Arial Narrow"/>
              <a:ea typeface="Arial Narrow"/>
              <a:cs typeface="Arial Narrow"/>
              <a:sym typeface="Arial Narrow"/>
            </a:endParaRPr>
          </a:p>
          <a:p>
            <a:pPr indent="-38735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Arial Narrow"/>
              <a:buAutoNum type="arabicParenR"/>
            </a:pPr>
            <a:r>
              <a:rPr lang="fr-CA" sz="2500">
                <a:latin typeface="Arial Narrow"/>
                <a:ea typeface="Arial Narrow"/>
                <a:cs typeface="Arial Narrow"/>
                <a:sym typeface="Arial Narrow"/>
              </a:rPr>
              <a:t>Umami (delicious complex taste compared to soy sauce)</a:t>
            </a:r>
            <a:endParaRPr sz="2590"/>
          </a:p>
        </p:txBody>
      </p:sp>
      <p:pic>
        <p:nvPicPr>
          <p:cNvPr id="157" name="Google Shape;157;p6"/>
          <p:cNvPicPr preferRelativeResize="0"/>
          <p:nvPr/>
        </p:nvPicPr>
        <p:blipFill rotWithShape="1">
          <a:blip r:embed="rId3">
            <a:alphaModFix/>
          </a:blip>
          <a:srcRect b="35023" l="0" r="0" t="0"/>
          <a:stretch/>
        </p:blipFill>
        <p:spPr>
          <a:xfrm>
            <a:off x="7227275" y="854074"/>
            <a:ext cx="4964725" cy="2719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21768" y="3593786"/>
            <a:ext cx="1600665" cy="1507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975769" y="3700218"/>
            <a:ext cx="1313083" cy="1424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542188" y="3593786"/>
            <a:ext cx="1260791" cy="1570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324325" y="5228228"/>
            <a:ext cx="2435060" cy="1374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0288852" y="5355084"/>
            <a:ext cx="1410458" cy="1378881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6"/>
          <p:cNvSpPr txBox="1"/>
          <p:nvPr>
            <p:ph type="title"/>
          </p:nvPr>
        </p:nvSpPr>
        <p:spPr>
          <a:xfrm>
            <a:off x="7121700" y="0"/>
            <a:ext cx="5070300" cy="854100"/>
          </a:xfrm>
          <a:prstGeom prst="rect">
            <a:avLst/>
          </a:prstGeom>
          <a:gradFill>
            <a:gsLst>
              <a:gs pos="0">
                <a:srgbClr val="FFF6DB">
                  <a:alpha val="70980"/>
                </a:srgbClr>
              </a:gs>
              <a:gs pos="100000">
                <a:srgbClr val="FAD25C">
                  <a:alpha val="7098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5789"/>
              <a:buFont typeface="Calibri"/>
              <a:buNone/>
            </a:pPr>
            <a:r>
              <a:rPr lang="fr-CA" sz="3800"/>
              <a:t>Taste - 20% of the flavour </a:t>
            </a:r>
            <a:endParaRPr sz="42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7"/>
          <p:cNvSpPr txBox="1"/>
          <p:nvPr>
            <p:ph idx="1" type="body"/>
          </p:nvPr>
        </p:nvSpPr>
        <p:spPr>
          <a:xfrm>
            <a:off x="0" y="0"/>
            <a:ext cx="6629400" cy="6858000"/>
          </a:xfrm>
          <a:prstGeom prst="rect">
            <a:avLst/>
          </a:prstGeom>
          <a:gradFill>
            <a:gsLst>
              <a:gs pos="0">
                <a:srgbClr val="D4E5F5"/>
              </a:gs>
              <a:gs pos="100000">
                <a:srgbClr val="70A4D5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  <a:effectLst>
            <a:outerShdw blurRad="657225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2286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600"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fr-CA"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fr-CA">
                <a:latin typeface="Arial Narrow"/>
                <a:ea typeface="Arial Narrow"/>
                <a:cs typeface="Arial Narrow"/>
                <a:sym typeface="Arial Narrow"/>
              </a:rPr>
              <a:t>Sensations perceived by the olfactory organ through the retronasal route during tasting (the product in the mouth).</a:t>
            </a:r>
            <a:endParaRPr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fr-CA"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fr-CA">
                <a:latin typeface="Arial Narrow"/>
                <a:ea typeface="Arial Narrow"/>
                <a:cs typeface="Arial Narrow"/>
                <a:sym typeface="Arial Narrow"/>
              </a:rPr>
              <a:t>During chewing, volatile substances reach the receptors in the nasal cavity through the pharynx.</a:t>
            </a:r>
            <a:endParaRPr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fr-CA"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fr-CA">
                <a:latin typeface="Arial Narrow"/>
                <a:ea typeface="Arial Narrow"/>
                <a:cs typeface="Arial Narrow"/>
                <a:sym typeface="Arial Narrow"/>
              </a:rPr>
              <a:t>The nose can distinguish many aromas and smells.</a:t>
            </a:r>
            <a:endParaRPr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fr-CA"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fr-CA">
                <a:latin typeface="Arial Narrow"/>
                <a:ea typeface="Arial Narrow"/>
                <a:cs typeface="Arial Narrow"/>
                <a:sym typeface="Arial Narrow"/>
              </a:rPr>
              <a:t>There are nearly 20,000 different smells, each with at least ten (10) degrees of intensity.</a:t>
            </a:r>
            <a:endParaRPr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fr-CA"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fr-CA">
                <a:latin typeface="Arial Narrow"/>
                <a:ea typeface="Arial Narrow"/>
                <a:cs typeface="Arial Narrow"/>
                <a:sym typeface="Arial Narrow"/>
              </a:rPr>
              <a:t>Sensitivity develops and evolves over time.</a:t>
            </a:r>
            <a:endParaRPr/>
          </a:p>
        </p:txBody>
      </p:sp>
      <p:sp>
        <p:nvSpPr>
          <p:cNvPr id="170" name="Google Shape;170;p7"/>
          <p:cNvSpPr txBox="1"/>
          <p:nvPr/>
        </p:nvSpPr>
        <p:spPr>
          <a:xfrm>
            <a:off x="6629400" y="0"/>
            <a:ext cx="5562600" cy="854100"/>
          </a:xfrm>
          <a:prstGeom prst="rect">
            <a:avLst/>
          </a:prstGeom>
          <a:gradFill>
            <a:gsLst>
              <a:gs pos="0">
                <a:srgbClr val="FFF6DB">
                  <a:alpha val="70980"/>
                </a:srgbClr>
              </a:gs>
              <a:gs pos="100000">
                <a:srgbClr val="FAD25C">
                  <a:alpha val="7098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rmAutofit fontScale="775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b="0" i="0" lang="fr-CA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Aroma  -  80% of the flavour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1" name="Google Shape;171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95569" y="1452069"/>
            <a:ext cx="5342717" cy="3390571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7"/>
          <p:cNvSpPr txBox="1"/>
          <p:nvPr/>
        </p:nvSpPr>
        <p:spPr>
          <a:xfrm>
            <a:off x="7844775" y="5407450"/>
            <a:ext cx="838800" cy="21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8"/>
          <p:cNvSpPr txBox="1"/>
          <p:nvPr>
            <p:ph idx="1" type="body"/>
          </p:nvPr>
        </p:nvSpPr>
        <p:spPr>
          <a:xfrm>
            <a:off x="0" y="0"/>
            <a:ext cx="7189200" cy="6858000"/>
          </a:xfrm>
          <a:prstGeom prst="rect">
            <a:avLst/>
          </a:prstGeom>
          <a:gradFill>
            <a:gsLst>
              <a:gs pos="0">
                <a:srgbClr val="DFE9FB"/>
              </a:gs>
              <a:gs pos="100000">
                <a:srgbClr val="6E9BE7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  <a:effectLst>
            <a:outerShdw blurRad="700088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fr-CA"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fr-CA">
                <a:latin typeface="Arial Narrow"/>
                <a:ea typeface="Arial Narrow"/>
                <a:cs typeface="Arial Narrow"/>
                <a:sym typeface="Arial Narrow"/>
              </a:rPr>
              <a:t>Sensations associated with the trigeminal nerve pathway.</a:t>
            </a:r>
            <a:endParaRPr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fr-CA"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fr-CA">
                <a:latin typeface="Arial Narrow"/>
                <a:ea typeface="Arial Narrow"/>
                <a:cs typeface="Arial Narrow"/>
                <a:sym typeface="Arial Narrow"/>
              </a:rPr>
              <a:t>Corresponds to what is perceived by the oral mucosa during contact (touching food with it).</a:t>
            </a:r>
            <a:endParaRPr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fr-CA"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fr-CA">
                <a:latin typeface="Arial Narrow"/>
                <a:ea typeface="Arial Narrow"/>
                <a:cs typeface="Arial Narrow"/>
                <a:sym typeface="Arial Narrow"/>
              </a:rPr>
              <a:t> Includes sensations collected through the oral cavity or inside the nose, which do not come from the taste buds or olfactory cilia.</a:t>
            </a:r>
            <a:endParaRPr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fr-CA"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fr-CA">
                <a:latin typeface="Arial Narrow"/>
                <a:ea typeface="Arial Narrow"/>
                <a:cs typeface="Arial Narrow"/>
                <a:sym typeface="Arial Narrow"/>
              </a:rPr>
              <a:t>E.g.: hot (pepper), fresh (menthol), tangy (soft drink), astringent (dryness).</a:t>
            </a:r>
            <a:endParaRPr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79" name="Google Shape;179;p8"/>
          <p:cNvSpPr txBox="1"/>
          <p:nvPr/>
        </p:nvSpPr>
        <p:spPr>
          <a:xfrm>
            <a:off x="7189075" y="0"/>
            <a:ext cx="5002800" cy="854100"/>
          </a:xfrm>
          <a:prstGeom prst="rect">
            <a:avLst/>
          </a:prstGeom>
          <a:gradFill>
            <a:gsLst>
              <a:gs pos="0">
                <a:srgbClr val="FFF6DB">
                  <a:alpha val="70980"/>
                </a:srgbClr>
              </a:gs>
              <a:gs pos="100000">
                <a:srgbClr val="FAD25C">
                  <a:alpha val="7098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r-CA" sz="3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Trigeminal sensations</a:t>
            </a:r>
            <a:endParaRPr b="0" i="0" sz="3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0" name="Google Shape;180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89076" y="854075"/>
            <a:ext cx="4950372" cy="52534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2020-07-03T20:06:23Z</dcterms:created>
  <dc:creator>%username%</dc:creator>
</cp:coreProperties>
</file>