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Arial Narr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SKDBk57flpVxiBrHMhTdtBEu8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boldItalic.fntdata"/><Relationship Id="rId25" Type="http://schemas.openxmlformats.org/officeDocument/2006/relationships/font" Target="fonts/ArialNarrow-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highlight>
                  <a:srgbClr val="FFFFFF"/>
                </a:highlight>
              </a:rPr>
              <a:t>A full-flavoured farmstead Gouda that exudes hints of butterscotch and caramel.</a:t>
            </a:r>
            <a:endParaRPr/>
          </a:p>
          <a:p>
            <a:pPr indent="0" lvl="0" marL="0" rtl="0" algn="l">
              <a:lnSpc>
                <a:spcPct val="100000"/>
              </a:lnSpc>
              <a:spcBef>
                <a:spcPts val="0"/>
              </a:spcBef>
              <a:spcAft>
                <a:spcPts val="0"/>
              </a:spcAft>
              <a:buClr>
                <a:schemeClr val="dk1"/>
              </a:buClr>
              <a:buSzPts val="1400"/>
              <a:buFont typeface="Arial"/>
              <a:buNone/>
            </a:pPr>
            <a:r>
              <a:rPr lang="en"/>
              <a:t>Farmstead Premium Dutch stands proudly among any products from the Netherlands. It has the same soft taste, creamy texture, and sparkling eyes. An excellent dessert cheese, it is also ideal for cooking, and melts incredibly well. The cheese is made from the freshest milk possible, only a few minutes after the last cow has been milked. The result is a true farmer’s cheese!  </a:t>
            </a:r>
            <a:endParaRPr/>
          </a:p>
          <a:p>
            <a:pPr indent="0" lvl="0" marL="0" rtl="0" algn="l">
              <a:lnSpc>
                <a:spcPct val="100000"/>
              </a:lnSpc>
              <a:spcBef>
                <a:spcPts val="0"/>
              </a:spcBef>
              <a:spcAft>
                <a:spcPts val="0"/>
              </a:spcAft>
              <a:buSzPts val="1400"/>
              <a:buNone/>
            </a:pPr>
            <a:r>
              <a:t/>
            </a:r>
            <a:endParaRPr/>
          </a:p>
        </p:txBody>
      </p:sp>
      <p:sp>
        <p:nvSpPr>
          <p:cNvPr id="331" name="Google Shape;33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highlight>
                  <a:srgbClr val="FFFFFF"/>
                </a:highlight>
              </a:rPr>
              <a:t>A full-flavoured farmstead Gouda that exudes hints of butterscotch and caramel.</a:t>
            </a:r>
            <a:endParaRPr/>
          </a:p>
          <a:p>
            <a:pPr indent="0" lvl="0" marL="0" rtl="0" algn="l">
              <a:lnSpc>
                <a:spcPct val="100000"/>
              </a:lnSpc>
              <a:spcBef>
                <a:spcPts val="0"/>
              </a:spcBef>
              <a:spcAft>
                <a:spcPts val="0"/>
              </a:spcAft>
              <a:buClr>
                <a:schemeClr val="dk1"/>
              </a:buClr>
              <a:buSzPts val="1400"/>
              <a:buFont typeface="Arial"/>
              <a:buNone/>
            </a:pPr>
            <a:r>
              <a:rPr lang="en"/>
              <a:t>Farmstead Premium Dutch stands proudly among any products from the Netherlands. It has the same soft taste, creamy texture, and sparkling eyes. An excellent dessert cheese, it is also ideal for cooking, and melts incredibly well. The cheese is made from the freshest milk possible, only a few minutes after the last cow has been milked. The result is a true farmer’s cheese!  </a:t>
            </a:r>
            <a:endParaRPr/>
          </a:p>
          <a:p>
            <a:pPr indent="0" lvl="0" marL="0" rtl="0" algn="l">
              <a:lnSpc>
                <a:spcPct val="100000"/>
              </a:lnSpc>
              <a:spcBef>
                <a:spcPts val="0"/>
              </a:spcBef>
              <a:spcAft>
                <a:spcPts val="0"/>
              </a:spcAft>
              <a:buSzPts val="1400"/>
              <a:buNone/>
            </a:pPr>
            <a:r>
              <a:t/>
            </a:r>
            <a:endParaRPr/>
          </a:p>
        </p:txBody>
      </p:sp>
      <p:sp>
        <p:nvSpPr>
          <p:cNvPr id="363" name="Google Shape;3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Farmer cheese from pasteurized cow’s milk, with a subtle, slightly salty taste. Warm days and cool northern nights make for softer grass fed to the animals, which gives the milk an unmistakable Abitibi aspect and a unique rose flavour. </a:t>
            </a:r>
            <a:endParaRPr/>
          </a:p>
        </p:txBody>
      </p:sp>
      <p:sp>
        <p:nvSpPr>
          <p:cNvPr id="394" name="Google Shape;3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When it comes to truly unique cheddar, there aren’t enough superlatives to describe the superb flavour of BLACK RIVER CHEESE COMPANY LTD. A superior blend of fine, medium-aged artisan cheddar and pure Prince Edward County maple syrup, this deliciously tantalizing cheddar puts your taste buds on edge. The savoury tones of the cheddar gently combine with the delicate sweetness of the maple syrup, creating an almost ambrosial taste sensation - one that leaves you wanting more as it melts in your mouth. Like a premium aged cheddar, our Maple Cheddar is a crowd pleaser with its sweet and savoury taste. Paired with a quality Chardonnay or contrasted with a rich Shiraz, it makes a delicious appetizer that will have your guests succumbing to its almost addictive flavour. Often used by some of Canada’s top chefs, this delicious cheddar lends itself to great culinary creativity. Take an old-fashioned grilled cheese sandwich to new heights using Black River Cheese Maple Cheddar, but don’t stop there! Put a new spin on eggs Benedict or eggs Florentine by using a maple cheddar sauce instead of the traditional hollandaise sauce. Add it to a Waldorf salad. Make cheese bread with this sauce. Serve it with peach or apple pie. Its culinary uses are as great as your imagination! 200 g or 280 g animal-free rennet-based.</a:t>
            </a:r>
            <a:endParaRPr/>
          </a:p>
          <a:p>
            <a:pPr indent="0" lvl="0" marL="0" rtl="0" algn="l">
              <a:lnSpc>
                <a:spcPct val="100000"/>
              </a:lnSpc>
              <a:spcBef>
                <a:spcPts val="0"/>
              </a:spcBef>
              <a:spcAft>
                <a:spcPts val="0"/>
              </a:spcAft>
              <a:buSzPts val="1400"/>
              <a:buNone/>
            </a:pPr>
            <a:r>
              <a:t/>
            </a:r>
            <a:endParaRPr/>
          </a:p>
        </p:txBody>
      </p:sp>
      <p:sp>
        <p:nvSpPr>
          <p:cNvPr id="424" name="Google Shape;42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When it comes to truly unique cheddar, there aren’t enough superlatives to describe the superb flavour of BLACK RIVER CHEESE COMPANY LTD. A superior blend of fine, medium-aged artisan cheddar and pure Prince Edward County maple syrup, this deliciously tantalizing cheddar puts your taste buds on edge. The savoury tones of the cheddar gently combine with the delicate sweetness of the maple syrup, creating an almost ambrosial taste sensation - one that leaves you wanting more as it melts in your mouth. Like a premium aged cheddar, our Maple Cheddar is a crowd pleaser with its sweet and savoury taste. Paired with a quality Chardonnay or contrasted with a rich Shiraz, it makes a delicious appetizer that will have your guests succumbing to its almost addictive flavour. Often used by some of Canada’s top chefs, this delicious cheddar lends itself to great culinary creativity. Take an old-fashioned grilled cheese sandwich to new heights using Black River Cheese Maple Cheddar, but don’t stop there! Put a new spin on eggs Benedict or eggs Florentine by using a maple cheddar sauce instead of the traditional hollandaise sauce. Add it to a Waldorf salad. Make cheese bread with this sauce. Serve it with peach or apple pie. Its culinary uses are as great as your imagination! 200 g or 280 g animal-free rennet-based.</a:t>
            </a:r>
            <a:endParaRPr/>
          </a:p>
          <a:p>
            <a:pPr indent="0" lvl="0" marL="0" rtl="0" algn="l">
              <a:lnSpc>
                <a:spcPct val="100000"/>
              </a:lnSpc>
              <a:spcBef>
                <a:spcPts val="0"/>
              </a:spcBef>
              <a:spcAft>
                <a:spcPts val="0"/>
              </a:spcAft>
              <a:buSzPts val="1400"/>
              <a:buNone/>
            </a:pPr>
            <a:r>
              <a:t/>
            </a:r>
            <a:endParaRPr/>
          </a:p>
        </p:txBody>
      </p:sp>
      <p:sp>
        <p:nvSpPr>
          <p:cNvPr id="454" name="Google Shape;4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 sz="1200">
                <a:solidFill>
                  <a:schemeClr val="dk1"/>
                </a:solidFill>
                <a:latin typeface="Calibri"/>
                <a:ea typeface="Calibri"/>
                <a:cs typeface="Calibri"/>
                <a:sym typeface="Calibri"/>
              </a:rPr>
              <a:t>Chaumes® cheese is produced in the heart of the </a:t>
            </a:r>
            <a:r>
              <a:rPr lang="en"/>
              <a:t>“Purple Périgord”, in</a:t>
            </a:r>
            <a:r>
              <a:rPr b="0" i="0" lang="en" sz="1200">
                <a:solidFill>
                  <a:schemeClr val="dk1"/>
                </a:solidFill>
                <a:latin typeface="Calibri"/>
                <a:ea typeface="Calibri"/>
                <a:cs typeface="Calibri"/>
                <a:sym typeface="Calibri"/>
              </a:rPr>
              <a:t> Saint-Antoine-de-Breuilh, </a:t>
            </a:r>
            <a:r>
              <a:rPr lang="en"/>
              <a:t>about thirty </a:t>
            </a:r>
            <a:r>
              <a:rPr b="0" i="0" lang="en" sz="1200">
                <a:solidFill>
                  <a:schemeClr val="dk1"/>
                </a:solidFill>
                <a:latin typeface="Calibri"/>
                <a:ea typeface="Calibri"/>
                <a:cs typeface="Calibri"/>
                <a:sym typeface="Calibri"/>
              </a:rPr>
              <a:t>kilo</a:t>
            </a:r>
            <a:r>
              <a:rPr lang="en"/>
              <a:t>metres</a:t>
            </a:r>
            <a:r>
              <a:rPr b="0" i="0" lang="en" sz="1200">
                <a:solidFill>
                  <a:schemeClr val="dk1"/>
                </a:solidFill>
                <a:latin typeface="Calibri"/>
                <a:ea typeface="Calibri"/>
                <a:cs typeface="Calibri"/>
                <a:sym typeface="Calibri"/>
              </a:rPr>
              <a:t> </a:t>
            </a:r>
            <a:r>
              <a:rPr lang="en"/>
              <a:t>w</a:t>
            </a:r>
            <a:r>
              <a:rPr b="0" i="0" lang="en" sz="1200">
                <a:solidFill>
                  <a:schemeClr val="dk1"/>
                </a:solidFill>
                <a:latin typeface="Calibri"/>
                <a:ea typeface="Calibri"/>
                <a:cs typeface="Calibri"/>
                <a:sym typeface="Calibri"/>
              </a:rPr>
              <a:t>est </a:t>
            </a:r>
            <a:r>
              <a:rPr lang="en"/>
              <a:t>of</a:t>
            </a:r>
            <a:r>
              <a:rPr b="0" i="0" lang="en" sz="1200">
                <a:solidFill>
                  <a:schemeClr val="dk1"/>
                </a:solidFill>
                <a:latin typeface="Calibri"/>
                <a:ea typeface="Calibri"/>
                <a:cs typeface="Calibri"/>
                <a:sym typeface="Calibri"/>
              </a:rPr>
              <a:t> Bergerac.</a:t>
            </a:r>
            <a:endParaRPr/>
          </a:p>
          <a:p>
            <a:pPr indent="0" lvl="0" marL="0" rtl="0" algn="l">
              <a:lnSpc>
                <a:spcPct val="100000"/>
              </a:lnSpc>
              <a:spcBef>
                <a:spcPts val="0"/>
              </a:spcBef>
              <a:spcAft>
                <a:spcPts val="0"/>
              </a:spcAft>
              <a:buSzPts val="1400"/>
              <a:buNone/>
            </a:pPr>
            <a:r>
              <a:rPr b="0" i="0" lang="en" sz="1200">
                <a:solidFill>
                  <a:schemeClr val="dk1"/>
                </a:solidFill>
                <a:latin typeface="Calibri"/>
                <a:ea typeface="Calibri"/>
                <a:cs typeface="Calibri"/>
                <a:sym typeface="Calibri"/>
              </a:rPr>
              <a:t>Chaumes®</a:t>
            </a:r>
            <a:r>
              <a:rPr lang="en"/>
              <a:t>’s coppery rind conceals an ample </a:t>
            </a:r>
            <a:r>
              <a:rPr b="0" i="0" lang="en" sz="1200">
                <a:solidFill>
                  <a:schemeClr val="dk1"/>
                </a:solidFill>
                <a:latin typeface="Calibri"/>
                <a:ea typeface="Calibri"/>
                <a:cs typeface="Calibri"/>
                <a:sym typeface="Calibri"/>
              </a:rPr>
              <a:t>aroma</a:t>
            </a:r>
            <a:r>
              <a:rPr lang="en"/>
              <a:t> and a soft, supple texture. Its fabrication makes for its uniqueness, namely the brushing and washing of its rind. </a:t>
            </a:r>
            <a:r>
              <a:rPr b="0" i="0" lang="en" sz="1200">
                <a:solidFill>
                  <a:schemeClr val="dk1"/>
                </a:solidFill>
                <a:latin typeface="Calibri"/>
                <a:ea typeface="Calibri"/>
                <a:cs typeface="Calibri"/>
                <a:sym typeface="Calibri"/>
              </a:rPr>
              <a:t> </a:t>
            </a:r>
            <a:endParaRPr/>
          </a:p>
        </p:txBody>
      </p:sp>
      <p:sp>
        <p:nvSpPr>
          <p:cNvPr id="550" name="Google Shape;55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Soft and creamy ricotta is made with pasteurized whey, pasteurized buffalo milk, citric acid and salt. Simple ingredients and expert know-how make for an incredible cheese. Perfect for stuffed pasta! </a:t>
            </a:r>
            <a:endParaRPr/>
          </a:p>
        </p:txBody>
      </p:sp>
      <p:sp>
        <p:nvSpPr>
          <p:cNvPr id="92" name="Google Shape;9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The Madawaska is a beautiful rustic cheese with a bloomy rind that offers</a:t>
            </a:r>
            <a:r>
              <a:rPr lang="en">
                <a:highlight>
                  <a:schemeClr val="lt1"/>
                </a:highlight>
              </a:rPr>
              <a:t> a range of tastes and textures</a:t>
            </a:r>
            <a:r>
              <a:rPr lang="en"/>
              <a:t>. </a:t>
            </a:r>
            <a:r>
              <a:rPr lang="en">
                <a:highlight>
                  <a:schemeClr val="lt1"/>
                </a:highlight>
              </a:rPr>
              <a:t>From a chalky, slightly tangy centre to a soft, sweet and slightly salty cream under the rind</a:t>
            </a:r>
            <a:r>
              <a:rPr lang="en"/>
              <a:t>, this cheese presents a unique taste and texture profile.</a:t>
            </a:r>
            <a:endParaRPr/>
          </a:p>
          <a:p>
            <a:pPr indent="0" lvl="0" marL="0" rtl="0" algn="l">
              <a:lnSpc>
                <a:spcPct val="100000"/>
              </a:lnSpc>
              <a:spcBef>
                <a:spcPts val="0"/>
              </a:spcBef>
              <a:spcAft>
                <a:spcPts val="0"/>
              </a:spcAft>
              <a:buClr>
                <a:schemeClr val="dk1"/>
              </a:buClr>
              <a:buSzPts val="1400"/>
              <a:buFont typeface="Arial"/>
              <a:buNone/>
            </a:pPr>
            <a:r>
              <a:rPr lang="en">
                <a:highlight>
                  <a:schemeClr val="lt1"/>
                </a:highlight>
              </a:rPr>
              <a:t>TASTING NOTES: A beautiful bloomy cheese with thick, cream-coloured surface flora, and a paste that’s chalky white at the heart and flowing ivory near the rind. Delicate, citric yogurt aromas lead to a melting sweetly mineral finish.</a:t>
            </a:r>
            <a:endParaRPr/>
          </a:p>
          <a:p>
            <a:pPr indent="0" lvl="0" marL="0" rtl="0" algn="l">
              <a:lnSpc>
                <a:spcPct val="100000"/>
              </a:lnSpc>
              <a:spcBef>
                <a:spcPts val="0"/>
              </a:spcBef>
              <a:spcAft>
                <a:spcPts val="0"/>
              </a:spcAft>
              <a:buSzPts val="1400"/>
              <a:buNone/>
            </a:pPr>
            <a:r>
              <a:t/>
            </a:r>
            <a:endParaRPr/>
          </a:p>
        </p:txBody>
      </p:sp>
      <p:sp>
        <p:nvSpPr>
          <p:cNvPr id="152" name="Google Shape;15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This soft surface-ripened cheese is made with cow’s milk and is free from stabilizers and preservatives. That’s why it’s sold with an expiry date, each lot being ripened for six weeks to preserve its creamy consistency. </a:t>
            </a:r>
            <a:endParaRPr/>
          </a:p>
          <a:p>
            <a:pPr indent="0" lvl="0" marL="0" rtl="0" algn="l">
              <a:lnSpc>
                <a:spcPct val="100000"/>
              </a:lnSpc>
              <a:spcBef>
                <a:spcPts val="0"/>
              </a:spcBef>
              <a:spcAft>
                <a:spcPts val="0"/>
              </a:spcAft>
              <a:buSzPts val="1400"/>
              <a:buNone/>
            </a:pPr>
            <a:r>
              <a:t/>
            </a:r>
            <a:endParaRPr/>
          </a:p>
        </p:txBody>
      </p:sp>
      <p:sp>
        <p:nvSpPr>
          <p:cNvPr id="182" name="Google Shape;18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This soft surface-ripened cheese is made with cow’s milk and is free from stabilizers and preservatives. That’s why it’s sold with an expiry date, each lot being ripened for six weeks to preserve its creamy consistency.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12" name="Google Shape;21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Comfort Cream is a soft cheese with a soft bloomy rind, in the camembert style, with a silky, creamy, golden interior. Rich flavour of fresh truffles, with an intense, buttery palate and a long, tart finish. </a:t>
            </a:r>
            <a:endParaRPr/>
          </a:p>
        </p:txBody>
      </p:sp>
      <p:sp>
        <p:nvSpPr>
          <p:cNvPr id="241" name="Google Shape;2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
              <a:t>Comfort Cream is a soft cheese with a soft bloomy rind, in the camembert style, with a silky, creamy, golden interior. Rich flavour of fresh truffles, with an intense, buttery palate and a long, tart finish. </a:t>
            </a:r>
            <a:endParaRPr/>
          </a:p>
        </p:txBody>
      </p:sp>
      <p:sp>
        <p:nvSpPr>
          <p:cNvPr id="271" name="Google Shape;2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solidFill>
                  <a:srgbClr val="000000"/>
                </a:solidFill>
                <a:highlight>
                  <a:srgbClr val="FFFFFF"/>
                </a:highlight>
              </a:rPr>
              <a:t>A full-flavoured farmstead Gouda that exudes hints of butterscotch and caramel.</a:t>
            </a:r>
            <a:endParaRPr>
              <a:solidFill>
                <a:srgbClr val="000000"/>
              </a:solidFill>
            </a:endParaRPr>
          </a:p>
          <a:p>
            <a:pPr indent="0" lvl="0" marL="0" rtl="0" algn="l">
              <a:lnSpc>
                <a:spcPct val="100000"/>
              </a:lnSpc>
              <a:spcBef>
                <a:spcPts val="0"/>
              </a:spcBef>
              <a:spcAft>
                <a:spcPts val="0"/>
              </a:spcAft>
              <a:buSzPts val="1400"/>
              <a:buNone/>
            </a:pPr>
            <a:r>
              <a:rPr lang="en"/>
              <a:t>Farmstead Premium Dutch stands proudly among any products from the Netherlands. It has the same soft taste, creamy texture, and sparkling eyes. An excellent dessert cheese, it is also ideal for cooking, and melts incredibly well. The cheese is made from the freshest milk possible, only a few minutes after the last cow has been milked. The result is a true farmer’s cheese!  </a:t>
            </a:r>
            <a:endParaRPr/>
          </a:p>
        </p:txBody>
      </p:sp>
      <p:sp>
        <p:nvSpPr>
          <p:cNvPr id="301" name="Google Shape;3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5" Type="http://schemas.openxmlformats.org/officeDocument/2006/relationships/hyperlink" Target="https://fromagescda.com/en/products/181-oxford-street.html" TargetMode="External"/><Relationship Id="rId6" Type="http://schemas.openxmlformats.org/officeDocument/2006/relationships/image" Target="../media/image23.png"/><Relationship Id="rId7" Type="http://schemas.openxmlformats.org/officeDocument/2006/relationships/image" Target="../media/image17.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9" Type="http://schemas.openxmlformats.org/officeDocument/2006/relationships/image" Target="../media/image20.png"/><Relationship Id="rId5" Type="http://schemas.openxmlformats.org/officeDocument/2006/relationships/hyperlink" Target="https://mountainoakcheese.ca/our-products" TargetMode="External"/><Relationship Id="rId6" Type="http://schemas.openxmlformats.org/officeDocument/2006/relationships/hyperlink" Target="https://www.grocerygateway.com/store/groceryGateway/en/Deli-Cheese/Firm/Gunn's-Hill-Dark-Side-Of-The-Moo/p/00227779000004" TargetMode="External"/><Relationship Id="rId7" Type="http://schemas.openxmlformats.org/officeDocument/2006/relationships/hyperlink" Target="https://www.nutritionvalue.org/Cheese,_gouda_nutritional_value.html" TargetMode="External"/><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hyperlink" Target="https://www.bufalamaciocia.ca/fr/nos-produits/" TargetMode="External"/><Relationship Id="rId5" Type="http://schemas.openxmlformats.org/officeDocument/2006/relationships/hyperlink" Target="http://www.vacheamaillotte.com/en/products/details.cfm?ProduitID=21" TargetMode="External"/><Relationship Id="rId6" Type="http://schemas.openxmlformats.org/officeDocument/2006/relationships/image" Target="../media/image25.png"/><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5" Type="http://schemas.openxmlformats.org/officeDocument/2006/relationships/hyperlink" Target="https://blackrivercheese.com/products/artisian-cheddars/maple-cheddar/" TargetMode="External"/><Relationship Id="rId6" Type="http://schemas.openxmlformats.org/officeDocument/2006/relationships/image" Target="../media/image24.png"/><Relationship Id="rId7"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5" Type="http://schemas.openxmlformats.org/officeDocument/2006/relationships/hyperlink" Target="https://fromagerieancetre.com/en/cheeses/double-smoked-cheddar/" TargetMode="External"/><Relationship Id="rId6" Type="http://schemas.openxmlformats.org/officeDocument/2006/relationships/image" Target="../media/image28.png"/><Relationship Id="rId7"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10" Type="http://schemas.openxmlformats.org/officeDocument/2006/relationships/image" Target="../media/image35.png"/><Relationship Id="rId9" Type="http://schemas.openxmlformats.org/officeDocument/2006/relationships/image" Target="../media/image29.png"/><Relationship Id="rId5" Type="http://schemas.openxmlformats.org/officeDocument/2006/relationships/hyperlink" Target="https://gunnshillcheese.ca/artisan-cheese/our-artisan-cheese" TargetMode="External"/><Relationship Id="rId6" Type="http://schemas.openxmlformats.org/officeDocument/2006/relationships/hyperlink" Target="https://www.grocerygateway.com/store/groceryGateway/en/Deli-Cheese/Firm/Gunn's-Hill-Dark-Side-Of-The-Moo/p/00227779000004" TargetMode="External"/><Relationship Id="rId7" Type="http://schemas.openxmlformats.org/officeDocument/2006/relationships/hyperlink" Target="https://www.grocerygateway.com/store/groceryGateway/en/Deli-Cheese/Firm/Gunn's-Hill-Dark-Side-Of-The-Moo/p/00227779000004" TargetMode="External"/><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5" Type="http://schemas.openxmlformats.org/officeDocument/2006/relationships/hyperlink" Target="https://ultrafoods.ca/product/applewood-smoked-cheddar-cheese/" TargetMode="External"/><Relationship Id="rId6" Type="http://schemas.openxmlformats.org/officeDocument/2006/relationships/image" Target="../media/image33.png"/><Relationship Id="rId7"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38.png"/><Relationship Id="rId5" Type="http://schemas.openxmlformats.org/officeDocument/2006/relationships/hyperlink" Target="https://www.bufalamaciocia.ca/fr/nos-produits/" TargetMode="External"/><Relationship Id="rId6" Type="http://schemas.openxmlformats.org/officeDocument/2006/relationships/hyperlink" Target="https://www.quiveutdufromage.com/f-chaumes" TargetMode="External"/><Relationship Id="rId7" Type="http://schemas.openxmlformats.org/officeDocument/2006/relationships/hyperlink" Target="https://www.fatsecret.com/calories-nutrition/generic/french-chaumes-cheese" TargetMode="External"/><Relationship Id="rId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www.bufalamaciocia.ca/fr/nos-produits/" TargetMode="External"/><Relationship Id="rId5" Type="http://schemas.openxmlformats.org/officeDocument/2006/relationships/hyperlink" Target="https://journalmetro.com/wp-content/uploads/2013/04/bouffe-ricotta1_c100.jpg?w=860" TargetMode="External"/><Relationship Id="rId6" Type="http://schemas.openxmlformats.org/officeDocument/2006/relationships/hyperlink" Target="https://www.fatsecret.ca/calories-nutrition/bella-casara/ricotta/2-tbsp?frc=True" TargetMode="External"/><Relationship Id="rId7" Type="http://schemas.openxmlformats.org/officeDocument/2006/relationships/image" Target="../media/image12.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bufalamaciocia.ca/fr/nos-produits/" TargetMode="External"/><Relationship Id="rId4" Type="http://schemas.openxmlformats.org/officeDocument/2006/relationships/hyperlink" Target="http://bestbaa.com/" TargetMode="External"/><Relationship Id="rId5" Type="http://schemas.openxmlformats.org/officeDocument/2006/relationships/hyperlink" Target="https://www.fatsecret.ca/calories-nutrition/generic/brie-cheese"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s://www.bufalamaciocia.ca/fr/nos-produits/" TargetMode="External"/><Relationship Id="rId9" Type="http://schemas.openxmlformats.org/officeDocument/2006/relationships/image" Target="../media/image10.png"/><Relationship Id="rId5" Type="http://schemas.openxmlformats.org/officeDocument/2006/relationships/hyperlink" Target="https://www.artisancheese.ca/product/madawaska/" TargetMode="External"/><Relationship Id="rId6" Type="http://schemas.openxmlformats.org/officeDocument/2006/relationships/hyperlink" Target="https://fromagescda.com/en/products/117-magie-de-madawaska.html" TargetMode="External"/><Relationship Id="rId7" Type="http://schemas.openxmlformats.org/officeDocument/2006/relationships/hyperlink" Target="https://fromagescda.com/en/products/117-magie-de-madawaska.html" TargetMode="External"/><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www.bufalamaciocia.ca/fr/nos-produits/" TargetMode="External"/><Relationship Id="rId9" Type="http://schemas.openxmlformats.org/officeDocument/2006/relationships/image" Target="../media/image9.png"/><Relationship Id="rId5" Type="http://schemas.openxmlformats.org/officeDocument/2006/relationships/hyperlink" Target="https://www.gunnshillcheese.ca/artisan-cheese/our-artisan-cheese" TargetMode="External"/><Relationship Id="rId6" Type="http://schemas.openxmlformats.org/officeDocument/2006/relationships/hyperlink" Target="https://www.fatsecret.ca/calories-nutrition/generic/brie-cheese" TargetMode="External"/><Relationship Id="rId7" Type="http://schemas.openxmlformats.org/officeDocument/2006/relationships/hyperlink" Target="https://www.fatsecret.ca/calories-nutrition/generic/brie-cheese" TargetMode="External"/><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www.bufalamaciocia.ca/fr/nos-produits/" TargetMode="External"/><Relationship Id="rId9" Type="http://schemas.openxmlformats.org/officeDocument/2006/relationships/image" Target="../media/image14.png"/><Relationship Id="rId5" Type="http://schemas.openxmlformats.org/officeDocument/2006/relationships/hyperlink" Target="https://www.fromagesdici.com/fr/fromages/9/camembert-lextra" TargetMode="External"/><Relationship Id="rId6" Type="http://schemas.openxmlformats.org/officeDocument/2006/relationships/hyperlink" Target="https://www.fatsecret.ca/calories-nutrition/generic/brie-cheese" TargetMode="External"/><Relationship Id="rId7" Type="http://schemas.openxmlformats.org/officeDocument/2006/relationships/hyperlink" Target="https://www.cheesebar.ca/cheese/lextra-camembert?_ga=2.71193360.1214144227.1622734345-1271938363.1622467499" TargetMode="External"/><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s://www.bufalamaciocia.ca/fr/nos-produits/" TargetMode="External"/><Relationship Id="rId5" Type="http://schemas.openxmlformats.org/officeDocument/2006/relationships/hyperlink" Target="https://www.uppercanadacheese.com/comfortcream" TargetMode="External"/><Relationship Id="rId6" Type="http://schemas.openxmlformats.org/officeDocument/2006/relationships/image" Target="../media/image2.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s://www.bufalamaciocia.ca/fr/nos-produits/" TargetMode="External"/><Relationship Id="rId5" Type="http://schemas.openxmlformats.org/officeDocument/2006/relationships/hyperlink" Target="https://fromagesduquebec.qc.ca/en/cheeses/cow-milk/fromagerie-de-lile-aux-grues/riopelle-de-lisle" TargetMode="External"/><Relationship Id="rId6" Type="http://schemas.openxmlformats.org/officeDocument/2006/relationships/hyperlink" Target="https://www.fromagesileauxgrues.com/produits/le-riopelle-de-lisle/" TargetMode="External"/><Relationship Id="rId7" Type="http://schemas.openxmlformats.org/officeDocument/2006/relationships/image" Target="../media/image39.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hyperlink" Target="https://www.bufalamaciocia.ca/fr/nos-produits/" TargetMode="External"/><Relationship Id="rId9" Type="http://schemas.openxmlformats.org/officeDocument/2006/relationships/image" Target="../media/image26.png"/><Relationship Id="rId5" Type="http://schemas.openxmlformats.org/officeDocument/2006/relationships/hyperlink" Target="https://mountainoakcheese.ca/our-products" TargetMode="External"/><Relationship Id="rId6" Type="http://schemas.openxmlformats.org/officeDocument/2006/relationships/hyperlink" Target="https://www.grocerygateway.com/store/groceryGateway/en/Deli-Cheese/Firm/Gunn's-Hill-Dark-Side-Of-The-Moo/p/00227779000004" TargetMode="External"/><Relationship Id="rId7" Type="http://schemas.openxmlformats.org/officeDocument/2006/relationships/hyperlink" Target="https://www.nutritionvalue.org/Cheese,_gouda_nutritional_value.html" TargetMode="External"/><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000"/>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3079825" y="5407625"/>
            <a:ext cx="5479200" cy="886200"/>
          </a:xfrm>
          <a:prstGeom prst="rect">
            <a:avLst/>
          </a:prstGeom>
          <a:gradFill>
            <a:gsLst>
              <a:gs pos="0">
                <a:srgbClr val="FFD042"/>
              </a:gs>
              <a:gs pos="100000">
                <a:srgbClr val="B88B07"/>
              </a:gs>
            </a:gsLst>
            <a:lin ang="5400012" scaled="0"/>
          </a:gradFill>
          <a:ln>
            <a:noFill/>
          </a:ln>
          <a:effectLst>
            <a:outerShdw blurRad="957263" rotWithShape="0" algn="bl" dir="5400000" dist="19050">
              <a:srgbClr val="000000">
                <a:alpha val="49019"/>
              </a:srgbClr>
            </a:outerShdw>
          </a:effectLst>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b="1" lang="en"/>
              <a:t>Tasting</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10"/>
          <p:cNvGrpSpPr/>
          <p:nvPr/>
        </p:nvGrpSpPr>
        <p:grpSpPr>
          <a:xfrm>
            <a:off x="8733065" y="1182416"/>
            <a:ext cx="3187266" cy="4983900"/>
            <a:chOff x="2099734" y="1627859"/>
            <a:chExt cx="4517100" cy="4983900"/>
          </a:xfrm>
        </p:grpSpPr>
        <p:sp>
          <p:nvSpPr>
            <p:cNvPr id="334" name="Google Shape;334;p10"/>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35" name="Google Shape;335;p10"/>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36" name="Google Shape;336;p10"/>
          <p:cNvSpPr txBox="1"/>
          <p:nvPr>
            <p:ph type="title"/>
          </p:nvPr>
        </p:nvSpPr>
        <p:spPr>
          <a:xfrm>
            <a:off x="2034209" y="68666"/>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Semi-firm cheese</a:t>
            </a:r>
            <a:endParaRPr>
              <a:latin typeface="Arial Narrow"/>
              <a:ea typeface="Arial Narrow"/>
              <a:cs typeface="Arial Narrow"/>
              <a:sym typeface="Arial Narrow"/>
            </a:endParaRPr>
          </a:p>
        </p:txBody>
      </p:sp>
      <p:pic>
        <p:nvPicPr>
          <p:cNvPr id="337" name="Google Shape;337;p10"/>
          <p:cNvPicPr preferRelativeResize="0"/>
          <p:nvPr/>
        </p:nvPicPr>
        <p:blipFill rotWithShape="1">
          <a:blip r:embed="rId3">
            <a:alphaModFix/>
          </a:blip>
          <a:srcRect b="0" l="0" r="0" t="0"/>
          <a:stretch/>
        </p:blipFill>
        <p:spPr>
          <a:xfrm>
            <a:off x="0" y="-167615"/>
            <a:ext cx="2034209" cy="2141650"/>
          </a:xfrm>
          <a:prstGeom prst="rect">
            <a:avLst/>
          </a:prstGeom>
          <a:noFill/>
          <a:ln>
            <a:noFill/>
          </a:ln>
        </p:spPr>
      </p:pic>
      <p:grpSp>
        <p:nvGrpSpPr>
          <p:cNvPr id="338" name="Google Shape;338;p10"/>
          <p:cNvGrpSpPr/>
          <p:nvPr/>
        </p:nvGrpSpPr>
        <p:grpSpPr>
          <a:xfrm>
            <a:off x="5240310" y="1182391"/>
            <a:ext cx="3187467" cy="4983956"/>
            <a:chOff x="2099734" y="1627859"/>
            <a:chExt cx="4517135" cy="4983956"/>
          </a:xfrm>
        </p:grpSpPr>
        <p:sp>
          <p:nvSpPr>
            <p:cNvPr id="339" name="Google Shape;339;p10"/>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40" name="Google Shape;340;p10"/>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41" name="Google Shape;341;p10"/>
          <p:cNvSpPr txBox="1"/>
          <p:nvPr/>
        </p:nvSpPr>
        <p:spPr>
          <a:xfrm flipH="1">
            <a:off x="4819777" y="1334639"/>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Semi-firm cheese</a:t>
            </a:r>
            <a:endParaRPr b="1" i="0" sz="2400" u="none" cap="none" strike="noStrike">
              <a:solidFill>
                <a:srgbClr val="000000"/>
              </a:solidFill>
              <a:latin typeface="Arial Narrow"/>
              <a:ea typeface="Arial Narrow"/>
              <a:cs typeface="Arial Narrow"/>
              <a:sym typeface="Arial Narrow"/>
            </a:endParaRPr>
          </a:p>
        </p:txBody>
      </p:sp>
      <p:grpSp>
        <p:nvGrpSpPr>
          <p:cNvPr id="342" name="Google Shape;342;p10"/>
          <p:cNvGrpSpPr/>
          <p:nvPr/>
        </p:nvGrpSpPr>
        <p:grpSpPr>
          <a:xfrm>
            <a:off x="5354495" y="2026783"/>
            <a:ext cx="2938754" cy="1434104"/>
            <a:chOff x="752863" y="1356403"/>
            <a:chExt cx="2071500" cy="1249599"/>
          </a:xfrm>
        </p:grpSpPr>
        <p:sp>
          <p:nvSpPr>
            <p:cNvPr id="343" name="Google Shape;343;p10"/>
            <p:cNvSpPr txBox="1"/>
            <p:nvPr/>
          </p:nvSpPr>
          <p:spPr>
            <a:xfrm>
              <a:off x="944230" y="1859569"/>
              <a:ext cx="1681976" cy="746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1" i="0" lang="en" sz="2400" u="none" cap="none" strike="noStrike">
                  <a:solidFill>
                    <a:srgbClr val="7030A0"/>
                  </a:solidFill>
                  <a:latin typeface="Arial Narrow"/>
                  <a:ea typeface="Arial Narrow"/>
                  <a:cs typeface="Arial Narrow"/>
                  <a:sym typeface="Arial Narrow"/>
                </a:rPr>
                <a:t>Quality cheese</a:t>
              </a:r>
              <a:endParaRPr b="1" i="0" sz="2400" u="none" cap="none" strike="noStrike">
                <a:solidFill>
                  <a:srgbClr val="7030A0"/>
                </a:solidFill>
                <a:latin typeface="Arial Narrow"/>
                <a:ea typeface="Arial Narrow"/>
                <a:cs typeface="Arial Narrow"/>
                <a:sym typeface="Arial Narrow"/>
              </a:endParaRPr>
            </a:p>
          </p:txBody>
        </p:sp>
        <p:sp>
          <p:nvSpPr>
            <p:cNvPr id="344" name="Google Shape;344;p10"/>
            <p:cNvSpPr txBox="1"/>
            <p:nvPr/>
          </p:nvSpPr>
          <p:spPr>
            <a:xfrm>
              <a:off x="752863" y="1356403"/>
              <a:ext cx="2071500" cy="32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Narrow"/>
                <a:buNone/>
              </a:pPr>
              <a:r>
                <a:rPr b="1" i="0" lang="en" sz="1800" u="none" cap="none" strike="noStrike">
                  <a:solidFill>
                    <a:srgbClr val="000000"/>
                  </a:solidFill>
                  <a:latin typeface="Arial Narrow"/>
                  <a:ea typeface="Arial Narrow"/>
                  <a:cs typeface="Arial Narrow"/>
                  <a:sym typeface="Arial Narrow"/>
                </a:rPr>
                <a:t>Oxford Street Buffalo Gouda</a:t>
              </a:r>
              <a:endParaRPr b="1" i="0" sz="1800" u="none" cap="none" strike="noStrike">
                <a:solidFill>
                  <a:srgbClr val="000000"/>
                </a:solidFill>
                <a:latin typeface="Arial Narrow"/>
                <a:ea typeface="Arial Narrow"/>
                <a:cs typeface="Arial Narrow"/>
                <a:sym typeface="Arial Narrow"/>
              </a:endParaRPr>
            </a:p>
          </p:txBody>
        </p:sp>
      </p:grpSp>
      <p:sp>
        <p:nvSpPr>
          <p:cNvPr id="345" name="Google Shape;345;p10"/>
          <p:cNvSpPr txBox="1"/>
          <p:nvPr/>
        </p:nvSpPr>
        <p:spPr>
          <a:xfrm>
            <a:off x="8773300" y="1743100"/>
            <a:ext cx="3106800" cy="3832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buffalo, pasteurized</a:t>
            </a:r>
            <a:r>
              <a:rPr b="0" i="0" lang="en" sz="2400" u="none" cap="none" strike="noStrike">
                <a:solidFill>
                  <a:schemeClr val="dk1"/>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Narrow"/>
              <a:buNone/>
            </a:pPr>
            <a:r>
              <a:t/>
            </a:r>
            <a:endParaRPr b="0" i="0" sz="17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white, yellow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7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gouda</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soft butter</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700" u="none" cap="none" strike="noStrike">
              <a:solidFill>
                <a:schemeClr val="dk1"/>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smooth</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butter, herb</a:t>
            </a:r>
            <a:endParaRPr b="0" i="0" sz="2400" u="none" cap="none" strike="noStrike">
              <a:solidFill>
                <a:srgbClr val="000000"/>
              </a:solidFill>
              <a:latin typeface="Arial Narrow"/>
              <a:ea typeface="Arial Narrow"/>
              <a:cs typeface="Arial Narrow"/>
              <a:sym typeface="Arial Narrow"/>
            </a:endParaRPr>
          </a:p>
        </p:txBody>
      </p:sp>
      <p:grpSp>
        <p:nvGrpSpPr>
          <p:cNvPr id="346" name="Google Shape;346;p10"/>
          <p:cNvGrpSpPr/>
          <p:nvPr/>
        </p:nvGrpSpPr>
        <p:grpSpPr>
          <a:xfrm>
            <a:off x="5441910" y="1810936"/>
            <a:ext cx="2713274" cy="190655"/>
            <a:chOff x="1237669" y="2477843"/>
            <a:chExt cx="3734068" cy="312014"/>
          </a:xfrm>
        </p:grpSpPr>
        <p:sp>
          <p:nvSpPr>
            <p:cNvPr id="347" name="Google Shape;347;p10"/>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348" name="Google Shape;348;p10"/>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349" name="Google Shape;349;p10"/>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350" name="Google Shape;350;p10"/>
          <p:cNvSpPr txBox="1"/>
          <p:nvPr/>
        </p:nvSpPr>
        <p:spPr>
          <a:xfrm>
            <a:off x="6020374" y="6440900"/>
            <a:ext cx="6048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https://fromagescda.com/en/products/181-oxford-street.html</a:t>
            </a:r>
            <a:endParaRPr b="0" i="0" sz="1400" u="none" cap="none" strike="noStrike">
              <a:solidFill>
                <a:srgbClr val="000000"/>
              </a:solidFill>
              <a:latin typeface="Arial Narrow"/>
              <a:ea typeface="Arial Narrow"/>
              <a:cs typeface="Arial Narrow"/>
              <a:sym typeface="Arial Narrow"/>
            </a:endParaRPr>
          </a:p>
        </p:txBody>
      </p:sp>
      <p:grpSp>
        <p:nvGrpSpPr>
          <p:cNvPr id="351" name="Google Shape;351;p10"/>
          <p:cNvGrpSpPr/>
          <p:nvPr/>
        </p:nvGrpSpPr>
        <p:grpSpPr>
          <a:xfrm>
            <a:off x="1709062" y="1167519"/>
            <a:ext cx="3255572" cy="4983956"/>
            <a:chOff x="1709062" y="1167519"/>
            <a:chExt cx="3255572" cy="4983956"/>
          </a:xfrm>
        </p:grpSpPr>
        <p:grpSp>
          <p:nvGrpSpPr>
            <p:cNvPr id="352" name="Google Shape;352;p10"/>
            <p:cNvGrpSpPr/>
            <p:nvPr/>
          </p:nvGrpSpPr>
          <p:grpSpPr>
            <a:xfrm>
              <a:off x="1709062" y="1167519"/>
              <a:ext cx="3255572" cy="4983956"/>
              <a:chOff x="2074123" y="1627859"/>
              <a:chExt cx="4517135" cy="4983956"/>
            </a:xfrm>
          </p:grpSpPr>
          <p:sp>
            <p:nvSpPr>
              <p:cNvPr id="353" name="Google Shape;353;p10"/>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54" name="Google Shape;354;p10"/>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355" name="Google Shape;355;p10"/>
            <p:cNvPicPr preferRelativeResize="0"/>
            <p:nvPr/>
          </p:nvPicPr>
          <p:blipFill rotWithShape="1">
            <a:blip r:embed="rId6">
              <a:alphaModFix/>
            </a:blip>
            <a:srcRect b="0" l="0" r="0" t="0"/>
            <a:stretch/>
          </p:blipFill>
          <p:spPr>
            <a:xfrm>
              <a:off x="1881264" y="1404752"/>
              <a:ext cx="2963436" cy="4557893"/>
            </a:xfrm>
            <a:prstGeom prst="rect">
              <a:avLst/>
            </a:prstGeom>
            <a:noFill/>
            <a:ln>
              <a:noFill/>
            </a:ln>
          </p:spPr>
        </p:pic>
      </p:grpSp>
      <p:grpSp>
        <p:nvGrpSpPr>
          <p:cNvPr id="356" name="Google Shape;356;p10"/>
          <p:cNvGrpSpPr/>
          <p:nvPr/>
        </p:nvGrpSpPr>
        <p:grpSpPr>
          <a:xfrm>
            <a:off x="5354537" y="3305725"/>
            <a:ext cx="3328724" cy="2860622"/>
            <a:chOff x="5354537" y="3305725"/>
            <a:chExt cx="3328724" cy="2860622"/>
          </a:xfrm>
        </p:grpSpPr>
        <p:pic>
          <p:nvPicPr>
            <p:cNvPr id="357" name="Google Shape;357;p10"/>
            <p:cNvPicPr preferRelativeResize="0"/>
            <p:nvPr/>
          </p:nvPicPr>
          <p:blipFill rotWithShape="1">
            <a:blip r:embed="rId7">
              <a:alphaModFix/>
            </a:blip>
            <a:srcRect b="28999" l="23800" r="24999" t="27000"/>
            <a:stretch/>
          </p:blipFill>
          <p:spPr>
            <a:xfrm>
              <a:off x="5354537" y="3305725"/>
              <a:ext cx="3328724" cy="2860622"/>
            </a:xfrm>
            <a:prstGeom prst="rect">
              <a:avLst/>
            </a:prstGeom>
            <a:noFill/>
            <a:ln>
              <a:noFill/>
            </a:ln>
          </p:spPr>
        </p:pic>
        <p:pic>
          <p:nvPicPr>
            <p:cNvPr id="358" name="Google Shape;358;p10"/>
            <p:cNvPicPr preferRelativeResize="0"/>
            <p:nvPr/>
          </p:nvPicPr>
          <p:blipFill rotWithShape="1">
            <a:blip r:embed="rId8">
              <a:alphaModFix/>
            </a:blip>
            <a:srcRect b="0" l="0" r="0" t="0"/>
            <a:stretch/>
          </p:blipFill>
          <p:spPr>
            <a:xfrm>
              <a:off x="6525734" y="4183290"/>
              <a:ext cx="1811316" cy="1869537"/>
            </a:xfrm>
            <a:prstGeom prst="rect">
              <a:avLst/>
            </a:prstGeom>
            <a:noFill/>
            <a:ln>
              <a:noFill/>
            </a:ln>
          </p:spPr>
        </p:pic>
      </p:grpSp>
      <p:sp>
        <p:nvSpPr>
          <p:cNvPr id="359" name="Google Shape;359;p10"/>
          <p:cNvSpPr txBox="1"/>
          <p:nvPr/>
        </p:nvSpPr>
        <p:spPr>
          <a:xfrm rot="-503684">
            <a:off x="579193" y="1381406"/>
            <a:ext cx="1074715"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Semi-firm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2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2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grpSp>
        <p:nvGrpSpPr>
          <p:cNvPr id="365" name="Google Shape;365;p11"/>
          <p:cNvGrpSpPr/>
          <p:nvPr/>
        </p:nvGrpSpPr>
        <p:grpSpPr>
          <a:xfrm>
            <a:off x="8813428" y="1167541"/>
            <a:ext cx="3187266" cy="4983900"/>
            <a:chOff x="2099734" y="1627859"/>
            <a:chExt cx="4517100" cy="4983900"/>
          </a:xfrm>
        </p:grpSpPr>
        <p:sp>
          <p:nvSpPr>
            <p:cNvPr id="366" name="Google Shape;366;p11"/>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67" name="Google Shape;367;p11"/>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68" name="Google Shape;368;p11"/>
          <p:cNvSpPr txBox="1"/>
          <p:nvPr>
            <p:ph type="title"/>
          </p:nvPr>
        </p:nvSpPr>
        <p:spPr>
          <a:xfrm>
            <a:off x="2034209" y="68666"/>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Firm cheese</a:t>
            </a:r>
            <a:endParaRPr>
              <a:latin typeface="Arial Narrow"/>
              <a:ea typeface="Arial Narrow"/>
              <a:cs typeface="Arial Narrow"/>
              <a:sym typeface="Arial Narrow"/>
            </a:endParaRPr>
          </a:p>
        </p:txBody>
      </p:sp>
      <p:pic>
        <p:nvPicPr>
          <p:cNvPr id="369" name="Google Shape;369;p11"/>
          <p:cNvPicPr preferRelativeResize="0"/>
          <p:nvPr/>
        </p:nvPicPr>
        <p:blipFill rotWithShape="1">
          <a:blip r:embed="rId3">
            <a:alphaModFix/>
          </a:blip>
          <a:srcRect b="0" l="0" r="0" t="0"/>
          <a:stretch/>
        </p:blipFill>
        <p:spPr>
          <a:xfrm>
            <a:off x="0" y="-167615"/>
            <a:ext cx="2034209" cy="2141650"/>
          </a:xfrm>
          <a:prstGeom prst="rect">
            <a:avLst/>
          </a:prstGeom>
          <a:noFill/>
          <a:ln>
            <a:noFill/>
          </a:ln>
        </p:spPr>
      </p:pic>
      <p:grpSp>
        <p:nvGrpSpPr>
          <p:cNvPr id="370" name="Google Shape;370;p11"/>
          <p:cNvGrpSpPr/>
          <p:nvPr/>
        </p:nvGrpSpPr>
        <p:grpSpPr>
          <a:xfrm>
            <a:off x="5240310" y="1182391"/>
            <a:ext cx="3187467" cy="4983956"/>
            <a:chOff x="2099734" y="1627859"/>
            <a:chExt cx="4517135" cy="4983956"/>
          </a:xfrm>
        </p:grpSpPr>
        <p:sp>
          <p:nvSpPr>
            <p:cNvPr id="371" name="Google Shape;371;p11"/>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72" name="Google Shape;372;p11"/>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73" name="Google Shape;373;p11"/>
          <p:cNvSpPr txBox="1"/>
          <p:nvPr/>
        </p:nvSpPr>
        <p:spPr>
          <a:xfrm flipH="1">
            <a:off x="4819777" y="1334639"/>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Firm cheese</a:t>
            </a:r>
            <a:endParaRPr b="1" i="0" sz="2400" u="none" cap="none" strike="noStrike">
              <a:solidFill>
                <a:srgbClr val="000000"/>
              </a:solidFill>
              <a:latin typeface="Arial Narrow"/>
              <a:ea typeface="Arial Narrow"/>
              <a:cs typeface="Arial Narrow"/>
              <a:sym typeface="Arial Narrow"/>
            </a:endParaRPr>
          </a:p>
        </p:txBody>
      </p:sp>
      <p:grpSp>
        <p:nvGrpSpPr>
          <p:cNvPr id="374" name="Google Shape;374;p11"/>
          <p:cNvGrpSpPr/>
          <p:nvPr/>
        </p:nvGrpSpPr>
        <p:grpSpPr>
          <a:xfrm>
            <a:off x="5625982" y="2050172"/>
            <a:ext cx="2421044" cy="1247464"/>
            <a:chOff x="944231" y="1376783"/>
            <a:chExt cx="1706571" cy="1086971"/>
          </a:xfrm>
        </p:grpSpPr>
        <p:sp>
          <p:nvSpPr>
            <p:cNvPr id="375" name="Google Shape;375;p11"/>
            <p:cNvSpPr txBox="1"/>
            <p:nvPr/>
          </p:nvSpPr>
          <p:spPr>
            <a:xfrm>
              <a:off x="944231" y="1717321"/>
              <a:ext cx="1681976" cy="746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1" i="0" lang="en" sz="2400" u="none" cap="none" strike="noStrike">
                  <a:solidFill>
                    <a:srgbClr val="7030A0"/>
                  </a:solidFill>
                  <a:latin typeface="Arial Narrow"/>
                  <a:ea typeface="Arial Narrow"/>
                  <a:cs typeface="Arial Narrow"/>
                  <a:sym typeface="Arial Narrow"/>
                </a:rPr>
                <a:t>Saputo</a:t>
              </a:r>
              <a:endParaRPr b="1" i="0" sz="2400" u="none" cap="none" strike="noStrike">
                <a:solidFill>
                  <a:srgbClr val="7030A0"/>
                </a:solidFill>
                <a:latin typeface="Arial Narrow"/>
                <a:ea typeface="Arial Narrow"/>
                <a:cs typeface="Arial Narrow"/>
                <a:sym typeface="Arial Narrow"/>
              </a:endParaRPr>
            </a:p>
          </p:txBody>
        </p:sp>
        <p:sp>
          <p:nvSpPr>
            <p:cNvPr id="376" name="Google Shape;376;p11"/>
            <p:cNvSpPr txBox="1"/>
            <p:nvPr/>
          </p:nvSpPr>
          <p:spPr>
            <a:xfrm>
              <a:off x="1083359" y="1376783"/>
              <a:ext cx="1567443" cy="321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77" name="Google Shape;377;p11"/>
          <p:cNvSpPr txBox="1"/>
          <p:nvPr/>
        </p:nvSpPr>
        <p:spPr>
          <a:xfrm>
            <a:off x="8949825" y="1812750"/>
            <a:ext cx="29145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golden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gouda</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smoky, woody</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melting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smoky</a:t>
            </a:r>
            <a:endParaRPr b="0" i="0" sz="2400" u="none" cap="none" strike="noStrike">
              <a:solidFill>
                <a:srgbClr val="000000"/>
              </a:solidFill>
              <a:latin typeface="Arial Narrow"/>
              <a:ea typeface="Arial Narrow"/>
              <a:cs typeface="Arial Narrow"/>
              <a:sym typeface="Arial Narrow"/>
            </a:endParaRPr>
          </a:p>
        </p:txBody>
      </p:sp>
      <p:grpSp>
        <p:nvGrpSpPr>
          <p:cNvPr id="378" name="Google Shape;378;p11"/>
          <p:cNvGrpSpPr/>
          <p:nvPr/>
        </p:nvGrpSpPr>
        <p:grpSpPr>
          <a:xfrm>
            <a:off x="5441910" y="1810936"/>
            <a:ext cx="2713274" cy="190655"/>
            <a:chOff x="1237669" y="2477843"/>
            <a:chExt cx="3734068" cy="312014"/>
          </a:xfrm>
        </p:grpSpPr>
        <p:sp>
          <p:nvSpPr>
            <p:cNvPr id="379" name="Google Shape;379;p11"/>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380" name="Google Shape;380;p11"/>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381" name="Google Shape;381;p11"/>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382" name="Google Shape;382;p11"/>
          <p:cNvSpPr txBox="1"/>
          <p:nvPr/>
        </p:nvSpPr>
        <p:spPr>
          <a:xfrm>
            <a:off x="6128650" y="6273300"/>
            <a:ext cx="58149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300" u="none" cap="none" strike="noStrike">
                <a:solidFill>
                  <a:srgbClr val="000000"/>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300" u="none" cap="none" strike="noStrike">
                <a:solidFill>
                  <a:srgbClr val="000000"/>
                </a:solidFill>
                <a:latin typeface="Arial Narrow"/>
                <a:ea typeface="Arial Narrow"/>
                <a:cs typeface="Arial Narrow"/>
                <a:sym typeface="Arial Narrow"/>
              </a:rPr>
              <a:t>: </a:t>
            </a:r>
            <a:r>
              <a:rPr b="0" i="0" lang="en" sz="13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https://mountainoakcheese.ca/our-products</a:t>
            </a:r>
            <a:endParaRPr b="0" i="0" sz="13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Narrow"/>
              <a:buNone/>
            </a:pPr>
            <a:r>
              <a:rPr b="0" i="0" lang="en" sz="1300" u="none" cap="none" strike="noStrike">
                <a:solidFill>
                  <a:srgbClr val="000000"/>
                </a:solidFill>
                <a:uFill>
                  <a:noFill/>
                </a:uFill>
                <a:latin typeface="Arial Narrow"/>
                <a:ea typeface="Arial Narrow"/>
                <a:cs typeface="Arial Narrow"/>
                <a:sym typeface="Arial Narrow"/>
                <a:hlinkClick r:id="rId6">
                  <a:extLst>
                    <a:ext uri="{A12FA001-AC4F-418D-AE19-62706E023703}">
                      <ahyp:hlinkClr val="tx"/>
                    </a:ext>
                  </a:extLst>
                </a:hlinkClick>
              </a:rPr>
              <a:t>             </a:t>
            </a:r>
            <a:r>
              <a:rPr b="0" i="0" lang="en" sz="13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https://www.nutritionvalue.org/Cheese%2C_gouda_nutritional_value.html</a:t>
            </a:r>
            <a:endParaRPr b="0" i="0" sz="1300" u="none" cap="none" strike="noStrike">
              <a:solidFill>
                <a:srgbClr val="000000"/>
              </a:solidFill>
              <a:latin typeface="Arial Narrow"/>
              <a:ea typeface="Arial Narrow"/>
              <a:cs typeface="Arial Narrow"/>
              <a:sym typeface="Arial Narrow"/>
            </a:endParaRPr>
          </a:p>
        </p:txBody>
      </p:sp>
      <p:grpSp>
        <p:nvGrpSpPr>
          <p:cNvPr id="383" name="Google Shape;383;p11"/>
          <p:cNvGrpSpPr/>
          <p:nvPr/>
        </p:nvGrpSpPr>
        <p:grpSpPr>
          <a:xfrm>
            <a:off x="1709062" y="1167519"/>
            <a:ext cx="3255572" cy="4983956"/>
            <a:chOff x="1709062" y="1167519"/>
            <a:chExt cx="3255572" cy="4983956"/>
          </a:xfrm>
        </p:grpSpPr>
        <p:grpSp>
          <p:nvGrpSpPr>
            <p:cNvPr id="384" name="Google Shape;384;p11"/>
            <p:cNvGrpSpPr/>
            <p:nvPr/>
          </p:nvGrpSpPr>
          <p:grpSpPr>
            <a:xfrm>
              <a:off x="1709062" y="1167519"/>
              <a:ext cx="3255572" cy="4983956"/>
              <a:chOff x="2074123" y="1627859"/>
              <a:chExt cx="4517135" cy="4983956"/>
            </a:xfrm>
          </p:grpSpPr>
          <p:sp>
            <p:nvSpPr>
              <p:cNvPr id="385" name="Google Shape;385;p11"/>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86" name="Google Shape;386;p11"/>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387" name="Google Shape;387;p11"/>
            <p:cNvPicPr preferRelativeResize="0"/>
            <p:nvPr/>
          </p:nvPicPr>
          <p:blipFill rotWithShape="1">
            <a:blip r:embed="rId8">
              <a:alphaModFix/>
            </a:blip>
            <a:srcRect b="0" l="10323" r="17436" t="0"/>
            <a:stretch/>
          </p:blipFill>
          <p:spPr>
            <a:xfrm>
              <a:off x="1913817" y="1553566"/>
              <a:ext cx="2802274" cy="4237863"/>
            </a:xfrm>
            <a:prstGeom prst="rect">
              <a:avLst/>
            </a:prstGeom>
            <a:noFill/>
            <a:ln>
              <a:noFill/>
            </a:ln>
          </p:spPr>
        </p:pic>
      </p:grpSp>
      <p:sp>
        <p:nvSpPr>
          <p:cNvPr id="388" name="Google Shape;388;p11"/>
          <p:cNvSpPr txBox="1"/>
          <p:nvPr/>
        </p:nvSpPr>
        <p:spPr>
          <a:xfrm>
            <a:off x="5410050" y="1919125"/>
            <a:ext cx="28812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Narrow"/>
                <a:ea typeface="Arial Narrow"/>
                <a:cs typeface="Arial Narrow"/>
                <a:sym typeface="Arial Narrow"/>
              </a:rPr>
              <a:t>Caciocavallo</a:t>
            </a:r>
            <a:endParaRPr b="0" i="0" sz="2400" u="none" cap="none" strike="noStrike">
              <a:solidFill>
                <a:schemeClr val="dk1"/>
              </a:solidFill>
              <a:latin typeface="Arial Narrow"/>
              <a:ea typeface="Arial Narrow"/>
              <a:cs typeface="Arial Narrow"/>
              <a:sym typeface="Arial Narrow"/>
            </a:endParaRPr>
          </a:p>
        </p:txBody>
      </p:sp>
      <p:pic>
        <p:nvPicPr>
          <p:cNvPr id="389" name="Google Shape;389;p11"/>
          <p:cNvPicPr preferRelativeResize="0"/>
          <p:nvPr/>
        </p:nvPicPr>
        <p:blipFill rotWithShape="1">
          <a:blip r:embed="rId9">
            <a:alphaModFix/>
          </a:blip>
          <a:srcRect b="0" l="0" r="0" t="0"/>
          <a:stretch/>
        </p:blipFill>
        <p:spPr>
          <a:xfrm>
            <a:off x="5240310" y="3148555"/>
            <a:ext cx="3051020" cy="3051020"/>
          </a:xfrm>
          <a:prstGeom prst="rect">
            <a:avLst/>
          </a:prstGeom>
          <a:noFill/>
          <a:ln>
            <a:noFill/>
          </a:ln>
        </p:spPr>
      </p:pic>
      <p:sp>
        <p:nvSpPr>
          <p:cNvPr id="390" name="Google Shape;390;p11"/>
          <p:cNvSpPr txBox="1"/>
          <p:nvPr/>
        </p:nvSpPr>
        <p:spPr>
          <a:xfrm rot="-504036">
            <a:off x="580466" y="139881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2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2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12"/>
          <p:cNvGrpSpPr/>
          <p:nvPr/>
        </p:nvGrpSpPr>
        <p:grpSpPr>
          <a:xfrm>
            <a:off x="8752427" y="1066851"/>
            <a:ext cx="3052656" cy="5080588"/>
            <a:chOff x="2099734" y="1627859"/>
            <a:chExt cx="4517100" cy="4983900"/>
          </a:xfrm>
        </p:grpSpPr>
        <p:sp>
          <p:nvSpPr>
            <p:cNvPr id="397" name="Google Shape;397;p12"/>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98" name="Google Shape;398;p12"/>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99" name="Google Shape;399;p12"/>
          <p:cNvSpPr txBox="1"/>
          <p:nvPr>
            <p:ph type="title"/>
          </p:nvPr>
        </p:nvSpPr>
        <p:spPr>
          <a:xfrm>
            <a:off x="1874220" y="45611"/>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Firm cheese</a:t>
            </a:r>
            <a:endParaRPr>
              <a:latin typeface="Arial Narrow"/>
              <a:ea typeface="Arial Narrow"/>
              <a:cs typeface="Arial Narrow"/>
              <a:sym typeface="Arial Narrow"/>
            </a:endParaRPr>
          </a:p>
        </p:txBody>
      </p:sp>
      <p:pic>
        <p:nvPicPr>
          <p:cNvPr id="400" name="Google Shape;400;p12"/>
          <p:cNvPicPr preferRelativeResize="0"/>
          <p:nvPr/>
        </p:nvPicPr>
        <p:blipFill rotWithShape="1">
          <a:blip r:embed="rId3">
            <a:alphaModFix/>
          </a:blip>
          <a:srcRect b="0" l="0" r="0" t="0"/>
          <a:stretch/>
        </p:blipFill>
        <p:spPr>
          <a:xfrm>
            <a:off x="-197821" y="-118356"/>
            <a:ext cx="2072041" cy="2093625"/>
          </a:xfrm>
          <a:prstGeom prst="rect">
            <a:avLst/>
          </a:prstGeom>
          <a:noFill/>
          <a:ln>
            <a:noFill/>
          </a:ln>
        </p:spPr>
      </p:pic>
      <p:grpSp>
        <p:nvGrpSpPr>
          <p:cNvPr id="401" name="Google Shape;401;p12"/>
          <p:cNvGrpSpPr/>
          <p:nvPr/>
        </p:nvGrpSpPr>
        <p:grpSpPr>
          <a:xfrm>
            <a:off x="5470932" y="1066791"/>
            <a:ext cx="3052529" cy="5080537"/>
            <a:chOff x="2099734" y="1627859"/>
            <a:chExt cx="4517135" cy="4983956"/>
          </a:xfrm>
        </p:grpSpPr>
        <p:sp>
          <p:nvSpPr>
            <p:cNvPr id="402" name="Google Shape;402;p12"/>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03" name="Google Shape;403;p12"/>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04" name="Google Shape;404;p12"/>
          <p:cNvSpPr txBox="1"/>
          <p:nvPr/>
        </p:nvSpPr>
        <p:spPr>
          <a:xfrm flipH="1">
            <a:off x="5016062" y="1321313"/>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Refined-firm</a:t>
            </a:r>
            <a:endParaRPr b="1" i="0" sz="2400" u="none" cap="none" strike="noStrike">
              <a:solidFill>
                <a:srgbClr val="000000"/>
              </a:solidFill>
              <a:latin typeface="Arial Narrow"/>
              <a:ea typeface="Arial Narrow"/>
              <a:cs typeface="Arial Narrow"/>
              <a:sym typeface="Arial Narrow"/>
            </a:endParaRPr>
          </a:p>
        </p:txBody>
      </p:sp>
      <p:grpSp>
        <p:nvGrpSpPr>
          <p:cNvPr id="405" name="Google Shape;405;p12"/>
          <p:cNvGrpSpPr/>
          <p:nvPr/>
        </p:nvGrpSpPr>
        <p:grpSpPr>
          <a:xfrm>
            <a:off x="5580100" y="2081821"/>
            <a:ext cx="2809816" cy="1747645"/>
            <a:chOff x="557070" y="1415885"/>
            <a:chExt cx="1967245" cy="1522737"/>
          </a:xfrm>
        </p:grpSpPr>
        <p:sp>
          <p:nvSpPr>
            <p:cNvPr id="406" name="Google Shape;406;p12"/>
            <p:cNvSpPr txBox="1"/>
            <p:nvPr/>
          </p:nvSpPr>
          <p:spPr>
            <a:xfrm>
              <a:off x="557070" y="1870374"/>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La vache à Maillotte</a:t>
              </a:r>
              <a:br>
                <a:rPr b="1" i="0" lang="en" sz="2400" u="none" cap="none" strike="noStrike">
                  <a:solidFill>
                    <a:srgbClr val="000000"/>
                  </a:solidFill>
                  <a:latin typeface="Calibri"/>
                  <a:ea typeface="Calibri"/>
                  <a:cs typeface="Calibri"/>
                  <a:sym typeface="Calibri"/>
                </a:rPr>
              </a:br>
              <a:endParaRPr b="1" i="0" sz="2400" u="none" cap="none" strike="noStrike">
                <a:solidFill>
                  <a:srgbClr val="7030A0"/>
                </a:solidFill>
                <a:latin typeface="Arial Narrow"/>
                <a:ea typeface="Arial Narrow"/>
                <a:cs typeface="Arial Narrow"/>
                <a:sym typeface="Arial Narrow"/>
              </a:endParaRPr>
            </a:p>
          </p:txBody>
        </p:sp>
        <p:sp>
          <p:nvSpPr>
            <p:cNvPr id="407" name="Google Shape;407;p12"/>
            <p:cNvSpPr txBox="1"/>
            <p:nvPr/>
          </p:nvSpPr>
          <p:spPr>
            <a:xfrm>
              <a:off x="600875" y="1415885"/>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Rose</a:t>
              </a:r>
              <a:endParaRPr b="1" i="0" sz="2400" u="none" cap="none" strike="noStrike">
                <a:solidFill>
                  <a:srgbClr val="7030A0"/>
                </a:solidFill>
                <a:latin typeface="Arial Narrow"/>
                <a:ea typeface="Arial Narrow"/>
                <a:cs typeface="Arial Narrow"/>
                <a:sym typeface="Arial Narrow"/>
              </a:endParaRPr>
            </a:p>
          </p:txBody>
        </p:sp>
      </p:grpSp>
      <p:sp>
        <p:nvSpPr>
          <p:cNvPr id="408" name="Google Shape;408;p12"/>
          <p:cNvSpPr txBox="1"/>
          <p:nvPr/>
        </p:nvSpPr>
        <p:spPr>
          <a:xfrm>
            <a:off x="8873425" y="1398650"/>
            <a:ext cx="2809800" cy="420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ivory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gouda, waxed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15000"/>
              </a:lnSpc>
              <a:spcBef>
                <a:spcPts val="0"/>
              </a:spcBef>
              <a:spcAft>
                <a:spcPts val="0"/>
              </a:spcAft>
              <a:buClr>
                <a:srgbClr val="000000"/>
              </a:buClr>
              <a:buSzPts val="2400"/>
              <a:buFont typeface="Arial Narrow"/>
              <a:buNone/>
            </a:pPr>
            <a:r>
              <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lactic</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supple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soft lactic, pink</a:t>
            </a:r>
            <a:endParaRPr b="0" i="0" sz="2400" u="none" cap="none" strike="noStrike">
              <a:solidFill>
                <a:srgbClr val="000000"/>
              </a:solidFill>
              <a:latin typeface="Arial Narrow"/>
              <a:ea typeface="Arial Narrow"/>
              <a:cs typeface="Arial Narrow"/>
              <a:sym typeface="Arial Narrow"/>
            </a:endParaRPr>
          </a:p>
        </p:txBody>
      </p:sp>
      <p:grpSp>
        <p:nvGrpSpPr>
          <p:cNvPr id="409" name="Google Shape;409;p12"/>
          <p:cNvGrpSpPr/>
          <p:nvPr/>
        </p:nvGrpSpPr>
        <p:grpSpPr>
          <a:xfrm>
            <a:off x="5599606" y="1791258"/>
            <a:ext cx="2809806" cy="275302"/>
            <a:chOff x="1237669" y="2477843"/>
            <a:chExt cx="3734068" cy="312014"/>
          </a:xfrm>
        </p:grpSpPr>
        <p:sp>
          <p:nvSpPr>
            <p:cNvPr id="410" name="Google Shape;410;p12"/>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411" name="Google Shape;411;p12"/>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412" name="Google Shape;412;p12"/>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413" name="Google Shape;413;p12"/>
          <p:cNvSpPr txBox="1"/>
          <p:nvPr/>
        </p:nvSpPr>
        <p:spPr>
          <a:xfrm>
            <a:off x="5219975" y="6314700"/>
            <a:ext cx="6687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600" u="sng" cap="none" strike="noStrike">
                <a:solidFill>
                  <a:schemeClr val="dk1"/>
                </a:solidFill>
                <a:latin typeface="Arial Narrow"/>
                <a:ea typeface="Arial Narrow"/>
                <a:cs typeface="Arial Narrow"/>
                <a:sym typeface="Arial Narrow"/>
                <a:hlinkClick r:id="rId4">
                  <a:extLst>
                    <a:ext uri="{A12FA001-AC4F-418D-AE19-62706E023703}">
                      <ahyp:hlinkClr val="tx"/>
                    </a:ext>
                  </a:extLst>
                </a:hlinkClick>
              </a:rPr>
              <a:t>Source</a:t>
            </a:r>
            <a:r>
              <a:rPr b="0" i="0" lang="en" sz="1600" u="none" cap="none" strike="noStrike">
                <a:solidFill>
                  <a:schemeClr val="dk1"/>
                </a:solidFill>
                <a:latin typeface="Arial Narrow"/>
                <a:ea typeface="Arial Narrow"/>
                <a:cs typeface="Arial Narrow"/>
                <a:sym typeface="Arial Narrow"/>
              </a:rPr>
              <a:t>: </a:t>
            </a:r>
            <a:r>
              <a:rPr lang="en" sz="1600" u="sng">
                <a:solidFill>
                  <a:schemeClr val="dk1"/>
                </a:solidFill>
                <a:latin typeface="Arial Narrow"/>
                <a:ea typeface="Arial Narrow"/>
                <a:cs typeface="Arial Narrow"/>
                <a:sym typeface="Arial Narrow"/>
                <a:hlinkClick r:id="rId5">
                  <a:extLst>
                    <a:ext uri="{A12FA001-AC4F-418D-AE19-62706E023703}">
                      <ahyp:hlinkClr val="tx"/>
                    </a:ext>
                  </a:extLst>
                </a:hlinkClick>
              </a:rPr>
              <a:t>http://www.vacheamaillotte.com/en/products/details.cfm?ProduitID=21</a:t>
            </a:r>
            <a:r>
              <a:rPr lang="en" sz="1600" u="none">
                <a:solidFill>
                  <a:schemeClr val="dk1"/>
                </a:solidFill>
                <a:latin typeface="Arial Narrow"/>
                <a:ea typeface="Arial Narrow"/>
                <a:cs typeface="Arial Narrow"/>
                <a:sym typeface="Arial Narrow"/>
              </a:rPr>
              <a:t> </a:t>
            </a:r>
            <a:endParaRPr b="0" i="0" sz="1600" u="none" cap="none" strike="noStrike">
              <a:solidFill>
                <a:schemeClr val="dk1"/>
              </a:solidFill>
              <a:latin typeface="Arial Narrow"/>
              <a:ea typeface="Arial Narrow"/>
              <a:cs typeface="Arial Narrow"/>
              <a:sym typeface="Arial Narrow"/>
            </a:endParaRPr>
          </a:p>
        </p:txBody>
      </p:sp>
      <p:grpSp>
        <p:nvGrpSpPr>
          <p:cNvPr id="414" name="Google Shape;414;p12"/>
          <p:cNvGrpSpPr/>
          <p:nvPr/>
        </p:nvGrpSpPr>
        <p:grpSpPr>
          <a:xfrm>
            <a:off x="1938006" y="1163373"/>
            <a:ext cx="3183206" cy="4983956"/>
            <a:chOff x="1938006" y="1163373"/>
            <a:chExt cx="3183206" cy="4983956"/>
          </a:xfrm>
        </p:grpSpPr>
        <p:grpSp>
          <p:nvGrpSpPr>
            <p:cNvPr id="415" name="Google Shape;415;p12"/>
            <p:cNvGrpSpPr/>
            <p:nvPr/>
          </p:nvGrpSpPr>
          <p:grpSpPr>
            <a:xfrm>
              <a:off x="1938006" y="1163373"/>
              <a:ext cx="3183206" cy="4983956"/>
              <a:chOff x="2074123" y="1627859"/>
              <a:chExt cx="4517135" cy="4983956"/>
            </a:xfrm>
          </p:grpSpPr>
          <p:sp>
            <p:nvSpPr>
              <p:cNvPr id="416" name="Google Shape;416;p12"/>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17" name="Google Shape;417;p12"/>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418" name="Google Shape;418;p12"/>
            <p:cNvPicPr preferRelativeResize="0"/>
            <p:nvPr/>
          </p:nvPicPr>
          <p:blipFill rotWithShape="1">
            <a:blip r:embed="rId6">
              <a:alphaModFix/>
            </a:blip>
            <a:srcRect b="0" l="0" r="0" t="0"/>
            <a:stretch/>
          </p:blipFill>
          <p:spPr>
            <a:xfrm>
              <a:off x="2346082" y="1436927"/>
              <a:ext cx="2513709" cy="4436847"/>
            </a:xfrm>
            <a:prstGeom prst="rect">
              <a:avLst/>
            </a:prstGeom>
            <a:noFill/>
            <a:ln>
              <a:noFill/>
            </a:ln>
          </p:spPr>
        </p:pic>
      </p:grpSp>
      <p:pic>
        <p:nvPicPr>
          <p:cNvPr id="419" name="Google Shape;419;p12"/>
          <p:cNvPicPr preferRelativeResize="0"/>
          <p:nvPr/>
        </p:nvPicPr>
        <p:blipFill rotWithShape="1">
          <a:blip r:embed="rId7">
            <a:alphaModFix/>
          </a:blip>
          <a:srcRect b="10460" l="0" r="0" t="7970"/>
          <a:stretch/>
        </p:blipFill>
        <p:spPr>
          <a:xfrm>
            <a:off x="5580952" y="3358342"/>
            <a:ext cx="2998277" cy="2410691"/>
          </a:xfrm>
          <a:prstGeom prst="rect">
            <a:avLst/>
          </a:prstGeom>
          <a:noFill/>
          <a:ln>
            <a:noFill/>
          </a:ln>
        </p:spPr>
      </p:pic>
      <p:sp>
        <p:nvSpPr>
          <p:cNvPr id="420" name="Google Shape;420;p12"/>
          <p:cNvSpPr txBox="1"/>
          <p:nvPr/>
        </p:nvSpPr>
        <p:spPr>
          <a:xfrm rot="-504036">
            <a:off x="491666" y="1329741"/>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2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grpSp>
        <p:nvGrpSpPr>
          <p:cNvPr id="426" name="Google Shape;426;p13"/>
          <p:cNvGrpSpPr/>
          <p:nvPr/>
        </p:nvGrpSpPr>
        <p:grpSpPr>
          <a:xfrm>
            <a:off x="8759311" y="1180025"/>
            <a:ext cx="3250505" cy="5072115"/>
            <a:chOff x="2099734" y="1627859"/>
            <a:chExt cx="4517100" cy="4983900"/>
          </a:xfrm>
        </p:grpSpPr>
        <p:sp>
          <p:nvSpPr>
            <p:cNvPr id="427" name="Google Shape;427;p13"/>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28" name="Google Shape;428;p13"/>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29" name="Google Shape;429;p13"/>
          <p:cNvSpPr txBox="1"/>
          <p:nvPr>
            <p:ph type="title"/>
          </p:nvPr>
        </p:nvSpPr>
        <p:spPr>
          <a:xfrm>
            <a:off x="2014638" y="124032"/>
            <a:ext cx="2927400" cy="92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Firm cheese</a:t>
            </a:r>
            <a:endParaRPr>
              <a:latin typeface="Arial Narrow"/>
              <a:ea typeface="Arial Narrow"/>
              <a:cs typeface="Arial Narrow"/>
              <a:sym typeface="Arial Narrow"/>
            </a:endParaRPr>
          </a:p>
        </p:txBody>
      </p:sp>
      <p:pic>
        <p:nvPicPr>
          <p:cNvPr id="430" name="Google Shape;430;p13"/>
          <p:cNvPicPr preferRelativeResize="0"/>
          <p:nvPr/>
        </p:nvPicPr>
        <p:blipFill rotWithShape="1">
          <a:blip r:embed="rId3">
            <a:alphaModFix/>
          </a:blip>
          <a:srcRect b="0" l="0" r="0" t="0"/>
          <a:stretch/>
        </p:blipFill>
        <p:spPr>
          <a:xfrm>
            <a:off x="0" y="-167615"/>
            <a:ext cx="2014646" cy="2121054"/>
          </a:xfrm>
          <a:prstGeom prst="rect">
            <a:avLst/>
          </a:prstGeom>
          <a:noFill/>
          <a:ln>
            <a:noFill/>
          </a:ln>
        </p:spPr>
      </p:pic>
      <p:grpSp>
        <p:nvGrpSpPr>
          <p:cNvPr id="431" name="Google Shape;431;p13"/>
          <p:cNvGrpSpPr/>
          <p:nvPr/>
        </p:nvGrpSpPr>
        <p:grpSpPr>
          <a:xfrm>
            <a:off x="5245441" y="1180018"/>
            <a:ext cx="3250487" cy="5072226"/>
            <a:chOff x="2099734" y="1627859"/>
            <a:chExt cx="4517135" cy="4983956"/>
          </a:xfrm>
        </p:grpSpPr>
        <p:sp>
          <p:nvSpPr>
            <p:cNvPr id="432" name="Google Shape;432;p13"/>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33" name="Google Shape;433;p13"/>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34" name="Google Shape;434;p13"/>
          <p:cNvSpPr txBox="1"/>
          <p:nvPr/>
        </p:nvSpPr>
        <p:spPr>
          <a:xfrm flipH="1">
            <a:off x="4825652" y="1291892"/>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Firm cheese</a:t>
            </a:r>
            <a:endParaRPr b="1" i="0" sz="2400" u="none" cap="none" strike="noStrike">
              <a:solidFill>
                <a:srgbClr val="000000"/>
              </a:solidFill>
              <a:latin typeface="Arial Narrow"/>
              <a:ea typeface="Arial Narrow"/>
              <a:cs typeface="Arial Narrow"/>
              <a:sym typeface="Arial Narrow"/>
            </a:endParaRPr>
          </a:p>
        </p:txBody>
      </p:sp>
      <p:grpSp>
        <p:nvGrpSpPr>
          <p:cNvPr id="435" name="Google Shape;435;p13"/>
          <p:cNvGrpSpPr/>
          <p:nvPr/>
        </p:nvGrpSpPr>
        <p:grpSpPr>
          <a:xfrm>
            <a:off x="5317558" y="2180791"/>
            <a:ext cx="3109427" cy="1718740"/>
            <a:chOff x="530594" y="1527746"/>
            <a:chExt cx="1967245" cy="1497552"/>
          </a:xfrm>
        </p:grpSpPr>
        <p:sp>
          <p:nvSpPr>
            <p:cNvPr id="436" name="Google Shape;436;p13"/>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Black River</a:t>
              </a:r>
              <a:br>
                <a:rPr b="1" i="0" lang="en" sz="2400" u="none" cap="none" strike="noStrike">
                  <a:solidFill>
                    <a:srgbClr val="000000"/>
                  </a:solidFill>
                  <a:latin typeface="Calibri"/>
                  <a:ea typeface="Calibri"/>
                  <a:cs typeface="Calibri"/>
                  <a:sym typeface="Calibri"/>
                </a:rPr>
              </a:br>
              <a:endParaRPr b="1" i="0" sz="2400" u="none" cap="none" strike="noStrike">
                <a:solidFill>
                  <a:srgbClr val="7030A0"/>
                </a:solidFill>
                <a:latin typeface="Arial Narrow"/>
                <a:ea typeface="Arial Narrow"/>
                <a:cs typeface="Arial Narrow"/>
                <a:sym typeface="Arial Narrow"/>
              </a:endParaRPr>
            </a:p>
          </p:txBody>
        </p:sp>
        <p:sp>
          <p:nvSpPr>
            <p:cNvPr id="437" name="Google Shape;437;p13"/>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lang="en" sz="2400">
                  <a:latin typeface="Calibri"/>
                  <a:ea typeface="Calibri"/>
                  <a:cs typeface="Calibri"/>
                  <a:sym typeface="Calibri"/>
                </a:rPr>
                <a:t>Maple cheddar</a:t>
              </a:r>
              <a:endParaRPr b="1" i="0" sz="2400" u="none" cap="none" strike="noStrike">
                <a:solidFill>
                  <a:srgbClr val="7030A0"/>
                </a:solidFill>
                <a:latin typeface="Arial Narrow"/>
                <a:ea typeface="Arial Narrow"/>
                <a:cs typeface="Arial Narrow"/>
                <a:sym typeface="Arial Narrow"/>
              </a:endParaRPr>
            </a:p>
          </p:txBody>
        </p:sp>
      </p:grpSp>
      <p:sp>
        <p:nvSpPr>
          <p:cNvPr id="438" name="Google Shape;438;p13"/>
          <p:cNvSpPr txBox="1"/>
          <p:nvPr/>
        </p:nvSpPr>
        <p:spPr>
          <a:xfrm>
            <a:off x="8899424" y="1691981"/>
            <a:ext cx="2970300" cy="404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white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no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soft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melt-in-your-mouth</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sweet and salty</a:t>
            </a:r>
            <a:endParaRPr b="0" i="0" sz="2400" u="none" cap="none" strike="noStrike">
              <a:solidFill>
                <a:srgbClr val="000000"/>
              </a:solidFill>
              <a:latin typeface="Arial Narrow"/>
              <a:ea typeface="Arial Narrow"/>
              <a:cs typeface="Arial Narrow"/>
              <a:sym typeface="Arial Narrow"/>
            </a:endParaRPr>
          </a:p>
        </p:txBody>
      </p:sp>
      <p:grpSp>
        <p:nvGrpSpPr>
          <p:cNvPr id="439" name="Google Shape;439;p13"/>
          <p:cNvGrpSpPr/>
          <p:nvPr/>
        </p:nvGrpSpPr>
        <p:grpSpPr>
          <a:xfrm>
            <a:off x="5306328" y="1841131"/>
            <a:ext cx="3066456" cy="220425"/>
            <a:chOff x="1237669" y="2477843"/>
            <a:chExt cx="3734068" cy="312014"/>
          </a:xfrm>
        </p:grpSpPr>
        <p:sp>
          <p:nvSpPr>
            <p:cNvPr id="440" name="Google Shape;440;p13"/>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441" name="Google Shape;441;p13"/>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442" name="Google Shape;442;p13"/>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443" name="Google Shape;443;p13"/>
          <p:cNvSpPr txBox="1"/>
          <p:nvPr/>
        </p:nvSpPr>
        <p:spPr>
          <a:xfrm>
            <a:off x="5856421" y="6357700"/>
            <a:ext cx="6188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5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Source</a:t>
            </a:r>
            <a:r>
              <a:rPr b="0" i="0" lang="en" sz="1500" u="none" cap="none" strike="noStrike">
                <a:solidFill>
                  <a:srgbClr val="000000"/>
                </a:solidFill>
                <a:latin typeface="Arial Narrow"/>
                <a:ea typeface="Arial Narrow"/>
                <a:cs typeface="Arial Narrow"/>
                <a:sym typeface="Arial Narrow"/>
              </a:rPr>
              <a:t>: </a:t>
            </a:r>
            <a:r>
              <a:rPr b="0" i="0" lang="en" sz="15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https://blackrivercheese.com/products/artisian-cheddars/maple-cheddar/</a:t>
            </a:r>
            <a:endParaRPr b="0" i="0" sz="1500" u="none" cap="none" strike="noStrike">
              <a:solidFill>
                <a:srgbClr val="000000"/>
              </a:solidFill>
              <a:latin typeface="Arial Narrow"/>
              <a:ea typeface="Arial Narrow"/>
              <a:cs typeface="Arial Narrow"/>
              <a:sym typeface="Arial Narrow"/>
            </a:endParaRPr>
          </a:p>
        </p:txBody>
      </p:sp>
      <p:pic>
        <p:nvPicPr>
          <p:cNvPr id="444" name="Google Shape;444;p13"/>
          <p:cNvPicPr preferRelativeResize="0"/>
          <p:nvPr/>
        </p:nvPicPr>
        <p:blipFill rotWithShape="1">
          <a:blip r:embed="rId6">
            <a:alphaModFix/>
          </a:blip>
          <a:srcRect b="0" l="0" r="0" t="0"/>
          <a:stretch/>
        </p:blipFill>
        <p:spPr>
          <a:xfrm>
            <a:off x="5665449" y="3576331"/>
            <a:ext cx="2491495" cy="2215913"/>
          </a:xfrm>
          <a:prstGeom prst="rect">
            <a:avLst/>
          </a:prstGeom>
          <a:noFill/>
          <a:ln>
            <a:noFill/>
          </a:ln>
        </p:spPr>
      </p:pic>
      <p:grpSp>
        <p:nvGrpSpPr>
          <p:cNvPr id="445" name="Google Shape;445;p13"/>
          <p:cNvGrpSpPr/>
          <p:nvPr/>
        </p:nvGrpSpPr>
        <p:grpSpPr>
          <a:xfrm>
            <a:off x="1784748" y="1180018"/>
            <a:ext cx="3303454" cy="5072226"/>
            <a:chOff x="1784748" y="1180018"/>
            <a:chExt cx="3303454" cy="5072226"/>
          </a:xfrm>
        </p:grpSpPr>
        <p:grpSp>
          <p:nvGrpSpPr>
            <p:cNvPr id="446" name="Google Shape;446;p13"/>
            <p:cNvGrpSpPr/>
            <p:nvPr/>
          </p:nvGrpSpPr>
          <p:grpSpPr>
            <a:xfrm>
              <a:off x="1784748" y="1180018"/>
              <a:ext cx="3303454" cy="5072226"/>
              <a:chOff x="2074123" y="1627859"/>
              <a:chExt cx="4517135" cy="4983956"/>
            </a:xfrm>
          </p:grpSpPr>
          <p:sp>
            <p:nvSpPr>
              <p:cNvPr id="447" name="Google Shape;447;p13"/>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48" name="Google Shape;448;p13"/>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449" name="Google Shape;449;p13"/>
            <p:cNvPicPr preferRelativeResize="0"/>
            <p:nvPr/>
          </p:nvPicPr>
          <p:blipFill rotWithShape="1">
            <a:blip r:embed="rId7">
              <a:alphaModFix/>
            </a:blip>
            <a:srcRect b="0" l="0" r="0" t="0"/>
            <a:stretch/>
          </p:blipFill>
          <p:spPr>
            <a:xfrm>
              <a:off x="1994609" y="1685431"/>
              <a:ext cx="2890948" cy="4031260"/>
            </a:xfrm>
            <a:prstGeom prst="rect">
              <a:avLst/>
            </a:prstGeom>
            <a:noFill/>
            <a:ln>
              <a:noFill/>
            </a:ln>
          </p:spPr>
        </p:pic>
      </p:grpSp>
      <p:sp>
        <p:nvSpPr>
          <p:cNvPr id="450" name="Google Shape;450;p13"/>
          <p:cNvSpPr txBox="1"/>
          <p:nvPr/>
        </p:nvSpPr>
        <p:spPr>
          <a:xfrm rot="-504036">
            <a:off x="580466" y="139881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2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2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14"/>
          <p:cNvGrpSpPr/>
          <p:nvPr/>
        </p:nvGrpSpPr>
        <p:grpSpPr>
          <a:xfrm>
            <a:off x="8783661" y="1180025"/>
            <a:ext cx="3250505" cy="5072115"/>
            <a:chOff x="2099734" y="1627859"/>
            <a:chExt cx="4517100" cy="4983900"/>
          </a:xfrm>
        </p:grpSpPr>
        <p:sp>
          <p:nvSpPr>
            <p:cNvPr id="457" name="Google Shape;457;p14"/>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58" name="Google Shape;458;p14"/>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59" name="Google Shape;459;p14"/>
          <p:cNvSpPr txBox="1"/>
          <p:nvPr>
            <p:ph type="title"/>
          </p:nvPr>
        </p:nvSpPr>
        <p:spPr>
          <a:xfrm>
            <a:off x="2160788" y="141932"/>
            <a:ext cx="2927400" cy="92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Firm cheese</a:t>
            </a:r>
            <a:endParaRPr>
              <a:latin typeface="Arial Narrow"/>
              <a:ea typeface="Arial Narrow"/>
              <a:cs typeface="Arial Narrow"/>
              <a:sym typeface="Arial Narrow"/>
            </a:endParaRPr>
          </a:p>
        </p:txBody>
      </p:sp>
      <p:pic>
        <p:nvPicPr>
          <p:cNvPr id="460" name="Google Shape;460;p14"/>
          <p:cNvPicPr preferRelativeResize="0"/>
          <p:nvPr/>
        </p:nvPicPr>
        <p:blipFill rotWithShape="1">
          <a:blip r:embed="rId3">
            <a:alphaModFix/>
          </a:blip>
          <a:srcRect b="0" l="0" r="0" t="0"/>
          <a:stretch/>
        </p:blipFill>
        <p:spPr>
          <a:xfrm>
            <a:off x="0" y="-167615"/>
            <a:ext cx="2014646" cy="2121054"/>
          </a:xfrm>
          <a:prstGeom prst="rect">
            <a:avLst/>
          </a:prstGeom>
          <a:noFill/>
          <a:ln>
            <a:noFill/>
          </a:ln>
        </p:spPr>
      </p:pic>
      <p:grpSp>
        <p:nvGrpSpPr>
          <p:cNvPr id="461" name="Google Shape;461;p14"/>
          <p:cNvGrpSpPr/>
          <p:nvPr/>
        </p:nvGrpSpPr>
        <p:grpSpPr>
          <a:xfrm>
            <a:off x="5245441" y="1180018"/>
            <a:ext cx="3250487" cy="5072226"/>
            <a:chOff x="2099734" y="1627859"/>
            <a:chExt cx="4517135" cy="4983956"/>
          </a:xfrm>
        </p:grpSpPr>
        <p:sp>
          <p:nvSpPr>
            <p:cNvPr id="462" name="Google Shape;462;p14"/>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63" name="Google Shape;463;p14"/>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64" name="Google Shape;464;p14"/>
          <p:cNvSpPr txBox="1"/>
          <p:nvPr/>
        </p:nvSpPr>
        <p:spPr>
          <a:xfrm flipH="1">
            <a:off x="4825652" y="1291892"/>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Firm cheese</a:t>
            </a:r>
            <a:endParaRPr b="1" i="0" sz="2400" u="none" cap="none" strike="noStrike">
              <a:solidFill>
                <a:srgbClr val="000000"/>
              </a:solidFill>
              <a:latin typeface="Arial Narrow"/>
              <a:ea typeface="Arial Narrow"/>
              <a:cs typeface="Arial Narrow"/>
              <a:sym typeface="Arial Narrow"/>
            </a:endParaRPr>
          </a:p>
        </p:txBody>
      </p:sp>
      <p:grpSp>
        <p:nvGrpSpPr>
          <p:cNvPr id="465" name="Google Shape;465;p14"/>
          <p:cNvGrpSpPr/>
          <p:nvPr/>
        </p:nvGrpSpPr>
        <p:grpSpPr>
          <a:xfrm>
            <a:off x="5338614" y="2180800"/>
            <a:ext cx="3048049" cy="1718731"/>
            <a:chOff x="530594" y="1527754"/>
            <a:chExt cx="1967245" cy="1497544"/>
          </a:xfrm>
        </p:grpSpPr>
        <p:sp>
          <p:nvSpPr>
            <p:cNvPr id="466" name="Google Shape;466;p14"/>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L’ancêtre</a:t>
              </a:r>
              <a:br>
                <a:rPr b="1" i="0" lang="en" sz="2400" u="none" cap="none" strike="noStrike">
                  <a:solidFill>
                    <a:srgbClr val="000000"/>
                  </a:solidFill>
                  <a:latin typeface="Calibri"/>
                  <a:ea typeface="Calibri"/>
                  <a:cs typeface="Calibri"/>
                  <a:sym typeface="Calibri"/>
                </a:rPr>
              </a:br>
              <a:endParaRPr b="1" i="0" sz="2400" u="none" cap="none" strike="noStrike">
                <a:solidFill>
                  <a:srgbClr val="7030A0"/>
                </a:solidFill>
                <a:latin typeface="Arial Narrow"/>
                <a:ea typeface="Arial Narrow"/>
                <a:cs typeface="Arial Narrow"/>
                <a:sym typeface="Arial Narrow"/>
              </a:endParaRPr>
            </a:p>
          </p:txBody>
        </p:sp>
        <p:sp>
          <p:nvSpPr>
            <p:cNvPr id="467" name="Google Shape;467;p14"/>
            <p:cNvSpPr txBox="1"/>
            <p:nvPr/>
          </p:nvSpPr>
          <p:spPr>
            <a:xfrm>
              <a:off x="552836" y="1527754"/>
              <a:ext cx="1917000" cy="40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Smoked Cheddar</a:t>
              </a:r>
              <a:endParaRPr b="1" i="0" sz="2400" u="none" cap="none" strike="noStrike">
                <a:solidFill>
                  <a:srgbClr val="7030A0"/>
                </a:solidFill>
                <a:latin typeface="Arial Narrow"/>
                <a:ea typeface="Arial Narrow"/>
                <a:cs typeface="Arial Narrow"/>
                <a:sym typeface="Arial Narrow"/>
              </a:endParaRPr>
            </a:p>
          </p:txBody>
        </p:sp>
      </p:grpSp>
      <p:sp>
        <p:nvSpPr>
          <p:cNvPr id="468" name="Google Shape;468;p14"/>
          <p:cNvSpPr txBox="1"/>
          <p:nvPr/>
        </p:nvSpPr>
        <p:spPr>
          <a:xfrm>
            <a:off x="8920325" y="1569700"/>
            <a:ext cx="2927400" cy="443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bio, cow, unpasteurized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brown, amber </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no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smoky</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firm and velvety</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7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smoky, hazelnut, butter</a:t>
            </a:r>
            <a:endParaRPr b="0" i="0" sz="2400" u="none" cap="none" strike="noStrike">
              <a:solidFill>
                <a:srgbClr val="000000"/>
              </a:solidFill>
              <a:latin typeface="Arial Narrow"/>
              <a:ea typeface="Arial Narrow"/>
              <a:cs typeface="Arial Narrow"/>
              <a:sym typeface="Arial Narrow"/>
            </a:endParaRPr>
          </a:p>
        </p:txBody>
      </p:sp>
      <p:grpSp>
        <p:nvGrpSpPr>
          <p:cNvPr id="469" name="Google Shape;469;p14"/>
          <p:cNvGrpSpPr/>
          <p:nvPr/>
        </p:nvGrpSpPr>
        <p:grpSpPr>
          <a:xfrm>
            <a:off x="5306328" y="1841131"/>
            <a:ext cx="3066456" cy="220425"/>
            <a:chOff x="1237669" y="2477843"/>
            <a:chExt cx="3734068" cy="312014"/>
          </a:xfrm>
        </p:grpSpPr>
        <p:sp>
          <p:nvSpPr>
            <p:cNvPr id="470" name="Google Shape;470;p14"/>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471" name="Google Shape;471;p14"/>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472" name="Google Shape;472;p14"/>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473" name="Google Shape;473;p14"/>
          <p:cNvSpPr txBox="1"/>
          <p:nvPr/>
        </p:nvSpPr>
        <p:spPr>
          <a:xfrm>
            <a:off x="6036921" y="6492975"/>
            <a:ext cx="5848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dk1"/>
                </a:solid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chemeClr val="dk1"/>
                </a:solidFill>
                <a:latin typeface="Arial Narrow"/>
                <a:ea typeface="Arial Narrow"/>
                <a:cs typeface="Arial Narrow"/>
                <a:sym typeface="Arial Narrow"/>
              </a:rPr>
              <a:t>: </a:t>
            </a:r>
            <a:r>
              <a:rPr lang="en" u="sng">
                <a:solidFill>
                  <a:schemeClr val="dk1"/>
                </a:solidFill>
                <a:latin typeface="Calibri"/>
                <a:ea typeface="Calibri"/>
                <a:cs typeface="Calibri"/>
                <a:sym typeface="Calibri"/>
                <a:hlinkClick r:id="rId5">
                  <a:extLst>
                    <a:ext uri="{A12FA001-AC4F-418D-AE19-62706E023703}">
                      <ahyp:hlinkClr val="tx"/>
                    </a:ext>
                  </a:extLst>
                </a:hlinkClick>
              </a:rPr>
              <a:t>https://fromagerieancetre.com/en/cheeses/double-smoked-cheddar/</a:t>
            </a:r>
            <a:r>
              <a:rPr lang="en" u="none">
                <a:solidFill>
                  <a:schemeClr val="dk1"/>
                </a:solidFill>
                <a:latin typeface="Calibri"/>
                <a:ea typeface="Calibri"/>
                <a:cs typeface="Calibri"/>
                <a:sym typeface="Calibri"/>
              </a:rPr>
              <a:t> </a:t>
            </a:r>
            <a:endParaRPr b="0" i="0" sz="1400" u="none" cap="none" strike="noStrike">
              <a:solidFill>
                <a:schemeClr val="dk1"/>
              </a:solidFill>
              <a:latin typeface="Arial Narrow"/>
              <a:ea typeface="Arial Narrow"/>
              <a:cs typeface="Arial Narrow"/>
              <a:sym typeface="Arial Narrow"/>
            </a:endParaRPr>
          </a:p>
        </p:txBody>
      </p:sp>
      <p:grpSp>
        <p:nvGrpSpPr>
          <p:cNvPr id="474" name="Google Shape;474;p14"/>
          <p:cNvGrpSpPr/>
          <p:nvPr/>
        </p:nvGrpSpPr>
        <p:grpSpPr>
          <a:xfrm>
            <a:off x="1784748" y="1180018"/>
            <a:ext cx="3303454" cy="5072226"/>
            <a:chOff x="2074123" y="1627859"/>
            <a:chExt cx="4517135" cy="4983956"/>
          </a:xfrm>
        </p:grpSpPr>
        <p:sp>
          <p:nvSpPr>
            <p:cNvPr id="475" name="Google Shape;475;p14"/>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76" name="Google Shape;476;p14"/>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descr="https://fromagerieancetre.com/wp-content/uploads/2016/12/fr-cheddar-boucane-200g-306x526.png" id="477" name="Google Shape;477;p14"/>
          <p:cNvPicPr preferRelativeResize="0"/>
          <p:nvPr/>
        </p:nvPicPr>
        <p:blipFill rotWithShape="1">
          <a:blip r:embed="rId6">
            <a:alphaModFix/>
          </a:blip>
          <a:srcRect b="0" l="0" r="0" t="0"/>
          <a:stretch/>
        </p:blipFill>
        <p:spPr>
          <a:xfrm>
            <a:off x="6036916" y="3586103"/>
            <a:ext cx="1535011" cy="2638614"/>
          </a:xfrm>
          <a:prstGeom prst="rect">
            <a:avLst/>
          </a:prstGeom>
          <a:noFill/>
          <a:ln>
            <a:noFill/>
          </a:ln>
        </p:spPr>
      </p:pic>
      <p:pic>
        <p:nvPicPr>
          <p:cNvPr descr="Fiche nutritionnelle" id="478" name="Google Shape;478;p14"/>
          <p:cNvPicPr preferRelativeResize="0"/>
          <p:nvPr/>
        </p:nvPicPr>
        <p:blipFill rotWithShape="1">
          <a:blip r:embed="rId7">
            <a:alphaModFix/>
          </a:blip>
          <a:srcRect b="0" l="0" r="0" t="0"/>
          <a:stretch/>
        </p:blipFill>
        <p:spPr>
          <a:xfrm>
            <a:off x="1847398" y="1342178"/>
            <a:ext cx="3048000" cy="4766897"/>
          </a:xfrm>
          <a:prstGeom prst="rect">
            <a:avLst/>
          </a:prstGeom>
          <a:noFill/>
          <a:ln>
            <a:noFill/>
          </a:ln>
        </p:spPr>
      </p:pic>
      <p:sp>
        <p:nvSpPr>
          <p:cNvPr id="479" name="Google Shape;479;p14"/>
          <p:cNvSpPr txBox="1"/>
          <p:nvPr/>
        </p:nvSpPr>
        <p:spPr>
          <a:xfrm rot="-504036">
            <a:off x="580466" y="139881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2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2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2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grpSp>
        <p:nvGrpSpPr>
          <p:cNvPr id="485" name="Google Shape;485;p15"/>
          <p:cNvGrpSpPr/>
          <p:nvPr/>
        </p:nvGrpSpPr>
        <p:grpSpPr>
          <a:xfrm>
            <a:off x="8703228" y="1167541"/>
            <a:ext cx="3187266" cy="4983900"/>
            <a:chOff x="2099734" y="1627859"/>
            <a:chExt cx="4517100" cy="4983900"/>
          </a:xfrm>
        </p:grpSpPr>
        <p:sp>
          <p:nvSpPr>
            <p:cNvPr id="486" name="Google Shape;486;p15"/>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87" name="Google Shape;487;p15"/>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88" name="Google Shape;488;p15"/>
          <p:cNvSpPr txBox="1"/>
          <p:nvPr>
            <p:ph type="title"/>
          </p:nvPr>
        </p:nvSpPr>
        <p:spPr>
          <a:xfrm>
            <a:off x="2034209" y="68666"/>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Firm cheese</a:t>
            </a:r>
            <a:endParaRPr>
              <a:latin typeface="Arial Narrow"/>
              <a:ea typeface="Arial Narrow"/>
              <a:cs typeface="Arial Narrow"/>
              <a:sym typeface="Arial Narrow"/>
            </a:endParaRPr>
          </a:p>
        </p:txBody>
      </p:sp>
      <p:pic>
        <p:nvPicPr>
          <p:cNvPr id="489" name="Google Shape;489;p15"/>
          <p:cNvPicPr preferRelativeResize="0"/>
          <p:nvPr/>
        </p:nvPicPr>
        <p:blipFill rotWithShape="1">
          <a:blip r:embed="rId3">
            <a:alphaModFix/>
          </a:blip>
          <a:srcRect b="0" l="0" r="0" t="0"/>
          <a:stretch/>
        </p:blipFill>
        <p:spPr>
          <a:xfrm>
            <a:off x="0" y="-167615"/>
            <a:ext cx="2034209" cy="2141650"/>
          </a:xfrm>
          <a:prstGeom prst="rect">
            <a:avLst/>
          </a:prstGeom>
          <a:noFill/>
          <a:ln>
            <a:noFill/>
          </a:ln>
        </p:spPr>
      </p:pic>
      <p:grpSp>
        <p:nvGrpSpPr>
          <p:cNvPr id="490" name="Google Shape;490;p15"/>
          <p:cNvGrpSpPr/>
          <p:nvPr/>
        </p:nvGrpSpPr>
        <p:grpSpPr>
          <a:xfrm>
            <a:off x="5240310" y="1182391"/>
            <a:ext cx="3187467" cy="4983956"/>
            <a:chOff x="2099734" y="1627859"/>
            <a:chExt cx="4517135" cy="4983956"/>
          </a:xfrm>
        </p:grpSpPr>
        <p:sp>
          <p:nvSpPr>
            <p:cNvPr id="491" name="Google Shape;491;p15"/>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492" name="Google Shape;492;p15"/>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493" name="Google Shape;493;p15"/>
          <p:cNvSpPr txBox="1"/>
          <p:nvPr/>
        </p:nvSpPr>
        <p:spPr>
          <a:xfrm flipH="1">
            <a:off x="4819777" y="1334639"/>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Firm cheese</a:t>
            </a:r>
            <a:endParaRPr b="1" i="0" sz="2400" u="none" cap="none" strike="noStrike">
              <a:solidFill>
                <a:srgbClr val="000000"/>
              </a:solidFill>
              <a:latin typeface="Arial Narrow"/>
              <a:ea typeface="Arial Narrow"/>
              <a:cs typeface="Arial Narrow"/>
              <a:sym typeface="Arial Narrow"/>
            </a:endParaRPr>
          </a:p>
        </p:txBody>
      </p:sp>
      <p:grpSp>
        <p:nvGrpSpPr>
          <p:cNvPr id="494" name="Google Shape;494;p15"/>
          <p:cNvGrpSpPr/>
          <p:nvPr/>
        </p:nvGrpSpPr>
        <p:grpSpPr>
          <a:xfrm>
            <a:off x="5318338" y="2025449"/>
            <a:ext cx="3011515" cy="2021474"/>
            <a:chOff x="627760" y="1355179"/>
            <a:chExt cx="1858501" cy="1761326"/>
          </a:xfrm>
        </p:grpSpPr>
        <p:sp>
          <p:nvSpPr>
            <p:cNvPr id="495" name="Google Shape;495;p15"/>
            <p:cNvSpPr txBox="1"/>
            <p:nvPr/>
          </p:nvSpPr>
          <p:spPr>
            <a:xfrm>
              <a:off x="704384" y="1726305"/>
              <a:ext cx="1682100" cy="139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1" i="0" lang="en" sz="2400" u="none" cap="none" strike="noStrike">
                  <a:solidFill>
                    <a:srgbClr val="7030A0"/>
                  </a:solidFill>
                  <a:latin typeface="Arial Narrow"/>
                  <a:ea typeface="Arial Narrow"/>
                  <a:cs typeface="Arial Narrow"/>
                  <a:sym typeface="Arial Narrow"/>
                </a:rPr>
                <a:t>Gunn’s Hill             Artisan Cheese</a:t>
              </a:r>
              <a:br>
                <a:rPr b="1" i="0" lang="en" sz="2400" u="none" cap="none" strike="noStrike">
                  <a:solidFill>
                    <a:srgbClr val="000000"/>
                  </a:solidFill>
                  <a:latin typeface="Calibri"/>
                  <a:ea typeface="Calibri"/>
                  <a:cs typeface="Calibri"/>
                  <a:sym typeface="Calibri"/>
                </a:rPr>
              </a:br>
              <a:endParaRPr b="1" i="0" sz="2400" u="none" cap="none" strike="noStrike">
                <a:solidFill>
                  <a:srgbClr val="7030A0"/>
                </a:solidFill>
                <a:latin typeface="Arial Narrow"/>
                <a:ea typeface="Arial Narrow"/>
                <a:cs typeface="Arial Narrow"/>
                <a:sym typeface="Arial Narrow"/>
              </a:endParaRPr>
            </a:p>
          </p:txBody>
        </p:sp>
        <p:sp>
          <p:nvSpPr>
            <p:cNvPr id="496" name="Google Shape;496;p15"/>
            <p:cNvSpPr txBox="1"/>
            <p:nvPr/>
          </p:nvSpPr>
          <p:spPr>
            <a:xfrm>
              <a:off x="627760" y="1355179"/>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Dark side of the Moo</a:t>
              </a:r>
              <a:endParaRPr b="1" i="0" sz="2400" u="none" cap="none" strike="noStrike">
                <a:solidFill>
                  <a:srgbClr val="7030A0"/>
                </a:solidFill>
                <a:latin typeface="Arial Narrow"/>
                <a:ea typeface="Arial Narrow"/>
                <a:cs typeface="Arial Narrow"/>
                <a:sym typeface="Arial Narrow"/>
              </a:endParaRPr>
            </a:p>
          </p:txBody>
        </p:sp>
      </p:grpSp>
      <p:sp>
        <p:nvSpPr>
          <p:cNvPr id="497" name="Google Shape;497;p15"/>
          <p:cNvSpPr txBox="1"/>
          <p:nvPr/>
        </p:nvSpPr>
        <p:spPr>
          <a:xfrm>
            <a:off x="8792473" y="1637225"/>
            <a:ext cx="2958600" cy="4074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white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thin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beer</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creamy, smooth</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15000"/>
              </a:lnSpc>
              <a:spcBef>
                <a:spcPts val="0"/>
              </a:spcBef>
              <a:spcAft>
                <a:spcPts val="0"/>
              </a:spcAft>
              <a:buClr>
                <a:schemeClr val="dk1"/>
              </a:buClr>
              <a:buSzPts val="2400"/>
              <a:buFont typeface="Arial Narrow"/>
              <a:buNone/>
            </a:pPr>
            <a:r>
              <a:t/>
            </a:r>
            <a:endParaRPr b="0" i="0" sz="10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buttery milk and beer</a:t>
            </a:r>
            <a:endParaRPr b="0" i="0" sz="2400" u="none" cap="none" strike="noStrike">
              <a:solidFill>
                <a:srgbClr val="000000"/>
              </a:solidFill>
              <a:latin typeface="Arial Narrow"/>
              <a:ea typeface="Arial Narrow"/>
              <a:cs typeface="Arial Narrow"/>
              <a:sym typeface="Arial Narrow"/>
            </a:endParaRPr>
          </a:p>
        </p:txBody>
      </p:sp>
      <p:grpSp>
        <p:nvGrpSpPr>
          <p:cNvPr id="498" name="Google Shape;498;p15"/>
          <p:cNvGrpSpPr/>
          <p:nvPr/>
        </p:nvGrpSpPr>
        <p:grpSpPr>
          <a:xfrm>
            <a:off x="5441910" y="1810936"/>
            <a:ext cx="2713274" cy="190655"/>
            <a:chOff x="1237669" y="2477843"/>
            <a:chExt cx="3734068" cy="312014"/>
          </a:xfrm>
        </p:grpSpPr>
        <p:sp>
          <p:nvSpPr>
            <p:cNvPr id="499" name="Google Shape;499;p15"/>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500" name="Google Shape;500;p15"/>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501" name="Google Shape;501;p15"/>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502" name="Google Shape;502;p15"/>
          <p:cNvSpPr txBox="1"/>
          <p:nvPr/>
        </p:nvSpPr>
        <p:spPr>
          <a:xfrm>
            <a:off x="2976549" y="6273300"/>
            <a:ext cx="89670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300" u="none" cap="none" strike="noStrike">
                <a:solidFill>
                  <a:srgbClr val="000000"/>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300" u="none" cap="none" strike="noStrike">
                <a:solidFill>
                  <a:srgbClr val="000000"/>
                </a:solidFill>
                <a:latin typeface="Arial Narrow"/>
                <a:ea typeface="Arial Narrow"/>
                <a:cs typeface="Arial Narrow"/>
                <a:sym typeface="Arial Narrow"/>
              </a:rPr>
              <a:t>: </a:t>
            </a:r>
            <a:r>
              <a:rPr b="0" i="0" lang="en" sz="13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https://gunnshillcheese.ca/artisan-cheese/our-artisan-cheese</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300" u="none" cap="none" strike="noStrike">
                <a:solidFill>
                  <a:srgbClr val="000000"/>
                </a:solidFill>
                <a:uFill>
                  <a:noFill/>
                </a:uFill>
                <a:latin typeface="Arial Narrow"/>
                <a:ea typeface="Arial Narrow"/>
                <a:cs typeface="Arial Narrow"/>
                <a:sym typeface="Arial Narrow"/>
                <a:hlinkClick r:id="rId6">
                  <a:extLst>
                    <a:ext uri="{A12FA001-AC4F-418D-AE19-62706E023703}">
                      <ahyp:hlinkClr val="tx"/>
                    </a:ext>
                  </a:extLst>
                </a:hlinkClick>
              </a:rPr>
              <a:t>             </a:t>
            </a:r>
            <a:r>
              <a:rPr b="0" i="0" lang="en" sz="1300" u="sng" cap="none" strike="noStrike">
                <a:solidFill>
                  <a:srgbClr val="000000"/>
                </a:solidFill>
                <a:latin typeface="Arial Narrow"/>
                <a:ea typeface="Arial Narrow"/>
                <a:cs typeface="Arial Narrow"/>
                <a:sym typeface="Arial Narrow"/>
                <a:hlinkClick r:id="rId7">
                  <a:extLst>
                    <a:ext uri="{A12FA001-AC4F-418D-AE19-62706E023703}">
                      <ahyp:hlinkClr val="tx"/>
                    </a:ext>
                  </a:extLst>
                </a:hlinkClick>
              </a:rPr>
              <a:t>https://www.grocerygateway.com/store/groceryGateway/en/Deli-Cheese/Firm/Gunn%27s-Hill-Dark-Side-Of-The-Moo/p/00227779000004</a:t>
            </a:r>
            <a:endParaRPr b="0" i="0" sz="1300" u="none" cap="none" strike="noStrike">
              <a:solidFill>
                <a:srgbClr val="000000"/>
              </a:solidFill>
              <a:latin typeface="Arial Narrow"/>
              <a:ea typeface="Arial Narrow"/>
              <a:cs typeface="Arial Narrow"/>
              <a:sym typeface="Arial Narrow"/>
            </a:endParaRPr>
          </a:p>
        </p:txBody>
      </p:sp>
      <p:pic>
        <p:nvPicPr>
          <p:cNvPr id="503" name="Google Shape;503;p15"/>
          <p:cNvPicPr preferRelativeResize="0"/>
          <p:nvPr/>
        </p:nvPicPr>
        <p:blipFill rotWithShape="1">
          <a:blip r:embed="rId8">
            <a:alphaModFix/>
          </a:blip>
          <a:srcRect b="0" l="0" r="0" t="0"/>
          <a:stretch/>
        </p:blipFill>
        <p:spPr>
          <a:xfrm>
            <a:off x="5742116" y="3560288"/>
            <a:ext cx="2272748" cy="2243548"/>
          </a:xfrm>
          <a:prstGeom prst="rect">
            <a:avLst/>
          </a:prstGeom>
          <a:noFill/>
          <a:ln>
            <a:noFill/>
          </a:ln>
        </p:spPr>
      </p:pic>
      <p:grpSp>
        <p:nvGrpSpPr>
          <p:cNvPr id="504" name="Google Shape;504;p15"/>
          <p:cNvGrpSpPr/>
          <p:nvPr/>
        </p:nvGrpSpPr>
        <p:grpSpPr>
          <a:xfrm>
            <a:off x="1709062" y="1167519"/>
            <a:ext cx="3255572" cy="4983956"/>
            <a:chOff x="1709062" y="1167519"/>
            <a:chExt cx="3255572" cy="4983956"/>
          </a:xfrm>
        </p:grpSpPr>
        <p:grpSp>
          <p:nvGrpSpPr>
            <p:cNvPr id="505" name="Google Shape;505;p15"/>
            <p:cNvGrpSpPr/>
            <p:nvPr/>
          </p:nvGrpSpPr>
          <p:grpSpPr>
            <a:xfrm>
              <a:off x="1709062" y="1167519"/>
              <a:ext cx="3255572" cy="4983956"/>
              <a:chOff x="2074123" y="1627859"/>
              <a:chExt cx="4517135" cy="4983956"/>
            </a:xfrm>
          </p:grpSpPr>
          <p:sp>
            <p:nvSpPr>
              <p:cNvPr id="506" name="Google Shape;506;p15"/>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07" name="Google Shape;507;p15"/>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grpSp>
          <p:nvGrpSpPr>
            <p:cNvPr id="508" name="Google Shape;508;p15"/>
            <p:cNvGrpSpPr/>
            <p:nvPr/>
          </p:nvGrpSpPr>
          <p:grpSpPr>
            <a:xfrm>
              <a:off x="1997764" y="1326857"/>
              <a:ext cx="2572519" cy="4683941"/>
              <a:chOff x="1997764" y="1182391"/>
              <a:chExt cx="2590307" cy="4828407"/>
            </a:xfrm>
          </p:grpSpPr>
          <p:pic>
            <p:nvPicPr>
              <p:cNvPr id="509" name="Google Shape;509;p15"/>
              <p:cNvPicPr preferRelativeResize="0"/>
              <p:nvPr/>
            </p:nvPicPr>
            <p:blipFill rotWithShape="1">
              <a:blip r:embed="rId9">
                <a:alphaModFix/>
              </a:blip>
              <a:srcRect b="0" l="0" r="0" t="0"/>
              <a:stretch/>
            </p:blipFill>
            <p:spPr>
              <a:xfrm>
                <a:off x="1997764" y="1182391"/>
                <a:ext cx="2561703" cy="2989975"/>
              </a:xfrm>
              <a:prstGeom prst="rect">
                <a:avLst/>
              </a:prstGeom>
              <a:noFill/>
              <a:ln>
                <a:noFill/>
              </a:ln>
            </p:spPr>
          </p:pic>
          <p:pic>
            <p:nvPicPr>
              <p:cNvPr id="510" name="Google Shape;510;p15"/>
              <p:cNvPicPr preferRelativeResize="0"/>
              <p:nvPr/>
            </p:nvPicPr>
            <p:blipFill rotWithShape="1">
              <a:blip r:embed="rId10">
                <a:alphaModFix/>
              </a:blip>
              <a:srcRect b="0" l="0" r="0" t="0"/>
              <a:stretch/>
            </p:blipFill>
            <p:spPr>
              <a:xfrm>
                <a:off x="2034209" y="4132727"/>
                <a:ext cx="2553862" cy="1878071"/>
              </a:xfrm>
              <a:prstGeom prst="rect">
                <a:avLst/>
              </a:prstGeom>
              <a:noFill/>
              <a:ln>
                <a:noFill/>
              </a:ln>
            </p:spPr>
          </p:pic>
        </p:grpSp>
      </p:grpSp>
      <p:sp>
        <p:nvSpPr>
          <p:cNvPr id="511" name="Google Shape;511;p15"/>
          <p:cNvSpPr txBox="1"/>
          <p:nvPr/>
        </p:nvSpPr>
        <p:spPr>
          <a:xfrm rot="-504036">
            <a:off x="580466" y="139881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20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20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64000"/>
          </a:blip>
          <a:stretch>
            <a:fillRect/>
          </a:stretch>
        </a:blipFill>
      </p:bgPr>
    </p:bg>
    <p:spTree>
      <p:nvGrpSpPr>
        <p:cNvPr id="516" name="Shape 516"/>
        <p:cNvGrpSpPr/>
        <p:nvPr/>
      </p:nvGrpSpPr>
      <p:grpSpPr>
        <a:xfrm>
          <a:off x="0" y="0"/>
          <a:ext cx="0" cy="0"/>
          <a:chOff x="0" y="0"/>
          <a:chExt cx="0" cy="0"/>
        </a:xfrm>
      </p:grpSpPr>
      <p:sp>
        <p:nvSpPr>
          <p:cNvPr id="517" name="Google Shape;517;p16"/>
          <p:cNvSpPr txBox="1"/>
          <p:nvPr>
            <p:ph type="title"/>
          </p:nvPr>
        </p:nvSpPr>
        <p:spPr>
          <a:xfrm>
            <a:off x="3817000" y="4727174"/>
            <a:ext cx="5168100" cy="978900"/>
          </a:xfrm>
          <a:prstGeom prst="rect">
            <a:avLst/>
          </a:prstGeom>
          <a:gradFill>
            <a:gsLst>
              <a:gs pos="0">
                <a:srgbClr val="FFF6DB"/>
              </a:gs>
              <a:gs pos="100000">
                <a:srgbClr val="FAD25C"/>
              </a:gs>
            </a:gsLst>
            <a:path path="circle">
              <a:fillToRect b="50%" l="50%" r="50%" t="50%"/>
            </a:path>
            <a:tileRect/>
          </a:gradFill>
          <a:ln>
            <a:noFill/>
          </a:ln>
          <a:effectLst>
            <a:outerShdw blurRad="671513" rotWithShape="0" algn="bl" dir="5400000" dist="19050">
              <a:srgbClr val="000000">
                <a:alpha val="49019"/>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400"/>
              <a:buFont typeface="Arial Narrow"/>
              <a:buNone/>
            </a:pPr>
            <a:r>
              <a:rPr b="1" lang="en">
                <a:solidFill>
                  <a:srgbClr val="C00000"/>
                </a:solidFill>
                <a:latin typeface="Arial Narrow"/>
                <a:ea typeface="Arial Narrow"/>
                <a:cs typeface="Arial Narrow"/>
                <a:sym typeface="Arial Narrow"/>
              </a:rPr>
              <a:t>Flavours of the world</a:t>
            </a:r>
            <a:endParaRPr b="1">
              <a:solidFill>
                <a:srgbClr val="C00000"/>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grpSp>
        <p:nvGrpSpPr>
          <p:cNvPr id="522" name="Google Shape;522;p17"/>
          <p:cNvGrpSpPr/>
          <p:nvPr/>
        </p:nvGrpSpPr>
        <p:grpSpPr>
          <a:xfrm>
            <a:off x="8961785" y="1251253"/>
            <a:ext cx="3102796" cy="4983900"/>
            <a:chOff x="2099734" y="1627859"/>
            <a:chExt cx="4517100" cy="4983900"/>
          </a:xfrm>
        </p:grpSpPr>
        <p:sp>
          <p:nvSpPr>
            <p:cNvPr id="523" name="Google Shape;523;p17"/>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24" name="Google Shape;524;p17"/>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525" name="Google Shape;525;p17"/>
          <p:cNvSpPr txBox="1"/>
          <p:nvPr>
            <p:ph type="title"/>
          </p:nvPr>
        </p:nvSpPr>
        <p:spPr>
          <a:xfrm>
            <a:off x="2039628" y="184613"/>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Semi-firm cheese</a:t>
            </a:r>
            <a:endParaRPr>
              <a:latin typeface="Arial Narrow"/>
              <a:ea typeface="Arial Narrow"/>
              <a:cs typeface="Arial Narrow"/>
              <a:sym typeface="Arial Narrow"/>
            </a:endParaRPr>
          </a:p>
        </p:txBody>
      </p:sp>
      <p:pic>
        <p:nvPicPr>
          <p:cNvPr id="526" name="Google Shape;526;p17"/>
          <p:cNvPicPr preferRelativeResize="0"/>
          <p:nvPr/>
        </p:nvPicPr>
        <p:blipFill rotWithShape="1">
          <a:blip r:embed="rId3">
            <a:alphaModFix/>
          </a:blip>
          <a:srcRect b="0" l="0" r="0" t="0"/>
          <a:stretch/>
        </p:blipFill>
        <p:spPr>
          <a:xfrm>
            <a:off x="0" y="-167615"/>
            <a:ext cx="2271088" cy="2391040"/>
          </a:xfrm>
          <a:prstGeom prst="rect">
            <a:avLst/>
          </a:prstGeom>
          <a:noFill/>
          <a:ln>
            <a:noFill/>
          </a:ln>
        </p:spPr>
      </p:pic>
      <p:grpSp>
        <p:nvGrpSpPr>
          <p:cNvPr id="527" name="Google Shape;527;p17"/>
          <p:cNvGrpSpPr/>
          <p:nvPr/>
        </p:nvGrpSpPr>
        <p:grpSpPr>
          <a:xfrm>
            <a:off x="5566294" y="1251228"/>
            <a:ext cx="3102677" cy="4983956"/>
            <a:chOff x="2099734" y="1627859"/>
            <a:chExt cx="4517135" cy="4983956"/>
          </a:xfrm>
        </p:grpSpPr>
        <p:sp>
          <p:nvSpPr>
            <p:cNvPr id="528" name="Google Shape;528;p17"/>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29" name="Google Shape;529;p17"/>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530" name="Google Shape;530;p17"/>
          <p:cNvSpPr txBox="1"/>
          <p:nvPr/>
        </p:nvSpPr>
        <p:spPr>
          <a:xfrm flipH="1">
            <a:off x="5162288" y="1451996"/>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Semi-firm cheese</a:t>
            </a:r>
            <a:endParaRPr b="1" i="0" sz="2400" u="none" cap="none" strike="noStrike">
              <a:solidFill>
                <a:srgbClr val="000000"/>
              </a:solidFill>
              <a:latin typeface="Arial Narrow"/>
              <a:ea typeface="Arial Narrow"/>
              <a:cs typeface="Arial Narrow"/>
              <a:sym typeface="Arial Narrow"/>
            </a:endParaRPr>
          </a:p>
        </p:txBody>
      </p:sp>
      <p:grpSp>
        <p:nvGrpSpPr>
          <p:cNvPr id="531" name="Google Shape;531;p17"/>
          <p:cNvGrpSpPr/>
          <p:nvPr/>
        </p:nvGrpSpPr>
        <p:grpSpPr>
          <a:xfrm>
            <a:off x="5676425" y="2192425"/>
            <a:ext cx="2801739" cy="1948058"/>
            <a:chOff x="497447" y="1527753"/>
            <a:chExt cx="1972500" cy="1697358"/>
          </a:xfrm>
        </p:grpSpPr>
        <p:sp>
          <p:nvSpPr>
            <p:cNvPr id="532" name="Google Shape;532;p17"/>
            <p:cNvSpPr txBox="1"/>
            <p:nvPr/>
          </p:nvSpPr>
          <p:spPr>
            <a:xfrm>
              <a:off x="497503" y="2156863"/>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1" i="0" lang="en" sz="2400" u="none" cap="none" strike="noStrike">
                  <a:solidFill>
                    <a:srgbClr val="7030A0"/>
                  </a:solidFill>
                  <a:latin typeface="Arial Narrow"/>
                  <a:ea typeface="Arial Narrow"/>
                  <a:cs typeface="Arial Narrow"/>
                  <a:sym typeface="Arial Narrow"/>
                </a:rPr>
                <a:t>Ilchester</a:t>
              </a:r>
              <a:br>
                <a:rPr b="1" i="0" lang="en" sz="2400" u="none" cap="none" strike="noStrike">
                  <a:solidFill>
                    <a:srgbClr val="000000"/>
                  </a:solidFill>
                  <a:latin typeface="Calibri"/>
                  <a:ea typeface="Calibri"/>
                  <a:cs typeface="Calibri"/>
                  <a:sym typeface="Calibri"/>
                </a:rPr>
              </a:br>
              <a:endParaRPr b="1" i="0" sz="2400" u="none" cap="none" strike="noStrike">
                <a:solidFill>
                  <a:srgbClr val="7030A0"/>
                </a:solidFill>
                <a:latin typeface="Arial Narrow"/>
                <a:ea typeface="Arial Narrow"/>
                <a:cs typeface="Arial Narrow"/>
                <a:sym typeface="Arial Narrow"/>
              </a:endParaRPr>
            </a:p>
          </p:txBody>
        </p:sp>
        <p:sp>
          <p:nvSpPr>
            <p:cNvPr id="533" name="Google Shape;533;p17"/>
            <p:cNvSpPr txBox="1"/>
            <p:nvPr/>
          </p:nvSpPr>
          <p:spPr>
            <a:xfrm>
              <a:off x="497447" y="1527753"/>
              <a:ext cx="1972500" cy="72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Applewood Smoked Cheddar</a:t>
              </a:r>
              <a:endParaRPr b="1" i="0" sz="2400" u="none" cap="none" strike="noStrike">
                <a:solidFill>
                  <a:srgbClr val="7030A0"/>
                </a:solidFill>
                <a:latin typeface="Arial Narrow"/>
                <a:ea typeface="Arial Narrow"/>
                <a:cs typeface="Arial Narrow"/>
                <a:sym typeface="Arial Narrow"/>
              </a:endParaRPr>
            </a:p>
          </p:txBody>
        </p:sp>
      </p:grpSp>
      <p:sp>
        <p:nvSpPr>
          <p:cNvPr id="534" name="Google Shape;534;p17"/>
          <p:cNvSpPr txBox="1"/>
          <p:nvPr/>
        </p:nvSpPr>
        <p:spPr>
          <a:xfrm>
            <a:off x="9099064" y="1749846"/>
            <a:ext cx="2965500" cy="398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1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yellow</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thin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smoky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crumbly, melting</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woody, smoky</a:t>
            </a:r>
            <a:endParaRPr b="0" i="0" sz="2400" u="none" cap="none" strike="noStrike">
              <a:solidFill>
                <a:srgbClr val="000000"/>
              </a:solidFill>
              <a:latin typeface="Arial Narrow"/>
              <a:ea typeface="Arial Narrow"/>
              <a:cs typeface="Arial Narrow"/>
              <a:sym typeface="Arial Narrow"/>
            </a:endParaRPr>
          </a:p>
        </p:txBody>
      </p:sp>
      <p:grpSp>
        <p:nvGrpSpPr>
          <p:cNvPr id="535" name="Google Shape;535;p17"/>
          <p:cNvGrpSpPr/>
          <p:nvPr/>
        </p:nvGrpSpPr>
        <p:grpSpPr>
          <a:xfrm>
            <a:off x="5739369" y="1967745"/>
            <a:ext cx="2756526" cy="275302"/>
            <a:chOff x="1237669" y="2477843"/>
            <a:chExt cx="3734068" cy="312014"/>
          </a:xfrm>
        </p:grpSpPr>
        <p:sp>
          <p:nvSpPr>
            <p:cNvPr id="536" name="Google Shape;536;p17"/>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537" name="Google Shape;537;p17"/>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538" name="Google Shape;538;p17"/>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539" name="Google Shape;539;p17"/>
          <p:cNvSpPr txBox="1"/>
          <p:nvPr/>
        </p:nvSpPr>
        <p:spPr>
          <a:xfrm>
            <a:off x="4274800" y="6396300"/>
            <a:ext cx="7639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0" i="0" lang="en" sz="19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Source</a:t>
            </a:r>
            <a:r>
              <a:rPr b="0" i="0" lang="en" sz="1900" u="none" cap="none" strike="noStrike">
                <a:solidFill>
                  <a:srgbClr val="000000"/>
                </a:solidFill>
                <a:latin typeface="Arial Narrow"/>
                <a:ea typeface="Arial Narrow"/>
                <a:cs typeface="Arial Narrow"/>
                <a:sym typeface="Arial Narrow"/>
              </a:rPr>
              <a:t>: </a:t>
            </a:r>
            <a:r>
              <a:rPr b="0" i="0" lang="en" sz="19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https://ultrafoods.ca/product/applewood-smoked-cheddar-cheese/</a:t>
            </a:r>
            <a:endParaRPr b="0" i="0" sz="1900" u="none" cap="none" strike="noStrike">
              <a:solidFill>
                <a:srgbClr val="000000"/>
              </a:solidFill>
              <a:latin typeface="Arial Narrow"/>
              <a:ea typeface="Arial Narrow"/>
              <a:cs typeface="Arial Narrow"/>
              <a:sym typeface="Arial Narrow"/>
            </a:endParaRPr>
          </a:p>
        </p:txBody>
      </p:sp>
      <p:pic>
        <p:nvPicPr>
          <p:cNvPr id="540" name="Google Shape;540;p17"/>
          <p:cNvPicPr preferRelativeResize="0"/>
          <p:nvPr/>
        </p:nvPicPr>
        <p:blipFill rotWithShape="1">
          <a:blip r:embed="rId6">
            <a:alphaModFix/>
          </a:blip>
          <a:srcRect b="0" l="0" r="0" t="0"/>
          <a:stretch/>
        </p:blipFill>
        <p:spPr>
          <a:xfrm>
            <a:off x="5880545" y="3527353"/>
            <a:ext cx="2592134" cy="2592134"/>
          </a:xfrm>
          <a:prstGeom prst="rect">
            <a:avLst/>
          </a:prstGeom>
          <a:noFill/>
          <a:ln>
            <a:noFill/>
          </a:ln>
        </p:spPr>
      </p:pic>
      <p:grpSp>
        <p:nvGrpSpPr>
          <p:cNvPr id="541" name="Google Shape;541;p17"/>
          <p:cNvGrpSpPr/>
          <p:nvPr/>
        </p:nvGrpSpPr>
        <p:grpSpPr>
          <a:xfrm>
            <a:off x="2269695" y="1260558"/>
            <a:ext cx="3094596" cy="4983956"/>
            <a:chOff x="2269695" y="1260558"/>
            <a:chExt cx="3094596" cy="4983956"/>
          </a:xfrm>
        </p:grpSpPr>
        <p:grpSp>
          <p:nvGrpSpPr>
            <p:cNvPr id="542" name="Google Shape;542;p17"/>
            <p:cNvGrpSpPr/>
            <p:nvPr/>
          </p:nvGrpSpPr>
          <p:grpSpPr>
            <a:xfrm>
              <a:off x="2269695" y="1260558"/>
              <a:ext cx="3094596" cy="4983956"/>
              <a:chOff x="2074123" y="1627859"/>
              <a:chExt cx="4517135" cy="4983956"/>
            </a:xfrm>
          </p:grpSpPr>
          <p:sp>
            <p:nvSpPr>
              <p:cNvPr id="543" name="Google Shape;543;p17"/>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44" name="Google Shape;544;p17"/>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545" name="Google Shape;545;p17"/>
            <p:cNvPicPr preferRelativeResize="0"/>
            <p:nvPr/>
          </p:nvPicPr>
          <p:blipFill rotWithShape="1">
            <a:blip r:embed="rId7">
              <a:alphaModFix/>
            </a:blip>
            <a:srcRect b="0" l="0" r="0" t="0"/>
            <a:stretch/>
          </p:blipFill>
          <p:spPr>
            <a:xfrm>
              <a:off x="2623529" y="1410566"/>
              <a:ext cx="2406446" cy="4784190"/>
            </a:xfrm>
            <a:prstGeom prst="rect">
              <a:avLst/>
            </a:prstGeom>
            <a:noFill/>
            <a:ln>
              <a:noFill/>
            </a:ln>
          </p:spPr>
        </p:pic>
      </p:grpSp>
      <p:sp>
        <p:nvSpPr>
          <p:cNvPr id="546" name="Google Shape;546;p17"/>
          <p:cNvSpPr txBox="1"/>
          <p:nvPr/>
        </p:nvSpPr>
        <p:spPr>
          <a:xfrm rot="-503500">
            <a:off x="716230" y="1625859"/>
            <a:ext cx="1105941"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Semi-firm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2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pSp>
        <p:nvGrpSpPr>
          <p:cNvPr id="552" name="Google Shape;552;p18"/>
          <p:cNvGrpSpPr/>
          <p:nvPr/>
        </p:nvGrpSpPr>
        <p:grpSpPr>
          <a:xfrm>
            <a:off x="8967940" y="937042"/>
            <a:ext cx="2973607" cy="4983900"/>
            <a:chOff x="2099734" y="1627859"/>
            <a:chExt cx="4517100" cy="4983900"/>
          </a:xfrm>
        </p:grpSpPr>
        <p:sp>
          <p:nvSpPr>
            <p:cNvPr id="553" name="Google Shape;553;p18"/>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54" name="Google Shape;554;p18"/>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555" name="Google Shape;555;p18"/>
          <p:cNvSpPr txBox="1"/>
          <p:nvPr>
            <p:ph type="title"/>
          </p:nvPr>
        </p:nvSpPr>
        <p:spPr>
          <a:xfrm>
            <a:off x="2302936" y="135185"/>
            <a:ext cx="3261900" cy="828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Soft cheese</a:t>
            </a:r>
            <a:endParaRPr>
              <a:latin typeface="Arial Narrow"/>
              <a:ea typeface="Arial Narrow"/>
              <a:cs typeface="Arial Narrow"/>
              <a:sym typeface="Arial Narrow"/>
            </a:endParaRPr>
          </a:p>
        </p:txBody>
      </p:sp>
      <p:pic>
        <p:nvPicPr>
          <p:cNvPr id="556" name="Google Shape;556;p18"/>
          <p:cNvPicPr preferRelativeResize="0"/>
          <p:nvPr/>
        </p:nvPicPr>
        <p:blipFill rotWithShape="1">
          <a:blip r:embed="rId3">
            <a:alphaModFix/>
          </a:blip>
          <a:srcRect b="0" l="0" r="0" t="0"/>
          <a:stretch/>
        </p:blipFill>
        <p:spPr>
          <a:xfrm>
            <a:off x="-97367" y="-151824"/>
            <a:ext cx="2400300" cy="2230582"/>
          </a:xfrm>
          <a:prstGeom prst="rect">
            <a:avLst/>
          </a:prstGeom>
          <a:noFill/>
          <a:ln>
            <a:noFill/>
          </a:ln>
        </p:spPr>
      </p:pic>
      <p:grpSp>
        <p:nvGrpSpPr>
          <p:cNvPr id="557" name="Google Shape;557;p18"/>
          <p:cNvGrpSpPr/>
          <p:nvPr/>
        </p:nvGrpSpPr>
        <p:grpSpPr>
          <a:xfrm>
            <a:off x="5574019" y="963467"/>
            <a:ext cx="2973450" cy="4983956"/>
            <a:chOff x="2099734" y="1627859"/>
            <a:chExt cx="4517135" cy="4983956"/>
          </a:xfrm>
        </p:grpSpPr>
        <p:sp>
          <p:nvSpPr>
            <p:cNvPr id="558" name="Google Shape;558;p18"/>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59" name="Google Shape;559;p18"/>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560" name="Google Shape;560;p18"/>
          <p:cNvSpPr txBox="1"/>
          <p:nvPr/>
        </p:nvSpPr>
        <p:spPr>
          <a:xfrm flipH="1">
            <a:off x="5104319" y="1104040"/>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561" name="Google Shape;561;p18"/>
          <p:cNvGrpSpPr/>
          <p:nvPr/>
        </p:nvGrpSpPr>
        <p:grpSpPr>
          <a:xfrm>
            <a:off x="5536402" y="1957143"/>
            <a:ext cx="3035159" cy="1349336"/>
            <a:chOff x="530594" y="1527746"/>
            <a:chExt cx="1967245" cy="1175736"/>
          </a:xfrm>
        </p:grpSpPr>
        <p:sp>
          <p:nvSpPr>
            <p:cNvPr id="562" name="Google Shape;562;p18"/>
            <p:cNvSpPr txBox="1"/>
            <p:nvPr/>
          </p:nvSpPr>
          <p:spPr>
            <a:xfrm>
              <a:off x="530594" y="1957050"/>
              <a:ext cx="1967245" cy="746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Chaume</a:t>
              </a:r>
              <a:endParaRPr b="0" i="0" sz="2400" u="none" cap="none" strike="noStrike">
                <a:solidFill>
                  <a:srgbClr val="7030A0"/>
                </a:solidFill>
                <a:latin typeface="Arial Narrow"/>
                <a:ea typeface="Arial Narrow"/>
                <a:cs typeface="Arial Narrow"/>
                <a:sym typeface="Arial Narrow"/>
              </a:endParaRPr>
            </a:p>
          </p:txBody>
        </p:sp>
        <p:sp>
          <p:nvSpPr>
            <p:cNvPr id="563" name="Google Shape;563;p18"/>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Chaume original</a:t>
              </a:r>
              <a:endParaRPr b="1" i="0" sz="2400" u="none" cap="none" strike="noStrike">
                <a:solidFill>
                  <a:srgbClr val="7030A0"/>
                </a:solidFill>
                <a:latin typeface="Arial Narrow"/>
                <a:ea typeface="Arial Narrow"/>
                <a:cs typeface="Arial Narrow"/>
                <a:sym typeface="Arial Narrow"/>
              </a:endParaRPr>
            </a:p>
          </p:txBody>
        </p:sp>
      </p:grpSp>
      <p:sp>
        <p:nvSpPr>
          <p:cNvPr id="564" name="Google Shape;564;p18"/>
          <p:cNvSpPr txBox="1"/>
          <p:nvPr/>
        </p:nvSpPr>
        <p:spPr>
          <a:xfrm>
            <a:off x="9040850" y="1197150"/>
            <a:ext cx="2827800" cy="446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cream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Soft cheese with washed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strong, rancid</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supple, creamy</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chocolate</a:t>
            </a:r>
            <a:endParaRPr b="0" i="0" sz="2400" u="none" cap="none" strike="noStrike">
              <a:solidFill>
                <a:srgbClr val="000000"/>
              </a:solidFill>
              <a:latin typeface="Arial Narrow"/>
              <a:ea typeface="Arial Narrow"/>
              <a:cs typeface="Arial Narrow"/>
              <a:sym typeface="Arial Narrow"/>
            </a:endParaRPr>
          </a:p>
        </p:txBody>
      </p:sp>
      <p:grpSp>
        <p:nvGrpSpPr>
          <p:cNvPr id="565" name="Google Shape;565;p18"/>
          <p:cNvGrpSpPr/>
          <p:nvPr/>
        </p:nvGrpSpPr>
        <p:grpSpPr>
          <a:xfrm>
            <a:off x="5514255" y="1602533"/>
            <a:ext cx="2897343" cy="299142"/>
            <a:chOff x="1237669" y="2477843"/>
            <a:chExt cx="3734068" cy="312014"/>
          </a:xfrm>
        </p:grpSpPr>
        <p:sp>
          <p:nvSpPr>
            <p:cNvPr id="566" name="Google Shape;566;p18"/>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567" name="Google Shape;567;p18"/>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568" name="Google Shape;568;p18"/>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pic>
        <p:nvPicPr>
          <p:cNvPr id="569" name="Google Shape;569;p18"/>
          <p:cNvPicPr preferRelativeResize="0"/>
          <p:nvPr/>
        </p:nvPicPr>
        <p:blipFill rotWithShape="1">
          <a:blip r:embed="rId4">
            <a:alphaModFix/>
          </a:blip>
          <a:srcRect b="0" l="0" r="0" t="0"/>
          <a:stretch/>
        </p:blipFill>
        <p:spPr>
          <a:xfrm rot="3673550">
            <a:off x="6408873" y="3156928"/>
            <a:ext cx="1621207" cy="2751001"/>
          </a:xfrm>
          <a:prstGeom prst="rect">
            <a:avLst/>
          </a:prstGeom>
          <a:noFill/>
          <a:ln>
            <a:noFill/>
          </a:ln>
        </p:spPr>
      </p:pic>
      <p:sp>
        <p:nvSpPr>
          <p:cNvPr id="570" name="Google Shape;570;p18"/>
          <p:cNvSpPr txBox="1"/>
          <p:nvPr/>
        </p:nvSpPr>
        <p:spPr>
          <a:xfrm>
            <a:off x="5514224" y="6109750"/>
            <a:ext cx="65067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6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Source</a:t>
            </a:r>
            <a:r>
              <a:rPr b="0" i="0" lang="en" sz="1600" u="none" cap="none" strike="noStrike">
                <a:solidFill>
                  <a:srgbClr val="000000"/>
                </a:solidFill>
                <a:latin typeface="Arial Narrow"/>
                <a:ea typeface="Arial Narrow"/>
                <a:cs typeface="Arial Narrow"/>
                <a:sym typeface="Arial Narrow"/>
              </a:rPr>
              <a:t>: </a:t>
            </a:r>
            <a:r>
              <a:rPr b="0" i="0" lang="en" sz="1600" u="sng" cap="none" strike="noStrike">
                <a:solidFill>
                  <a:srgbClr val="000000"/>
                </a:solidFill>
                <a:latin typeface="Arial Narrow"/>
                <a:ea typeface="Arial Narrow"/>
                <a:cs typeface="Arial Narrow"/>
                <a:sym typeface="Arial Narrow"/>
                <a:hlinkClick r:id="rId6">
                  <a:extLst>
                    <a:ext uri="{A12FA001-AC4F-418D-AE19-62706E023703}">
                      <ahyp:hlinkClr val="tx"/>
                    </a:ext>
                  </a:extLst>
                </a:hlinkClick>
              </a:rPr>
              <a:t>https://www.quiveutdufromage.com/f-chaumes</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600" u="none" cap="none" strike="noStrike">
                <a:solidFill>
                  <a:srgbClr val="000000"/>
                </a:solidFill>
                <a:latin typeface="Arial Narrow"/>
                <a:ea typeface="Arial Narrow"/>
                <a:cs typeface="Arial Narrow"/>
                <a:sym typeface="Arial Narrow"/>
              </a:rPr>
              <a:t>             </a:t>
            </a:r>
            <a:r>
              <a:rPr b="0" i="0" lang="en" sz="1600" u="sng" cap="none" strike="noStrike">
                <a:solidFill>
                  <a:srgbClr val="000000"/>
                </a:solidFill>
                <a:latin typeface="Arial Narrow"/>
                <a:ea typeface="Arial Narrow"/>
                <a:cs typeface="Arial Narrow"/>
                <a:sym typeface="Arial Narrow"/>
                <a:hlinkClick r:id="rId7">
                  <a:extLst>
                    <a:ext uri="{A12FA001-AC4F-418D-AE19-62706E023703}">
                      <ahyp:hlinkClr val="tx"/>
                    </a:ext>
                  </a:extLst>
                </a:hlinkClick>
              </a:rPr>
              <a:t>https://www.fatsecret.com/calories-nutrition/generic/french-chaumes-cheese</a:t>
            </a:r>
            <a:endParaRPr b="0" i="0" sz="1600" u="none" cap="none" strike="noStrike">
              <a:solidFill>
                <a:srgbClr val="000000"/>
              </a:solidFill>
              <a:latin typeface="Arial Narrow"/>
              <a:ea typeface="Arial Narrow"/>
              <a:cs typeface="Arial Narrow"/>
              <a:sym typeface="Arial Narrow"/>
            </a:endParaRPr>
          </a:p>
        </p:txBody>
      </p:sp>
      <p:grpSp>
        <p:nvGrpSpPr>
          <p:cNvPr id="571" name="Google Shape;571;p18"/>
          <p:cNvGrpSpPr/>
          <p:nvPr/>
        </p:nvGrpSpPr>
        <p:grpSpPr>
          <a:xfrm>
            <a:off x="2185818" y="963467"/>
            <a:ext cx="3115110" cy="4983956"/>
            <a:chOff x="2185818" y="963467"/>
            <a:chExt cx="3115110" cy="4983956"/>
          </a:xfrm>
        </p:grpSpPr>
        <p:grpSp>
          <p:nvGrpSpPr>
            <p:cNvPr id="572" name="Google Shape;572;p18"/>
            <p:cNvGrpSpPr/>
            <p:nvPr/>
          </p:nvGrpSpPr>
          <p:grpSpPr>
            <a:xfrm>
              <a:off x="2185818" y="963467"/>
              <a:ext cx="3115110" cy="4983956"/>
              <a:chOff x="2074123" y="1627859"/>
              <a:chExt cx="4517135" cy="4983956"/>
            </a:xfrm>
          </p:grpSpPr>
          <p:sp>
            <p:nvSpPr>
              <p:cNvPr id="573" name="Google Shape;573;p18"/>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574" name="Google Shape;574;p18"/>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575" name="Google Shape;575;p18"/>
            <p:cNvPicPr preferRelativeResize="0"/>
            <p:nvPr/>
          </p:nvPicPr>
          <p:blipFill rotWithShape="1">
            <a:blip r:embed="rId8">
              <a:alphaModFix/>
            </a:blip>
            <a:srcRect b="0" l="0" r="0" t="0"/>
            <a:stretch/>
          </p:blipFill>
          <p:spPr>
            <a:xfrm>
              <a:off x="2560736" y="1275641"/>
              <a:ext cx="2398054" cy="4378267"/>
            </a:xfrm>
            <a:prstGeom prst="rect">
              <a:avLst/>
            </a:prstGeom>
            <a:noFill/>
            <a:ln>
              <a:noFill/>
            </a:ln>
          </p:spPr>
        </p:pic>
      </p:grpSp>
      <p:sp>
        <p:nvSpPr>
          <p:cNvPr id="576" name="Google Shape;576;p18"/>
          <p:cNvSpPr txBox="1"/>
          <p:nvPr/>
        </p:nvSpPr>
        <p:spPr>
          <a:xfrm rot="-504036">
            <a:off x="732866" y="1475016"/>
            <a:ext cx="835767"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2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2000"/>
                                        <p:tgtEl>
                                          <p:spTgt spid="5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2"/>
          <p:cNvGrpSpPr/>
          <p:nvPr/>
        </p:nvGrpSpPr>
        <p:grpSpPr>
          <a:xfrm>
            <a:off x="8800559" y="1149410"/>
            <a:ext cx="3299742" cy="4983900"/>
            <a:chOff x="2099734" y="1627859"/>
            <a:chExt cx="4517100" cy="4983900"/>
          </a:xfrm>
        </p:grpSpPr>
        <p:sp>
          <p:nvSpPr>
            <p:cNvPr id="95" name="Google Shape;95;p2"/>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96" name="Google Shape;96;p2"/>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97" name="Google Shape;97;p2"/>
          <p:cNvPicPr preferRelativeResize="0"/>
          <p:nvPr/>
        </p:nvPicPr>
        <p:blipFill rotWithShape="1">
          <a:blip r:embed="rId3">
            <a:alphaModFix/>
          </a:blip>
          <a:srcRect b="0" l="0" r="0" t="0"/>
          <a:stretch/>
        </p:blipFill>
        <p:spPr>
          <a:xfrm>
            <a:off x="-87752" y="-65837"/>
            <a:ext cx="1983853" cy="1983853"/>
          </a:xfrm>
          <a:prstGeom prst="rect">
            <a:avLst/>
          </a:prstGeom>
          <a:noFill/>
          <a:ln>
            <a:noFill/>
          </a:ln>
        </p:spPr>
      </p:pic>
      <p:grpSp>
        <p:nvGrpSpPr>
          <p:cNvPr id="98" name="Google Shape;98;p2"/>
          <p:cNvGrpSpPr/>
          <p:nvPr/>
        </p:nvGrpSpPr>
        <p:grpSpPr>
          <a:xfrm>
            <a:off x="5096051" y="1162860"/>
            <a:ext cx="3299804" cy="4983956"/>
            <a:chOff x="2099734" y="1627859"/>
            <a:chExt cx="4517135" cy="4983956"/>
          </a:xfrm>
        </p:grpSpPr>
        <p:sp>
          <p:nvSpPr>
            <p:cNvPr id="99" name="Google Shape;99;p2"/>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00" name="Google Shape;100;p2"/>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01" name="Google Shape;101;p2"/>
          <p:cNvSpPr txBox="1"/>
          <p:nvPr/>
        </p:nvSpPr>
        <p:spPr>
          <a:xfrm flipH="1">
            <a:off x="4716954" y="1349809"/>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Fresh Cheese</a:t>
            </a:r>
            <a:endParaRPr b="1" i="0" sz="2400" u="none" cap="none" strike="noStrike">
              <a:solidFill>
                <a:srgbClr val="000000"/>
              </a:solidFill>
              <a:latin typeface="Arial Narrow"/>
              <a:ea typeface="Arial Narrow"/>
              <a:cs typeface="Arial Narrow"/>
              <a:sym typeface="Arial Narrow"/>
            </a:endParaRPr>
          </a:p>
        </p:txBody>
      </p:sp>
      <p:grpSp>
        <p:nvGrpSpPr>
          <p:cNvPr id="102" name="Google Shape;102;p2"/>
          <p:cNvGrpSpPr/>
          <p:nvPr/>
        </p:nvGrpSpPr>
        <p:grpSpPr>
          <a:xfrm>
            <a:off x="4758733" y="2448720"/>
            <a:ext cx="3674961" cy="1434747"/>
            <a:chOff x="505402" y="1618858"/>
            <a:chExt cx="1967245" cy="1250157"/>
          </a:xfrm>
        </p:grpSpPr>
        <p:sp>
          <p:nvSpPr>
            <p:cNvPr id="103" name="Google Shape;103;p2"/>
            <p:cNvSpPr txBox="1"/>
            <p:nvPr/>
          </p:nvSpPr>
          <p:spPr>
            <a:xfrm>
              <a:off x="505402" y="2122583"/>
              <a:ext cx="1967245" cy="7464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Arial Narrow"/>
                  <a:ea typeface="Arial Narrow"/>
                  <a:cs typeface="Arial Narrow"/>
                  <a:sym typeface="Arial Narrow"/>
                </a:rPr>
                <a:t>Quality Cheese</a:t>
              </a:r>
              <a:endParaRPr b="0" i="0" sz="2400" u="none" cap="none" strike="noStrike">
                <a:solidFill>
                  <a:srgbClr val="7030A0"/>
                </a:solidFill>
                <a:latin typeface="Arial Narrow"/>
                <a:ea typeface="Arial Narrow"/>
                <a:cs typeface="Arial Narrow"/>
                <a:sym typeface="Arial Narrow"/>
              </a:endParaRPr>
            </a:p>
          </p:txBody>
        </p:sp>
        <p:sp>
          <p:nvSpPr>
            <p:cNvPr id="104" name="Google Shape;104;p2"/>
            <p:cNvSpPr txBox="1"/>
            <p:nvPr/>
          </p:nvSpPr>
          <p:spPr>
            <a:xfrm>
              <a:off x="559774" y="1618858"/>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Bella Casara Ricotta</a:t>
              </a:r>
              <a:endParaRPr b="1" i="0" sz="2400" u="none" cap="none" strike="noStrike">
                <a:solidFill>
                  <a:srgbClr val="7030A0"/>
                </a:solidFill>
                <a:latin typeface="Arial Narrow"/>
                <a:ea typeface="Arial Narrow"/>
                <a:cs typeface="Arial Narrow"/>
                <a:sym typeface="Arial Narrow"/>
              </a:endParaRPr>
            </a:p>
          </p:txBody>
        </p:sp>
      </p:grpSp>
      <p:sp>
        <p:nvSpPr>
          <p:cNvPr id="105" name="Google Shape;105;p2"/>
          <p:cNvSpPr txBox="1"/>
          <p:nvPr/>
        </p:nvSpPr>
        <p:spPr>
          <a:xfrm>
            <a:off x="3378674" y="6273300"/>
            <a:ext cx="8813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4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s: </a:t>
            </a:r>
            <a:r>
              <a:rPr b="0" i="0" lang="en" sz="14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https://journalmetro.com/wp-content/uploads/2013/04/bouffe-ricotta1_c100.jpg?w=860</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rgbClr val="000000"/>
                </a:solidFill>
                <a:latin typeface="Arial Narrow"/>
                <a:ea typeface="Arial Narrow"/>
                <a:cs typeface="Arial Narrow"/>
                <a:sym typeface="Arial Narrow"/>
                <a:hlinkClick r:id="rId6">
                  <a:extLst>
                    <a:ext uri="{A12FA001-AC4F-418D-AE19-62706E023703}">
                      <ahyp:hlinkClr val="tx"/>
                    </a:ext>
                  </a:extLst>
                </a:hlinkClick>
              </a:rPr>
              <a:t>https://www.fatsecret.ca/calories-nutrition/bella-casara/ricotta/2-tbsp?frc=True</a:t>
            </a:r>
            <a:r>
              <a:rPr b="0" i="0" lang="en" sz="1400" u="none" cap="none" strike="noStrike">
                <a:solidFill>
                  <a:srgbClr val="000000"/>
                </a:solidFill>
                <a:latin typeface="Arial Narrow"/>
                <a:ea typeface="Arial Narrow"/>
                <a:cs typeface="Arial Narrow"/>
                <a:sym typeface="Arial Narrow"/>
              </a:rPr>
              <a:t> </a:t>
            </a:r>
            <a:endParaRPr b="0" i="0" sz="1400" u="none" cap="none" strike="noStrike">
              <a:solidFill>
                <a:srgbClr val="000000"/>
              </a:solidFill>
              <a:latin typeface="Arial Narrow"/>
              <a:ea typeface="Arial Narrow"/>
              <a:cs typeface="Arial Narrow"/>
              <a:sym typeface="Arial Narrow"/>
            </a:endParaRPr>
          </a:p>
        </p:txBody>
      </p:sp>
      <p:sp>
        <p:nvSpPr>
          <p:cNvPr id="106" name="Google Shape;106;p2"/>
          <p:cNvSpPr txBox="1"/>
          <p:nvPr/>
        </p:nvSpPr>
        <p:spPr>
          <a:xfrm>
            <a:off x="8893725" y="2218550"/>
            <a:ext cx="31134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Milk</a:t>
            </a:r>
            <a:r>
              <a:rPr b="0" i="0" lang="en" sz="2400" u="none" cap="none" strike="noStrike">
                <a:solidFill>
                  <a:schemeClr val="dk1"/>
                </a:solidFill>
                <a:latin typeface="Arial Narrow"/>
                <a:ea typeface="Arial Narrow"/>
                <a:cs typeface="Arial Narrow"/>
                <a:sym typeface="Arial Narrow"/>
              </a:rPr>
              <a:t>: pasteurized, buffalo</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Colour</a:t>
            </a:r>
            <a:r>
              <a:rPr b="0" i="0" lang="en" sz="2400" u="none" cap="none" strike="noStrike">
                <a:solidFill>
                  <a:schemeClr val="dk1"/>
                </a:solidFill>
                <a:latin typeface="Arial Narrow"/>
                <a:ea typeface="Arial Narrow"/>
                <a:cs typeface="Arial Narrow"/>
                <a:sym typeface="Arial Narrow"/>
              </a:rPr>
              <a:t>: white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Aroma</a:t>
            </a:r>
            <a:r>
              <a:rPr b="0" i="0" lang="en" sz="2400" u="none" cap="none" strike="noStrike">
                <a:solidFill>
                  <a:schemeClr val="dk1"/>
                </a:solidFill>
                <a:latin typeface="Arial Narrow"/>
                <a:ea typeface="Arial Narrow"/>
                <a:cs typeface="Arial Narrow"/>
                <a:sym typeface="Arial Narrow"/>
              </a:rPr>
              <a:t>: strong milk aroma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Texture</a:t>
            </a:r>
            <a:r>
              <a:rPr b="0" i="0" lang="en" sz="2400" u="none" cap="none" strike="noStrike">
                <a:solidFill>
                  <a:schemeClr val="dk1"/>
                </a:solidFill>
                <a:latin typeface="Arial Narrow"/>
                <a:ea typeface="Arial Narrow"/>
                <a:cs typeface="Arial Narrow"/>
                <a:sym typeface="Arial Narrow"/>
              </a:rPr>
              <a:t>: creamy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Taste/flavour</a:t>
            </a:r>
            <a:r>
              <a:rPr b="0" i="0" lang="en" sz="2400" u="none" cap="none" strike="noStrike">
                <a:solidFill>
                  <a:schemeClr val="dk1"/>
                </a:solidFill>
                <a:latin typeface="Arial Narrow"/>
                <a:ea typeface="Arial Narrow"/>
                <a:cs typeface="Arial Narrow"/>
                <a:sym typeface="Arial Narrow"/>
              </a:rPr>
              <a:t>: lactic</a:t>
            </a:r>
            <a:endParaRPr b="1" i="0" sz="2400" u="none" cap="none" strike="noStrike">
              <a:solidFill>
                <a:srgbClr val="000000"/>
              </a:solidFill>
              <a:latin typeface="Arial Narrow"/>
              <a:ea typeface="Arial Narrow"/>
              <a:cs typeface="Arial Narrow"/>
              <a:sym typeface="Arial Narrow"/>
            </a:endParaRPr>
          </a:p>
        </p:txBody>
      </p:sp>
      <p:grpSp>
        <p:nvGrpSpPr>
          <p:cNvPr id="107" name="Google Shape;107;p2"/>
          <p:cNvGrpSpPr/>
          <p:nvPr/>
        </p:nvGrpSpPr>
        <p:grpSpPr>
          <a:xfrm>
            <a:off x="5183152" y="1834575"/>
            <a:ext cx="2968851" cy="326791"/>
            <a:chOff x="1237669" y="2477843"/>
            <a:chExt cx="3734068" cy="312014"/>
          </a:xfrm>
        </p:grpSpPr>
        <p:sp>
          <p:nvSpPr>
            <p:cNvPr id="108" name="Google Shape;108;p2"/>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109" name="Google Shape;109;p2"/>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110" name="Google Shape;110;p2"/>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111" name="Google Shape;111;p2"/>
          <p:cNvSpPr txBox="1"/>
          <p:nvPr>
            <p:ph type="title"/>
          </p:nvPr>
        </p:nvSpPr>
        <p:spPr>
          <a:xfrm>
            <a:off x="1896101" y="91304"/>
            <a:ext cx="3557100" cy="998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Fresh cheese</a:t>
            </a:r>
            <a:endParaRPr/>
          </a:p>
        </p:txBody>
      </p:sp>
      <p:pic>
        <p:nvPicPr>
          <p:cNvPr id="112" name="Google Shape;112;p2"/>
          <p:cNvPicPr preferRelativeResize="0"/>
          <p:nvPr/>
        </p:nvPicPr>
        <p:blipFill rotWithShape="1">
          <a:blip r:embed="rId7">
            <a:alphaModFix/>
          </a:blip>
          <a:srcRect b="15677" l="0" r="0" t="0"/>
          <a:stretch/>
        </p:blipFill>
        <p:spPr>
          <a:xfrm>
            <a:off x="5154181" y="3806772"/>
            <a:ext cx="2842175" cy="2117929"/>
          </a:xfrm>
          <a:prstGeom prst="rect">
            <a:avLst/>
          </a:prstGeom>
          <a:noFill/>
          <a:ln>
            <a:noFill/>
          </a:ln>
        </p:spPr>
      </p:pic>
      <p:grpSp>
        <p:nvGrpSpPr>
          <p:cNvPr id="113" name="Google Shape;113;p2"/>
          <p:cNvGrpSpPr/>
          <p:nvPr/>
        </p:nvGrpSpPr>
        <p:grpSpPr>
          <a:xfrm>
            <a:off x="1805282" y="1162860"/>
            <a:ext cx="3016346" cy="4957116"/>
            <a:chOff x="1805282" y="1162860"/>
            <a:chExt cx="3016346" cy="4957116"/>
          </a:xfrm>
        </p:grpSpPr>
        <p:pic>
          <p:nvPicPr>
            <p:cNvPr id="114" name="Google Shape;114;p2"/>
            <p:cNvPicPr preferRelativeResize="0"/>
            <p:nvPr/>
          </p:nvPicPr>
          <p:blipFill rotWithShape="1">
            <a:blip r:embed="rId8">
              <a:alphaModFix/>
            </a:blip>
            <a:srcRect b="0" l="0" r="0" t="0"/>
            <a:stretch/>
          </p:blipFill>
          <p:spPr>
            <a:xfrm>
              <a:off x="1904207" y="1249857"/>
              <a:ext cx="2775908" cy="4756282"/>
            </a:xfrm>
            <a:prstGeom prst="rect">
              <a:avLst/>
            </a:prstGeom>
            <a:noFill/>
            <a:ln>
              <a:noFill/>
            </a:ln>
          </p:spPr>
        </p:pic>
        <p:grpSp>
          <p:nvGrpSpPr>
            <p:cNvPr id="115" name="Google Shape;115;p2"/>
            <p:cNvGrpSpPr/>
            <p:nvPr/>
          </p:nvGrpSpPr>
          <p:grpSpPr>
            <a:xfrm>
              <a:off x="1805282" y="1162860"/>
              <a:ext cx="3016346" cy="4957116"/>
              <a:chOff x="2074123" y="1627859"/>
              <a:chExt cx="4517135" cy="4983956"/>
            </a:xfrm>
          </p:grpSpPr>
          <p:sp>
            <p:nvSpPr>
              <p:cNvPr id="116" name="Google Shape;116;p2"/>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17" name="Google Shape;117;p2"/>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grpSp>
      <p:sp>
        <p:nvSpPr>
          <p:cNvPr id="118" name="Google Shape;118;p2"/>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Fresh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2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2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3"/>
          <p:cNvGrpSpPr/>
          <p:nvPr/>
        </p:nvGrpSpPr>
        <p:grpSpPr>
          <a:xfrm>
            <a:off x="8594800" y="1151138"/>
            <a:ext cx="3325489" cy="4983900"/>
            <a:chOff x="2099734" y="1627859"/>
            <a:chExt cx="4517100" cy="4983900"/>
          </a:xfrm>
        </p:grpSpPr>
        <p:sp>
          <p:nvSpPr>
            <p:cNvPr id="125" name="Google Shape;125;p3"/>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26" name="Google Shape;126;p3"/>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grpSp>
        <p:nvGrpSpPr>
          <p:cNvPr id="127" name="Google Shape;127;p3"/>
          <p:cNvGrpSpPr/>
          <p:nvPr/>
        </p:nvGrpSpPr>
        <p:grpSpPr>
          <a:xfrm>
            <a:off x="4912599" y="1170851"/>
            <a:ext cx="3325728" cy="4983956"/>
            <a:chOff x="2099734" y="1627859"/>
            <a:chExt cx="4517135" cy="4983956"/>
          </a:xfrm>
        </p:grpSpPr>
        <p:sp>
          <p:nvSpPr>
            <p:cNvPr id="128" name="Google Shape;128;p3"/>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29" name="Google Shape;129;p3"/>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30" name="Google Shape;130;p3"/>
          <p:cNvSpPr txBox="1"/>
          <p:nvPr/>
        </p:nvSpPr>
        <p:spPr>
          <a:xfrm flipH="1">
            <a:off x="4566143" y="1349927"/>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Fresh cheese</a:t>
            </a:r>
            <a:endParaRPr b="1" i="0" sz="2400" u="none" cap="none" strike="noStrike">
              <a:solidFill>
                <a:srgbClr val="000000"/>
              </a:solidFill>
              <a:latin typeface="Arial Narrow"/>
              <a:ea typeface="Arial Narrow"/>
              <a:cs typeface="Arial Narrow"/>
              <a:sym typeface="Arial Narrow"/>
            </a:endParaRPr>
          </a:p>
        </p:txBody>
      </p:sp>
      <p:grpSp>
        <p:nvGrpSpPr>
          <p:cNvPr id="131" name="Google Shape;131;p3"/>
          <p:cNvGrpSpPr/>
          <p:nvPr/>
        </p:nvGrpSpPr>
        <p:grpSpPr>
          <a:xfrm>
            <a:off x="4707433" y="2238713"/>
            <a:ext cx="3674961" cy="1718669"/>
            <a:chOff x="530594" y="1527746"/>
            <a:chExt cx="1967245" cy="1497552"/>
          </a:xfrm>
        </p:grpSpPr>
        <p:sp>
          <p:nvSpPr>
            <p:cNvPr id="132" name="Google Shape;132;p3"/>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Baa Dairy </a:t>
              </a:r>
              <a:br>
                <a:rPr b="0" i="0" lang="en" sz="2400" u="none" cap="none" strike="noStrike">
                  <a:solidFill>
                    <a:srgbClr val="000000"/>
                  </a:solidFill>
                  <a:latin typeface="Calibri"/>
                  <a:ea typeface="Calibri"/>
                  <a:cs typeface="Calibri"/>
                  <a:sym typeface="Calibri"/>
                </a:rPr>
              </a:br>
              <a:endParaRPr b="0" i="0" sz="2400" u="none" cap="none" strike="noStrike">
                <a:solidFill>
                  <a:srgbClr val="7030A0"/>
                </a:solidFill>
                <a:latin typeface="Arial Narrow"/>
                <a:ea typeface="Arial Narrow"/>
                <a:cs typeface="Arial Narrow"/>
                <a:sym typeface="Arial Narrow"/>
              </a:endParaRPr>
            </a:p>
          </p:txBody>
        </p:sp>
        <p:sp>
          <p:nvSpPr>
            <p:cNvPr id="133" name="Google Shape;133;p3"/>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Feta Style</a:t>
              </a:r>
              <a:endParaRPr b="1" i="0" sz="2400" u="none" cap="none" strike="noStrike">
                <a:solidFill>
                  <a:srgbClr val="7030A0"/>
                </a:solidFill>
                <a:latin typeface="Arial Narrow"/>
                <a:ea typeface="Arial Narrow"/>
                <a:cs typeface="Arial Narrow"/>
                <a:sym typeface="Arial Narrow"/>
              </a:endParaRPr>
            </a:p>
          </p:txBody>
        </p:sp>
      </p:grpSp>
      <p:sp>
        <p:nvSpPr>
          <p:cNvPr id="134" name="Google Shape;134;p3"/>
          <p:cNvSpPr txBox="1"/>
          <p:nvPr/>
        </p:nvSpPr>
        <p:spPr>
          <a:xfrm>
            <a:off x="8780121" y="1547277"/>
            <a:ext cx="3090000" cy="404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FF0000"/>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pasteurized or unpasteurized, sheep</a:t>
            </a:r>
            <a:endParaRPr b="0" i="0" sz="2400" u="none" cap="none" strike="noStrike">
              <a:solidFill>
                <a:srgbClr val="FF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300" u="none" cap="none" strike="noStrike">
              <a:solidFill>
                <a:srgbClr val="FF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Colour</a:t>
            </a:r>
            <a:r>
              <a:rPr b="0" i="0" lang="en" sz="2400" u="none" cap="none" strike="noStrike">
                <a:solidFill>
                  <a:srgbClr val="000000"/>
                </a:solidFill>
                <a:latin typeface="Arial Narrow"/>
                <a:ea typeface="Arial Narrow"/>
                <a:cs typeface="Arial Narrow"/>
                <a:sym typeface="Arial Narrow"/>
              </a:rPr>
              <a:t>: white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fresh</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6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rgbClr val="000000"/>
                </a:solidFill>
                <a:latin typeface="Arial Narrow"/>
                <a:ea typeface="Arial Narrow"/>
                <a:cs typeface="Arial Narrow"/>
                <a:sym typeface="Arial Narrow"/>
              </a:rPr>
              <a:t>Aroma</a:t>
            </a:r>
            <a:r>
              <a:rPr b="0" i="0" lang="en" sz="2400" u="none" cap="none" strike="noStrike">
                <a:solidFill>
                  <a:srgbClr val="000000"/>
                </a:solidFill>
                <a:latin typeface="Arial Narrow"/>
                <a:ea typeface="Arial Narrow"/>
                <a:cs typeface="Arial Narrow"/>
                <a:sym typeface="Arial Narrow"/>
              </a:rPr>
              <a:t>: soft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rgbClr val="000000"/>
                </a:solidFill>
                <a:latin typeface="Arial Narrow"/>
                <a:ea typeface="Arial Narrow"/>
                <a:cs typeface="Arial Narrow"/>
                <a:sym typeface="Arial Narrow"/>
              </a:rPr>
              <a:t>Texture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crumbly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rgbClr val="000000"/>
                </a:solidFill>
                <a:latin typeface="Arial Narrow"/>
                <a:ea typeface="Arial Narrow"/>
                <a:cs typeface="Arial Narrow"/>
                <a:sym typeface="Arial Narrow"/>
              </a:rPr>
              <a:t>Taste/flavour</a:t>
            </a:r>
            <a:r>
              <a:rPr b="0" i="0" lang="en" sz="2400" u="none" cap="none" strike="noStrike">
                <a:solidFill>
                  <a:srgbClr val="000000"/>
                </a:solidFill>
                <a:latin typeface="Arial Narrow"/>
                <a:ea typeface="Arial Narrow"/>
                <a:cs typeface="Arial Narrow"/>
                <a:sym typeface="Arial Narrow"/>
              </a:rPr>
              <a:t>: lactic, acidic, lemon</a:t>
            </a:r>
            <a:endParaRPr b="0" i="0" sz="2400" u="none" cap="none" strike="noStrike">
              <a:solidFill>
                <a:srgbClr val="FF0000"/>
              </a:solidFill>
              <a:latin typeface="Arial Narrow"/>
              <a:ea typeface="Arial Narrow"/>
              <a:cs typeface="Arial Narrow"/>
              <a:sym typeface="Arial Narrow"/>
            </a:endParaRPr>
          </a:p>
        </p:txBody>
      </p:sp>
      <p:grpSp>
        <p:nvGrpSpPr>
          <p:cNvPr id="135" name="Google Shape;135;p3"/>
          <p:cNvGrpSpPr/>
          <p:nvPr/>
        </p:nvGrpSpPr>
        <p:grpSpPr>
          <a:xfrm>
            <a:off x="5006104" y="1905920"/>
            <a:ext cx="3200952" cy="238465"/>
            <a:chOff x="1237669" y="2477843"/>
            <a:chExt cx="3734068" cy="312014"/>
          </a:xfrm>
        </p:grpSpPr>
        <p:sp>
          <p:nvSpPr>
            <p:cNvPr id="136" name="Google Shape;136;p3"/>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137" name="Google Shape;137;p3"/>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138" name="Google Shape;138;p3"/>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139" name="Google Shape;139;p3"/>
          <p:cNvSpPr txBox="1"/>
          <p:nvPr/>
        </p:nvSpPr>
        <p:spPr>
          <a:xfrm>
            <a:off x="7155677" y="6250325"/>
            <a:ext cx="48336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400" u="sng" cap="none" strike="noStrike">
                <a:solidFill>
                  <a:srgbClr val="000000"/>
                </a:solidFill>
                <a:latin typeface="Arial Narrow"/>
                <a:ea typeface="Arial Narrow"/>
                <a:cs typeface="Arial Narrow"/>
                <a:sym typeface="Arial Narrow"/>
                <a:hlinkClick r:id="rId3">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s: </a:t>
            </a:r>
            <a:r>
              <a:rPr b="0" i="0" lang="en" sz="14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http://bestbaa.com/</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https://www.fatsecret.ca/calories-nutrition/generic/brie-cheese</a:t>
            </a:r>
            <a:endParaRPr b="0" i="0" sz="1400" u="none" cap="none" strike="noStrike">
              <a:solidFill>
                <a:srgbClr val="000000"/>
              </a:solidFill>
              <a:latin typeface="Arial Narrow"/>
              <a:ea typeface="Arial Narrow"/>
              <a:cs typeface="Arial Narrow"/>
              <a:sym typeface="Arial Narrow"/>
            </a:endParaRPr>
          </a:p>
        </p:txBody>
      </p:sp>
      <p:pic>
        <p:nvPicPr>
          <p:cNvPr id="140" name="Google Shape;140;p3"/>
          <p:cNvPicPr preferRelativeResize="0"/>
          <p:nvPr/>
        </p:nvPicPr>
        <p:blipFill rotWithShape="1">
          <a:blip r:embed="rId6">
            <a:alphaModFix/>
          </a:blip>
          <a:srcRect b="0" l="0" r="0" t="0"/>
          <a:stretch/>
        </p:blipFill>
        <p:spPr>
          <a:xfrm>
            <a:off x="107064" y="-87509"/>
            <a:ext cx="1804863" cy="1804863"/>
          </a:xfrm>
          <a:prstGeom prst="rect">
            <a:avLst/>
          </a:prstGeom>
          <a:noFill/>
          <a:ln>
            <a:noFill/>
          </a:ln>
        </p:spPr>
      </p:pic>
      <p:sp>
        <p:nvSpPr>
          <p:cNvPr id="141" name="Google Shape;141;p3"/>
          <p:cNvSpPr txBox="1"/>
          <p:nvPr/>
        </p:nvSpPr>
        <p:spPr>
          <a:xfrm>
            <a:off x="1911924" y="72273"/>
            <a:ext cx="4159800" cy="9984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400"/>
              <a:buFont typeface="Calibri"/>
              <a:buNone/>
            </a:pPr>
            <a:r>
              <a:rPr b="0" i="0" lang="en" sz="4400" u="none" cap="none" strike="noStrike">
                <a:solidFill>
                  <a:srgbClr val="000000"/>
                </a:solidFill>
                <a:latin typeface="Calibri"/>
                <a:ea typeface="Calibri"/>
                <a:cs typeface="Calibri"/>
                <a:sym typeface="Calibri"/>
              </a:rPr>
              <a:t>Fresh cheese</a:t>
            </a:r>
            <a:endParaRPr b="0" i="0" sz="4400" u="none" cap="none" strike="noStrike">
              <a:solidFill>
                <a:srgbClr val="000000"/>
              </a:solidFill>
              <a:latin typeface="Calibri"/>
              <a:ea typeface="Calibri"/>
              <a:cs typeface="Calibri"/>
              <a:sym typeface="Calibri"/>
            </a:endParaRPr>
          </a:p>
        </p:txBody>
      </p:sp>
      <p:pic>
        <p:nvPicPr>
          <p:cNvPr id="142" name="Google Shape;142;p3"/>
          <p:cNvPicPr preferRelativeResize="0"/>
          <p:nvPr/>
        </p:nvPicPr>
        <p:blipFill rotWithShape="1">
          <a:blip r:embed="rId7">
            <a:alphaModFix/>
          </a:blip>
          <a:srcRect b="0" l="0" r="0" t="0"/>
          <a:stretch/>
        </p:blipFill>
        <p:spPr>
          <a:xfrm>
            <a:off x="5110326" y="3759244"/>
            <a:ext cx="2974225" cy="1534700"/>
          </a:xfrm>
          <a:prstGeom prst="rect">
            <a:avLst/>
          </a:prstGeom>
          <a:noFill/>
          <a:ln>
            <a:noFill/>
          </a:ln>
        </p:spPr>
      </p:pic>
      <p:grpSp>
        <p:nvGrpSpPr>
          <p:cNvPr id="143" name="Google Shape;143;p3"/>
          <p:cNvGrpSpPr/>
          <p:nvPr/>
        </p:nvGrpSpPr>
        <p:grpSpPr>
          <a:xfrm>
            <a:off x="1664460" y="1151112"/>
            <a:ext cx="3030119" cy="4983956"/>
            <a:chOff x="1664460" y="1151112"/>
            <a:chExt cx="3030119" cy="4983956"/>
          </a:xfrm>
        </p:grpSpPr>
        <p:grpSp>
          <p:nvGrpSpPr>
            <p:cNvPr id="144" name="Google Shape;144;p3"/>
            <p:cNvGrpSpPr/>
            <p:nvPr/>
          </p:nvGrpSpPr>
          <p:grpSpPr>
            <a:xfrm>
              <a:off x="1664460" y="1151112"/>
              <a:ext cx="3030119" cy="4983956"/>
              <a:chOff x="2074123" y="1627859"/>
              <a:chExt cx="4517135" cy="4983956"/>
            </a:xfrm>
          </p:grpSpPr>
          <p:sp>
            <p:nvSpPr>
              <p:cNvPr id="145" name="Google Shape;145;p3"/>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46" name="Google Shape;146;p3"/>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147" name="Google Shape;147;p3"/>
            <p:cNvPicPr preferRelativeResize="0"/>
            <p:nvPr/>
          </p:nvPicPr>
          <p:blipFill rotWithShape="1">
            <a:blip r:embed="rId8">
              <a:alphaModFix/>
            </a:blip>
            <a:srcRect b="0" l="0" r="0" t="0"/>
            <a:stretch/>
          </p:blipFill>
          <p:spPr>
            <a:xfrm rot="-5400000">
              <a:off x="1027436" y="2495766"/>
              <a:ext cx="4350666" cy="2202805"/>
            </a:xfrm>
            <a:prstGeom prst="rect">
              <a:avLst/>
            </a:prstGeom>
            <a:noFill/>
            <a:ln>
              <a:noFill/>
            </a:ln>
          </p:spPr>
        </p:pic>
      </p:grpSp>
      <p:sp>
        <p:nvSpPr>
          <p:cNvPr id="148" name="Google Shape;148;p3"/>
          <p:cNvSpPr txBox="1"/>
          <p:nvPr/>
        </p:nvSpPr>
        <p:spPr>
          <a:xfrm rot="-503499">
            <a:off x="709073" y="10564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Fresh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4"/>
          <p:cNvGrpSpPr/>
          <p:nvPr/>
        </p:nvGrpSpPr>
        <p:grpSpPr>
          <a:xfrm>
            <a:off x="8643894" y="1002720"/>
            <a:ext cx="3362981" cy="4983900"/>
            <a:chOff x="2099734" y="1627859"/>
            <a:chExt cx="4517100" cy="4983900"/>
          </a:xfrm>
        </p:grpSpPr>
        <p:sp>
          <p:nvSpPr>
            <p:cNvPr id="155" name="Google Shape;155;p4"/>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56" name="Google Shape;156;p4"/>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57" name="Google Shape;157;p4"/>
          <p:cNvSpPr txBox="1"/>
          <p:nvPr>
            <p:ph type="title"/>
          </p:nvPr>
        </p:nvSpPr>
        <p:spPr>
          <a:xfrm>
            <a:off x="1820500" y="264523"/>
            <a:ext cx="3028500" cy="584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 sz="3959"/>
              <a:t>Soft Cheese</a:t>
            </a:r>
            <a:endParaRPr sz="3959">
              <a:latin typeface="Arial Narrow"/>
              <a:ea typeface="Arial Narrow"/>
              <a:cs typeface="Arial Narrow"/>
              <a:sym typeface="Arial Narrow"/>
            </a:endParaRPr>
          </a:p>
        </p:txBody>
      </p:sp>
      <p:pic>
        <p:nvPicPr>
          <p:cNvPr id="158" name="Google Shape;158;p4"/>
          <p:cNvPicPr preferRelativeResize="0"/>
          <p:nvPr/>
        </p:nvPicPr>
        <p:blipFill rotWithShape="1">
          <a:blip r:embed="rId3">
            <a:alphaModFix/>
          </a:blip>
          <a:srcRect b="0" l="0" r="0" t="0"/>
          <a:stretch/>
        </p:blipFill>
        <p:spPr>
          <a:xfrm>
            <a:off x="-97367" y="576"/>
            <a:ext cx="1917858" cy="1782252"/>
          </a:xfrm>
          <a:prstGeom prst="rect">
            <a:avLst/>
          </a:prstGeom>
          <a:noFill/>
          <a:ln>
            <a:noFill/>
          </a:ln>
        </p:spPr>
      </p:pic>
      <p:grpSp>
        <p:nvGrpSpPr>
          <p:cNvPr id="159" name="Google Shape;159;p4"/>
          <p:cNvGrpSpPr/>
          <p:nvPr/>
        </p:nvGrpSpPr>
        <p:grpSpPr>
          <a:xfrm>
            <a:off x="5026219" y="1002695"/>
            <a:ext cx="3363007" cy="4983956"/>
            <a:chOff x="2099734" y="1627859"/>
            <a:chExt cx="4517135" cy="4983956"/>
          </a:xfrm>
        </p:grpSpPr>
        <p:sp>
          <p:nvSpPr>
            <p:cNvPr id="160" name="Google Shape;160;p4"/>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61" name="Google Shape;161;p4"/>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62" name="Google Shape;162;p4"/>
          <p:cNvSpPr txBox="1"/>
          <p:nvPr/>
        </p:nvSpPr>
        <p:spPr>
          <a:xfrm flipH="1">
            <a:off x="4820047" y="1218333"/>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163" name="Google Shape;163;p4"/>
          <p:cNvGrpSpPr/>
          <p:nvPr/>
        </p:nvGrpSpPr>
        <p:grpSpPr>
          <a:xfrm>
            <a:off x="5062845" y="1975310"/>
            <a:ext cx="3245686" cy="1657510"/>
            <a:chOff x="611381" y="1527746"/>
            <a:chExt cx="1858501" cy="1444201"/>
          </a:xfrm>
        </p:grpSpPr>
        <p:sp>
          <p:nvSpPr>
            <p:cNvPr id="164" name="Google Shape;164;p4"/>
            <p:cNvSpPr txBox="1"/>
            <p:nvPr/>
          </p:nvSpPr>
          <p:spPr>
            <a:xfrm>
              <a:off x="673640" y="1957047"/>
              <a:ext cx="1657200" cy="101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200" u="none" cap="none" strike="noStrike">
                  <a:solidFill>
                    <a:srgbClr val="7030A0"/>
                  </a:solidFill>
                  <a:latin typeface="Arial Narrow"/>
                  <a:ea typeface="Arial Narrow"/>
                  <a:cs typeface="Arial Narrow"/>
                  <a:sym typeface="Arial Narrow"/>
                </a:rPr>
                <a:t> </a:t>
              </a:r>
              <a:r>
                <a:rPr b="1" i="0" lang="en" sz="2200" u="none" cap="none" strike="noStrike">
                  <a:solidFill>
                    <a:srgbClr val="000000"/>
                  </a:solidFill>
                  <a:latin typeface="Calibri"/>
                  <a:ea typeface="Calibri"/>
                  <a:cs typeface="Calibri"/>
                  <a:sym typeface="Calibri"/>
                </a:rPr>
                <a:t>Back Forty Artisan Cheese</a:t>
              </a:r>
              <a:endParaRPr b="0" i="0" sz="2200" u="none" cap="none" strike="noStrike">
                <a:solidFill>
                  <a:srgbClr val="7030A0"/>
                </a:solidFill>
                <a:latin typeface="Arial Narrow"/>
                <a:ea typeface="Arial Narrow"/>
                <a:cs typeface="Arial Narrow"/>
                <a:sym typeface="Arial Narrow"/>
              </a:endParaRPr>
            </a:p>
          </p:txBody>
        </p:sp>
        <p:sp>
          <p:nvSpPr>
            <p:cNvPr id="165" name="Google Shape;165;p4"/>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Madawaska cheese</a:t>
              </a:r>
              <a:endParaRPr b="1" i="0" sz="2400" u="none" cap="none" strike="noStrike">
                <a:solidFill>
                  <a:srgbClr val="7030A0"/>
                </a:solidFill>
                <a:latin typeface="Arial Narrow"/>
                <a:ea typeface="Arial Narrow"/>
                <a:cs typeface="Arial Narrow"/>
                <a:sym typeface="Arial Narrow"/>
              </a:endParaRPr>
            </a:p>
          </p:txBody>
        </p:sp>
      </p:grpSp>
      <p:sp>
        <p:nvSpPr>
          <p:cNvPr id="166" name="Google Shape;166;p4"/>
          <p:cNvSpPr txBox="1"/>
          <p:nvPr/>
        </p:nvSpPr>
        <p:spPr>
          <a:xfrm>
            <a:off x="6583800" y="6189800"/>
            <a:ext cx="5608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4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https://www.artisancheese.ca/product/madawaska/</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uFill>
                  <a:noFill/>
                </a:uFill>
                <a:latin typeface="Arial Narrow"/>
                <a:ea typeface="Arial Narrow"/>
                <a:cs typeface="Arial Narrow"/>
                <a:sym typeface="Arial Narrow"/>
                <a:hlinkClick r:id="rId6">
                  <a:extLst>
                    <a:ext uri="{A12FA001-AC4F-418D-AE19-62706E023703}">
                      <ahyp:hlinkClr val="tx"/>
                    </a:ext>
                  </a:extLst>
                </a:hlinkClick>
              </a:rPr>
              <a:t>              </a:t>
            </a:r>
            <a:r>
              <a:rPr b="0" i="0" lang="en" sz="1400" u="sng" cap="none" strike="noStrike">
                <a:solidFill>
                  <a:srgbClr val="000000"/>
                </a:solidFill>
                <a:latin typeface="Arial Narrow"/>
                <a:ea typeface="Arial Narrow"/>
                <a:cs typeface="Arial Narrow"/>
                <a:sym typeface="Arial Narrow"/>
                <a:hlinkClick r:id="rId7">
                  <a:extLst>
                    <a:ext uri="{A12FA001-AC4F-418D-AE19-62706E023703}">
                      <ahyp:hlinkClr val="tx"/>
                    </a:ext>
                  </a:extLst>
                </a:hlinkClick>
              </a:rPr>
              <a:t>https://fromagescda.com/en/products/117-magie-de-madawaska.html</a:t>
            </a:r>
            <a:endParaRPr b="0" i="0" sz="1400" u="none" cap="none" strike="noStrike">
              <a:solidFill>
                <a:srgbClr val="000000"/>
              </a:solidFill>
              <a:latin typeface="Arial Narrow"/>
              <a:ea typeface="Arial Narrow"/>
              <a:cs typeface="Arial Narrow"/>
              <a:sym typeface="Arial Narrow"/>
            </a:endParaRPr>
          </a:p>
        </p:txBody>
      </p:sp>
      <p:sp>
        <p:nvSpPr>
          <p:cNvPr id="167" name="Google Shape;167;p4"/>
          <p:cNvSpPr txBox="1"/>
          <p:nvPr/>
        </p:nvSpPr>
        <p:spPr>
          <a:xfrm>
            <a:off x="8811138" y="1601375"/>
            <a:ext cx="30285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Milk</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unpasteurized, cow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Colour</a:t>
            </a:r>
            <a:r>
              <a:rPr b="0" i="0" lang="en" sz="2400" u="none" cap="none" strike="noStrike">
                <a:solidFill>
                  <a:schemeClr val="dk1"/>
                </a:solidFill>
                <a:latin typeface="Arial Narrow"/>
                <a:ea typeface="Arial Narrow"/>
                <a:cs typeface="Arial Narrow"/>
                <a:sym typeface="Arial Narrow"/>
              </a:rPr>
              <a:t>: cream</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Type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soft cheese with bloomy rind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Aroma</a:t>
            </a:r>
            <a:r>
              <a:rPr b="0" i="0" lang="en" sz="2400" u="none" cap="none" strike="noStrike">
                <a:solidFill>
                  <a:schemeClr val="dk1"/>
                </a:solidFill>
                <a:latin typeface="Arial Narrow"/>
                <a:ea typeface="Arial Narrow"/>
                <a:cs typeface="Arial Narrow"/>
                <a:sym typeface="Arial Narrow"/>
              </a:rPr>
              <a:t>: soft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Texture</a:t>
            </a:r>
            <a:r>
              <a:rPr b="0" i="0" lang="en" sz="2400" u="none" cap="none" strike="noStrike">
                <a:solidFill>
                  <a:schemeClr val="dk1"/>
                </a:solidFill>
                <a:latin typeface="Arial Narrow"/>
                <a:ea typeface="Arial Narrow"/>
                <a:cs typeface="Arial Narrow"/>
                <a:sym typeface="Arial Narrow"/>
              </a:rPr>
              <a:t>: creamy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Taste/flavour</a:t>
            </a:r>
            <a:r>
              <a:rPr b="0" i="0" lang="en" sz="2400" u="none" cap="none" strike="noStrike">
                <a:solidFill>
                  <a:schemeClr val="dk1"/>
                </a:solidFill>
                <a:latin typeface="Arial Narrow"/>
                <a:ea typeface="Arial Narrow"/>
                <a:cs typeface="Arial Narrow"/>
                <a:sym typeface="Arial Narrow"/>
              </a:rPr>
              <a:t>: lactic  </a:t>
            </a:r>
            <a:endParaRPr b="1" i="0" sz="2400" u="none" cap="none" strike="noStrike">
              <a:solidFill>
                <a:srgbClr val="000000"/>
              </a:solidFill>
              <a:latin typeface="Arial Narrow"/>
              <a:ea typeface="Arial Narrow"/>
              <a:cs typeface="Arial Narrow"/>
              <a:sym typeface="Arial Narrow"/>
            </a:endParaRPr>
          </a:p>
        </p:txBody>
      </p:sp>
      <p:grpSp>
        <p:nvGrpSpPr>
          <p:cNvPr id="168" name="Google Shape;168;p4"/>
          <p:cNvGrpSpPr/>
          <p:nvPr/>
        </p:nvGrpSpPr>
        <p:grpSpPr>
          <a:xfrm>
            <a:off x="5159911" y="1665747"/>
            <a:ext cx="3095929" cy="275302"/>
            <a:chOff x="1237669" y="2477843"/>
            <a:chExt cx="3734068" cy="312014"/>
          </a:xfrm>
        </p:grpSpPr>
        <p:sp>
          <p:nvSpPr>
            <p:cNvPr id="169" name="Google Shape;169;p4"/>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170" name="Google Shape;170;p4"/>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171" name="Google Shape;171;p4"/>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pic>
        <p:nvPicPr>
          <p:cNvPr id="172" name="Google Shape;172;p4"/>
          <p:cNvPicPr preferRelativeResize="0"/>
          <p:nvPr/>
        </p:nvPicPr>
        <p:blipFill rotWithShape="1">
          <a:blip r:embed="rId8">
            <a:alphaModFix/>
          </a:blip>
          <a:srcRect b="13758" l="-1954" r="2328" t="16337"/>
          <a:stretch/>
        </p:blipFill>
        <p:spPr>
          <a:xfrm>
            <a:off x="5075125" y="3522754"/>
            <a:ext cx="3311049" cy="2323221"/>
          </a:xfrm>
          <a:prstGeom prst="rect">
            <a:avLst/>
          </a:prstGeom>
          <a:noFill/>
          <a:ln>
            <a:noFill/>
          </a:ln>
        </p:spPr>
      </p:pic>
      <p:grpSp>
        <p:nvGrpSpPr>
          <p:cNvPr id="173" name="Google Shape;173;p4"/>
          <p:cNvGrpSpPr/>
          <p:nvPr/>
        </p:nvGrpSpPr>
        <p:grpSpPr>
          <a:xfrm>
            <a:off x="1543822" y="1002695"/>
            <a:ext cx="3310899" cy="4983956"/>
            <a:chOff x="1543822" y="1002695"/>
            <a:chExt cx="3310899" cy="4983956"/>
          </a:xfrm>
        </p:grpSpPr>
        <p:grpSp>
          <p:nvGrpSpPr>
            <p:cNvPr id="174" name="Google Shape;174;p4"/>
            <p:cNvGrpSpPr/>
            <p:nvPr/>
          </p:nvGrpSpPr>
          <p:grpSpPr>
            <a:xfrm>
              <a:off x="1543822" y="1002695"/>
              <a:ext cx="3310899" cy="4983956"/>
              <a:chOff x="2074123" y="1627859"/>
              <a:chExt cx="4517135" cy="4983956"/>
            </a:xfrm>
          </p:grpSpPr>
          <p:sp>
            <p:nvSpPr>
              <p:cNvPr id="175" name="Google Shape;175;p4"/>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76" name="Google Shape;176;p4"/>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177" name="Google Shape;177;p4"/>
            <p:cNvPicPr preferRelativeResize="0"/>
            <p:nvPr/>
          </p:nvPicPr>
          <p:blipFill rotWithShape="1">
            <a:blip r:embed="rId9">
              <a:alphaModFix/>
            </a:blip>
            <a:srcRect b="0" l="0" r="0" t="0"/>
            <a:stretch/>
          </p:blipFill>
          <p:spPr>
            <a:xfrm>
              <a:off x="1698114" y="1137969"/>
              <a:ext cx="2959713" cy="4497441"/>
            </a:xfrm>
            <a:prstGeom prst="rect">
              <a:avLst/>
            </a:prstGeom>
            <a:noFill/>
            <a:ln>
              <a:noFill/>
            </a:ln>
          </p:spPr>
        </p:pic>
      </p:grpSp>
      <p:sp>
        <p:nvSpPr>
          <p:cNvPr id="178" name="Google Shape;178;p4"/>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5"/>
          <p:cNvGrpSpPr/>
          <p:nvPr/>
        </p:nvGrpSpPr>
        <p:grpSpPr>
          <a:xfrm>
            <a:off x="8563347" y="1069295"/>
            <a:ext cx="3380146" cy="4983900"/>
            <a:chOff x="2099734" y="1627859"/>
            <a:chExt cx="4517100" cy="4983900"/>
          </a:xfrm>
        </p:grpSpPr>
        <p:sp>
          <p:nvSpPr>
            <p:cNvPr id="185" name="Google Shape;185;p5"/>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86" name="Google Shape;186;p5"/>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87" name="Google Shape;187;p5"/>
          <p:cNvSpPr txBox="1"/>
          <p:nvPr>
            <p:ph type="title"/>
          </p:nvPr>
        </p:nvSpPr>
        <p:spPr>
          <a:xfrm>
            <a:off x="1977548" y="192557"/>
            <a:ext cx="3907800" cy="694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
              <a:t>Soft cheese</a:t>
            </a:r>
            <a:endParaRPr>
              <a:latin typeface="Arial Narrow"/>
              <a:ea typeface="Arial Narrow"/>
              <a:cs typeface="Arial Narrow"/>
              <a:sym typeface="Arial Narrow"/>
            </a:endParaRPr>
          </a:p>
        </p:txBody>
      </p:sp>
      <p:pic>
        <p:nvPicPr>
          <p:cNvPr id="188" name="Google Shape;188;p5"/>
          <p:cNvPicPr preferRelativeResize="0"/>
          <p:nvPr/>
        </p:nvPicPr>
        <p:blipFill rotWithShape="1">
          <a:blip r:embed="rId3">
            <a:alphaModFix/>
          </a:blip>
          <a:srcRect b="0" l="0" r="0" t="0"/>
          <a:stretch/>
        </p:blipFill>
        <p:spPr>
          <a:xfrm>
            <a:off x="-97367" y="-151824"/>
            <a:ext cx="2074911" cy="1928200"/>
          </a:xfrm>
          <a:prstGeom prst="rect">
            <a:avLst/>
          </a:prstGeom>
          <a:noFill/>
          <a:ln>
            <a:noFill/>
          </a:ln>
        </p:spPr>
      </p:pic>
      <p:grpSp>
        <p:nvGrpSpPr>
          <p:cNvPr id="189" name="Google Shape;189;p5"/>
          <p:cNvGrpSpPr/>
          <p:nvPr/>
        </p:nvGrpSpPr>
        <p:grpSpPr>
          <a:xfrm>
            <a:off x="4868748" y="1048670"/>
            <a:ext cx="3380175" cy="4983956"/>
            <a:chOff x="2099734" y="1627859"/>
            <a:chExt cx="4517135" cy="4983956"/>
          </a:xfrm>
        </p:grpSpPr>
        <p:sp>
          <p:nvSpPr>
            <p:cNvPr id="190" name="Google Shape;190;p5"/>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191" name="Google Shape;191;p5"/>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192" name="Google Shape;192;p5"/>
          <p:cNvSpPr txBox="1"/>
          <p:nvPr/>
        </p:nvSpPr>
        <p:spPr>
          <a:xfrm flipH="1">
            <a:off x="4535377" y="1314711"/>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193" name="Google Shape;193;p5"/>
          <p:cNvGrpSpPr/>
          <p:nvPr/>
        </p:nvGrpSpPr>
        <p:grpSpPr>
          <a:xfrm>
            <a:off x="4879792" y="2203616"/>
            <a:ext cx="3380120" cy="1718740"/>
            <a:chOff x="530594" y="1527746"/>
            <a:chExt cx="1967245" cy="1497552"/>
          </a:xfrm>
        </p:grpSpPr>
        <p:sp>
          <p:nvSpPr>
            <p:cNvPr id="194" name="Google Shape;194;p5"/>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Gunn’s Hill’s</a:t>
              </a:r>
              <a:br>
                <a:rPr b="0" i="0" lang="en" sz="2400" u="none" cap="none" strike="noStrike">
                  <a:solidFill>
                    <a:srgbClr val="000000"/>
                  </a:solidFill>
                  <a:latin typeface="Calibri"/>
                  <a:ea typeface="Calibri"/>
                  <a:cs typeface="Calibri"/>
                  <a:sym typeface="Calibri"/>
                </a:rPr>
              </a:br>
              <a:endParaRPr b="0" i="0" sz="2400" u="none" cap="none" strike="noStrike">
                <a:solidFill>
                  <a:srgbClr val="7030A0"/>
                </a:solidFill>
                <a:latin typeface="Arial Narrow"/>
                <a:ea typeface="Arial Narrow"/>
                <a:cs typeface="Arial Narrow"/>
                <a:sym typeface="Arial Narrow"/>
              </a:endParaRPr>
            </a:p>
          </p:txBody>
        </p:sp>
        <p:sp>
          <p:nvSpPr>
            <p:cNvPr id="195" name="Google Shape;195;p5"/>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Brigid’s Brie</a:t>
              </a:r>
              <a:endParaRPr b="1" i="0" sz="2400" u="none" cap="none" strike="noStrike">
                <a:solidFill>
                  <a:srgbClr val="7030A0"/>
                </a:solidFill>
                <a:latin typeface="Arial Narrow"/>
                <a:ea typeface="Arial Narrow"/>
                <a:cs typeface="Arial Narrow"/>
                <a:sym typeface="Arial Narrow"/>
              </a:endParaRPr>
            </a:p>
          </p:txBody>
        </p:sp>
      </p:grpSp>
      <p:sp>
        <p:nvSpPr>
          <p:cNvPr id="196" name="Google Shape;196;p5"/>
          <p:cNvSpPr txBox="1"/>
          <p:nvPr/>
        </p:nvSpPr>
        <p:spPr>
          <a:xfrm>
            <a:off x="8762605" y="1535711"/>
            <a:ext cx="31809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Milk</a:t>
            </a:r>
            <a:r>
              <a:rPr b="0"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pasteurized, cow</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Colour</a:t>
            </a:r>
            <a:r>
              <a:rPr b="0" i="0" lang="en" sz="2400" u="none" cap="none" strike="noStrike">
                <a:solidFill>
                  <a:schemeClr val="dk1"/>
                </a:solidFill>
                <a:latin typeface="Arial Narrow"/>
                <a:ea typeface="Arial Narrow"/>
                <a:cs typeface="Arial Narrow"/>
                <a:sym typeface="Arial Narrow"/>
              </a:rPr>
              <a:t>: cream</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Type</a:t>
            </a:r>
            <a:r>
              <a:rPr b="0" i="0" lang="en" sz="2400" u="none" cap="none" strike="noStrike">
                <a:solidFill>
                  <a:schemeClr val="dk1"/>
                </a:solidFill>
                <a:latin typeface="Arial Narrow"/>
                <a:ea typeface="Arial Narrow"/>
                <a:cs typeface="Arial Narrow"/>
                <a:sym typeface="Arial Narrow"/>
              </a:rPr>
              <a:t>: soft cheese with washed rind</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Aroma</a:t>
            </a:r>
            <a:r>
              <a:rPr b="0" i="0" lang="en" sz="2400" u="none" cap="none" strike="noStrike">
                <a:solidFill>
                  <a:schemeClr val="dk1"/>
                </a:solidFill>
                <a:latin typeface="Arial Narrow"/>
                <a:ea typeface="Arial Narrow"/>
                <a:cs typeface="Arial Narrow"/>
                <a:sym typeface="Arial Narrow"/>
              </a:rPr>
              <a:t>: soft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Texture</a:t>
            </a:r>
            <a:r>
              <a:rPr b="0" i="0" lang="en" sz="2400" u="none" cap="none" strike="noStrike">
                <a:solidFill>
                  <a:schemeClr val="dk1"/>
                </a:solidFill>
                <a:latin typeface="Arial Narrow"/>
                <a:ea typeface="Arial Narrow"/>
                <a:cs typeface="Arial Narrow"/>
                <a:sym typeface="Arial Narrow"/>
              </a:rPr>
              <a:t>: supple, soft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a:buNone/>
            </a:pPr>
            <a:r>
              <a:rPr b="1" i="0" lang="en" sz="2400" u="none" cap="none" strike="noStrike">
                <a:solidFill>
                  <a:schemeClr val="dk1"/>
                </a:solidFill>
                <a:latin typeface="Arial Narrow"/>
                <a:ea typeface="Arial Narrow"/>
                <a:cs typeface="Arial Narrow"/>
                <a:sym typeface="Arial Narrow"/>
              </a:rPr>
              <a:t>Taste/flavour</a:t>
            </a:r>
            <a:r>
              <a:rPr b="0" i="0" lang="en" sz="2400" u="none" cap="none" strike="noStrike">
                <a:solidFill>
                  <a:schemeClr val="dk1"/>
                </a:solidFill>
                <a:latin typeface="Arial Narrow"/>
                <a:ea typeface="Arial Narrow"/>
                <a:cs typeface="Arial Narrow"/>
                <a:sym typeface="Arial Narrow"/>
              </a:rPr>
              <a:t>: lactic</a:t>
            </a:r>
            <a:endParaRPr b="0" i="0" sz="2400" u="none" cap="none" strike="noStrike">
              <a:solidFill>
                <a:srgbClr val="000000"/>
              </a:solidFill>
              <a:latin typeface="Arial Narrow"/>
              <a:ea typeface="Arial Narrow"/>
              <a:cs typeface="Arial Narrow"/>
              <a:sym typeface="Arial Narrow"/>
            </a:endParaRPr>
          </a:p>
        </p:txBody>
      </p:sp>
      <p:grpSp>
        <p:nvGrpSpPr>
          <p:cNvPr id="197" name="Google Shape;197;p5"/>
          <p:cNvGrpSpPr/>
          <p:nvPr/>
        </p:nvGrpSpPr>
        <p:grpSpPr>
          <a:xfrm>
            <a:off x="5111339" y="1803185"/>
            <a:ext cx="3010765" cy="312915"/>
            <a:chOff x="1237669" y="2477843"/>
            <a:chExt cx="3734068" cy="312014"/>
          </a:xfrm>
        </p:grpSpPr>
        <p:sp>
          <p:nvSpPr>
            <p:cNvPr id="198" name="Google Shape;198;p5"/>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199" name="Google Shape;199;p5"/>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200" name="Google Shape;200;p5"/>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201" name="Google Shape;201;p5"/>
          <p:cNvSpPr txBox="1"/>
          <p:nvPr/>
        </p:nvSpPr>
        <p:spPr>
          <a:xfrm>
            <a:off x="6166575" y="6274125"/>
            <a:ext cx="5859300" cy="57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400" u="sng" cap="none" strike="noStrike">
                <a:solidFill>
                  <a:srgbClr val="000000"/>
                </a:solid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rgbClr val="000000"/>
                </a:solidFill>
                <a:latin typeface="Arial Narrow"/>
                <a:ea typeface="Arial Narrow"/>
                <a:cs typeface="Arial Narrow"/>
                <a:sym typeface="Arial Narrow"/>
                <a:hlinkClick r:id="rId5">
                  <a:extLst>
                    <a:ext uri="{A12FA001-AC4F-418D-AE19-62706E023703}">
                      <ahyp:hlinkClr val="tx"/>
                    </a:ext>
                  </a:extLst>
                </a:hlinkClick>
              </a:rPr>
              <a:t>https://www.gunnshillcheese.ca/artisan-cheese/our-artisan-cheese</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uFill>
                  <a:noFill/>
                </a:uFill>
                <a:latin typeface="Arial Narrow"/>
                <a:ea typeface="Arial Narrow"/>
                <a:cs typeface="Arial Narrow"/>
                <a:sym typeface="Arial Narrow"/>
                <a:hlinkClick r:id="rId6">
                  <a:extLst>
                    <a:ext uri="{A12FA001-AC4F-418D-AE19-62706E023703}">
                      <ahyp:hlinkClr val="tx"/>
                    </a:ext>
                  </a:extLst>
                </a:hlinkClick>
              </a:rPr>
              <a:t>               h</a:t>
            </a:r>
            <a:r>
              <a:rPr b="0" i="0" lang="en" sz="1400" u="sng" cap="none" strike="noStrike">
                <a:solidFill>
                  <a:srgbClr val="000000"/>
                </a:solidFill>
                <a:latin typeface="Arial Narrow"/>
                <a:ea typeface="Arial Narrow"/>
                <a:cs typeface="Arial Narrow"/>
                <a:sym typeface="Arial Narrow"/>
                <a:hlinkClick r:id="rId7">
                  <a:extLst>
                    <a:ext uri="{A12FA001-AC4F-418D-AE19-62706E023703}">
                      <ahyp:hlinkClr val="tx"/>
                    </a:ext>
                  </a:extLst>
                </a:hlinkClick>
              </a:rPr>
              <a:t>ttps://www.fatsecret.ca/calories-nutrition/generic/brie-cheese</a:t>
            </a:r>
            <a:endParaRPr b="0" i="0" sz="1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Narrow"/>
              <a:ea typeface="Arial Narrow"/>
              <a:cs typeface="Arial Narrow"/>
              <a:sym typeface="Arial Narrow"/>
            </a:endParaRPr>
          </a:p>
        </p:txBody>
      </p:sp>
      <p:pic>
        <p:nvPicPr>
          <p:cNvPr id="202" name="Google Shape;202;p5"/>
          <p:cNvPicPr preferRelativeResize="0"/>
          <p:nvPr/>
        </p:nvPicPr>
        <p:blipFill rotWithShape="1">
          <a:blip r:embed="rId8">
            <a:alphaModFix/>
          </a:blip>
          <a:srcRect b="16360" l="17413" r="14832" t="10396"/>
          <a:stretch/>
        </p:blipFill>
        <p:spPr>
          <a:xfrm>
            <a:off x="4963783" y="3689375"/>
            <a:ext cx="3077797" cy="1802262"/>
          </a:xfrm>
          <a:prstGeom prst="rect">
            <a:avLst/>
          </a:prstGeom>
          <a:noFill/>
          <a:ln>
            <a:noFill/>
          </a:ln>
        </p:spPr>
      </p:pic>
      <p:grpSp>
        <p:nvGrpSpPr>
          <p:cNvPr id="203" name="Google Shape;203;p5"/>
          <p:cNvGrpSpPr/>
          <p:nvPr/>
        </p:nvGrpSpPr>
        <p:grpSpPr>
          <a:xfrm>
            <a:off x="1663941" y="1048670"/>
            <a:ext cx="3006089" cy="4983956"/>
            <a:chOff x="1663941" y="1048670"/>
            <a:chExt cx="3006089" cy="4983956"/>
          </a:xfrm>
        </p:grpSpPr>
        <p:grpSp>
          <p:nvGrpSpPr>
            <p:cNvPr id="204" name="Google Shape;204;p5"/>
            <p:cNvGrpSpPr/>
            <p:nvPr/>
          </p:nvGrpSpPr>
          <p:grpSpPr>
            <a:xfrm>
              <a:off x="1663941" y="1048670"/>
              <a:ext cx="3006089" cy="4983956"/>
              <a:chOff x="2074123" y="1627859"/>
              <a:chExt cx="4517135" cy="4983956"/>
            </a:xfrm>
          </p:grpSpPr>
          <p:sp>
            <p:nvSpPr>
              <p:cNvPr id="205" name="Google Shape;205;p5"/>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06" name="Google Shape;206;p5"/>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207" name="Google Shape;207;p5"/>
            <p:cNvPicPr preferRelativeResize="0"/>
            <p:nvPr/>
          </p:nvPicPr>
          <p:blipFill rotWithShape="1">
            <a:blip r:embed="rId9">
              <a:alphaModFix/>
            </a:blip>
            <a:srcRect b="0" l="0" r="0" t="0"/>
            <a:stretch/>
          </p:blipFill>
          <p:spPr>
            <a:xfrm>
              <a:off x="1948070" y="1208008"/>
              <a:ext cx="2388590" cy="4492302"/>
            </a:xfrm>
            <a:prstGeom prst="rect">
              <a:avLst/>
            </a:prstGeom>
            <a:noFill/>
            <a:ln>
              <a:noFill/>
            </a:ln>
          </p:spPr>
        </p:pic>
      </p:grpSp>
      <p:sp>
        <p:nvSpPr>
          <p:cNvPr id="208" name="Google Shape;208;p5"/>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6"/>
          <p:cNvGrpSpPr/>
          <p:nvPr/>
        </p:nvGrpSpPr>
        <p:grpSpPr>
          <a:xfrm>
            <a:off x="8563347" y="1048695"/>
            <a:ext cx="3380146" cy="4983900"/>
            <a:chOff x="2099734" y="1627859"/>
            <a:chExt cx="4517100" cy="4983900"/>
          </a:xfrm>
        </p:grpSpPr>
        <p:sp>
          <p:nvSpPr>
            <p:cNvPr id="215" name="Google Shape;215;p6"/>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16" name="Google Shape;216;p6"/>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17" name="Google Shape;217;p6"/>
          <p:cNvSpPr txBox="1"/>
          <p:nvPr>
            <p:ph type="title"/>
          </p:nvPr>
        </p:nvSpPr>
        <p:spPr>
          <a:xfrm>
            <a:off x="1977548" y="183857"/>
            <a:ext cx="3907800" cy="694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
              <a:t>Soft cheese</a:t>
            </a:r>
            <a:endParaRPr>
              <a:latin typeface="Arial Narrow"/>
              <a:ea typeface="Arial Narrow"/>
              <a:cs typeface="Arial Narrow"/>
              <a:sym typeface="Arial Narrow"/>
            </a:endParaRPr>
          </a:p>
        </p:txBody>
      </p:sp>
      <p:pic>
        <p:nvPicPr>
          <p:cNvPr id="218" name="Google Shape;218;p6"/>
          <p:cNvPicPr preferRelativeResize="0"/>
          <p:nvPr/>
        </p:nvPicPr>
        <p:blipFill rotWithShape="1">
          <a:blip r:embed="rId3">
            <a:alphaModFix/>
          </a:blip>
          <a:srcRect b="0" l="0" r="0" t="0"/>
          <a:stretch/>
        </p:blipFill>
        <p:spPr>
          <a:xfrm>
            <a:off x="-97367" y="-151824"/>
            <a:ext cx="2074911" cy="1928200"/>
          </a:xfrm>
          <a:prstGeom prst="rect">
            <a:avLst/>
          </a:prstGeom>
          <a:noFill/>
          <a:ln>
            <a:noFill/>
          </a:ln>
        </p:spPr>
      </p:pic>
      <p:grpSp>
        <p:nvGrpSpPr>
          <p:cNvPr id="219" name="Google Shape;219;p6"/>
          <p:cNvGrpSpPr/>
          <p:nvPr/>
        </p:nvGrpSpPr>
        <p:grpSpPr>
          <a:xfrm>
            <a:off x="4868748" y="1048670"/>
            <a:ext cx="3380175" cy="4983956"/>
            <a:chOff x="2099734" y="1627859"/>
            <a:chExt cx="4517135" cy="4983956"/>
          </a:xfrm>
        </p:grpSpPr>
        <p:sp>
          <p:nvSpPr>
            <p:cNvPr id="220" name="Google Shape;220;p6"/>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21" name="Google Shape;221;p6"/>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22" name="Google Shape;222;p6"/>
          <p:cNvSpPr txBox="1"/>
          <p:nvPr/>
        </p:nvSpPr>
        <p:spPr>
          <a:xfrm flipH="1">
            <a:off x="4535377" y="1314711"/>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223" name="Google Shape;223;p6"/>
          <p:cNvGrpSpPr/>
          <p:nvPr/>
        </p:nvGrpSpPr>
        <p:grpSpPr>
          <a:xfrm>
            <a:off x="4721351" y="2088673"/>
            <a:ext cx="3674961" cy="1611334"/>
            <a:chOff x="554514" y="1427695"/>
            <a:chExt cx="1967245" cy="1404026"/>
          </a:xfrm>
        </p:grpSpPr>
        <p:sp>
          <p:nvSpPr>
            <p:cNvPr id="224" name="Google Shape;224;p6"/>
            <p:cNvSpPr txBox="1"/>
            <p:nvPr/>
          </p:nvSpPr>
          <p:spPr>
            <a:xfrm>
              <a:off x="554514" y="1763473"/>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Fromagerie de St-Hyacinthe-Agropur</a:t>
              </a:r>
              <a:endParaRPr b="0" i="0" sz="2400" u="none" cap="none" strike="noStrike">
                <a:solidFill>
                  <a:srgbClr val="7030A0"/>
                </a:solidFill>
                <a:latin typeface="Arial Narrow"/>
                <a:ea typeface="Arial Narrow"/>
                <a:cs typeface="Arial Narrow"/>
                <a:sym typeface="Arial Narrow"/>
              </a:endParaRPr>
            </a:p>
          </p:txBody>
        </p:sp>
        <p:sp>
          <p:nvSpPr>
            <p:cNvPr id="225" name="Google Shape;225;p6"/>
            <p:cNvSpPr txBox="1"/>
            <p:nvPr/>
          </p:nvSpPr>
          <p:spPr>
            <a:xfrm>
              <a:off x="608887" y="1427695"/>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L’extra</a:t>
              </a:r>
              <a:endParaRPr b="1" i="0" sz="2400" u="none" cap="none" strike="noStrike">
                <a:solidFill>
                  <a:srgbClr val="7030A0"/>
                </a:solidFill>
                <a:latin typeface="Arial Narrow"/>
                <a:ea typeface="Arial Narrow"/>
                <a:cs typeface="Arial Narrow"/>
                <a:sym typeface="Arial Narrow"/>
              </a:endParaRPr>
            </a:p>
          </p:txBody>
        </p:sp>
      </p:grpSp>
      <p:sp>
        <p:nvSpPr>
          <p:cNvPr id="226" name="Google Shape;226;p6"/>
          <p:cNvSpPr txBox="1"/>
          <p:nvPr/>
        </p:nvSpPr>
        <p:spPr>
          <a:xfrm>
            <a:off x="8735050" y="1373527"/>
            <a:ext cx="3180900" cy="4233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pasteurized, cow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Colour</a:t>
            </a:r>
            <a:r>
              <a:rPr b="0" i="0" lang="en" sz="2400" u="none" cap="none" strike="noStrike">
                <a:solidFill>
                  <a:srgbClr val="000000"/>
                </a:solidFill>
                <a:latin typeface="Arial Narrow"/>
                <a:ea typeface="Arial Narrow"/>
                <a:cs typeface="Arial Narrow"/>
                <a:sym typeface="Arial Narrow"/>
              </a:rPr>
              <a:t>: cream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camembert, </a:t>
            </a:r>
            <a:r>
              <a:rPr b="0" i="0" lang="en" sz="2400" u="none" cap="none" strike="noStrike">
                <a:solidFill>
                  <a:srgbClr val="000000"/>
                </a:solidFill>
                <a:latin typeface="Arial Narrow"/>
                <a:ea typeface="Arial Narrow"/>
                <a:cs typeface="Arial Narrow"/>
                <a:sym typeface="Arial Narrow"/>
              </a:rPr>
              <a:t>soft cheese, bloomy</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7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b="0" i="0" lang="en" sz="2400" u="none" cap="none" strike="noStrike">
                <a:solidFill>
                  <a:schemeClr val="dk1"/>
                </a:solidFill>
                <a:latin typeface="Arial Narrow"/>
                <a:ea typeface="Arial Narrow"/>
                <a:cs typeface="Arial Narrow"/>
                <a:sym typeface="Arial Narrow"/>
              </a:rPr>
              <a:t>: soft hazelnut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b="0" i="0" lang="en" sz="2400" u="none" cap="none" strike="noStrike">
                <a:solidFill>
                  <a:schemeClr val="dk1"/>
                </a:solidFill>
                <a:latin typeface="Arial Narrow"/>
                <a:ea typeface="Arial Narrow"/>
                <a:cs typeface="Arial Narrow"/>
                <a:sym typeface="Arial Narrow"/>
              </a:rPr>
              <a:t>: creamy</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b="0" i="0" lang="en" sz="2400" u="none" cap="none" strike="noStrike">
                <a:solidFill>
                  <a:schemeClr val="dk1"/>
                </a:solidFill>
                <a:latin typeface="Arial Narrow"/>
                <a:ea typeface="Arial Narrow"/>
                <a:cs typeface="Arial Narrow"/>
                <a:sym typeface="Arial Narrow"/>
              </a:rPr>
              <a:t>: hazelnut, mushroom, lactic</a:t>
            </a:r>
            <a:endParaRPr b="0" i="0" sz="2400" u="none" cap="none" strike="noStrike">
              <a:solidFill>
                <a:srgbClr val="000000"/>
              </a:solidFill>
              <a:latin typeface="Arial Narrow"/>
              <a:ea typeface="Arial Narrow"/>
              <a:cs typeface="Arial Narrow"/>
              <a:sym typeface="Arial Narrow"/>
            </a:endParaRPr>
          </a:p>
        </p:txBody>
      </p:sp>
      <p:grpSp>
        <p:nvGrpSpPr>
          <p:cNvPr id="227" name="Google Shape;227;p6"/>
          <p:cNvGrpSpPr/>
          <p:nvPr/>
        </p:nvGrpSpPr>
        <p:grpSpPr>
          <a:xfrm>
            <a:off x="5111339" y="1803185"/>
            <a:ext cx="3010765" cy="312915"/>
            <a:chOff x="1237669" y="2477843"/>
            <a:chExt cx="3734068" cy="312014"/>
          </a:xfrm>
        </p:grpSpPr>
        <p:sp>
          <p:nvSpPr>
            <p:cNvPr id="228" name="Google Shape;228;p6"/>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229" name="Google Shape;229;p6"/>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230" name="Google Shape;230;p6"/>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231" name="Google Shape;231;p6"/>
          <p:cNvSpPr txBox="1"/>
          <p:nvPr/>
        </p:nvSpPr>
        <p:spPr>
          <a:xfrm>
            <a:off x="3483275" y="6202650"/>
            <a:ext cx="8562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chemeClr val="dk1"/>
                </a:solidFill>
                <a:latin typeface="Arial Narrow"/>
                <a:ea typeface="Arial Narrow"/>
                <a:cs typeface="Arial Narrow"/>
                <a:sym typeface="Arial Narrow"/>
              </a:rPr>
              <a:t>: </a:t>
            </a:r>
            <a:r>
              <a:rPr b="0" i="0" lang="en" sz="14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https://www.fromagesdici.com/fr/fromages/9/camembert-lextra</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uFill>
                  <a:noFill/>
                </a:uFill>
                <a:latin typeface="Arial Narrow"/>
                <a:ea typeface="Arial Narrow"/>
                <a:cs typeface="Arial Narrow"/>
                <a:sym typeface="Arial Narrow"/>
                <a:hlinkClick r:id="rId6">
                  <a:extLst>
                    <a:ext uri="{A12FA001-AC4F-418D-AE19-62706E023703}">
                      <ahyp:hlinkClr val="tx"/>
                    </a:ext>
                  </a:extLst>
                </a:hlinkClick>
              </a:rPr>
              <a:t>    </a:t>
            </a:r>
            <a:r>
              <a:rPr lang="en" u="sng">
                <a:solidFill>
                  <a:schemeClr val="dk1"/>
                </a:solidFill>
                <a:latin typeface="Arial Narrow"/>
                <a:ea typeface="Arial Narrow"/>
                <a:cs typeface="Arial Narrow"/>
                <a:sym typeface="Arial Narrow"/>
                <a:hlinkClick r:id="rId7">
                  <a:extLst>
                    <a:ext uri="{A12FA001-AC4F-418D-AE19-62706E023703}">
                      <ahyp:hlinkClr val="tx"/>
                    </a:ext>
                  </a:extLst>
                </a:hlinkClick>
              </a:rPr>
              <a:t>ttps://www.cheesebar.ca/cheese/lextra-camembert?_ga=2.71193360.1214144227.1622734345-1271938363.1622467499</a:t>
            </a:r>
            <a:r>
              <a:rPr lang="en">
                <a:solidFill>
                  <a:schemeClr val="dk1"/>
                </a:solidFill>
                <a:latin typeface="Arial Narrow"/>
                <a:ea typeface="Arial Narrow"/>
                <a:cs typeface="Arial Narrow"/>
                <a:sym typeface="Arial Narrow"/>
              </a:rPr>
              <a:t> </a:t>
            </a:r>
            <a:endParaRPr b="0" i="0" sz="1400" u="none" cap="none" strike="noStrike">
              <a:solidFill>
                <a:schemeClr val="dk1"/>
              </a:solidFill>
              <a:latin typeface="Arial Narrow"/>
              <a:ea typeface="Arial Narrow"/>
              <a:cs typeface="Arial Narrow"/>
              <a:sym typeface="Arial Narrow"/>
            </a:endParaRPr>
          </a:p>
        </p:txBody>
      </p:sp>
      <p:pic>
        <p:nvPicPr>
          <p:cNvPr descr="https://s3.ca-central-1.amazonaws.com/medias.fromagesdici.fabrique3.net/fromages/Camembert-LExtra170g.png" id="232" name="Google Shape;232;p6"/>
          <p:cNvPicPr preferRelativeResize="0"/>
          <p:nvPr/>
        </p:nvPicPr>
        <p:blipFill rotWithShape="1">
          <a:blip r:embed="rId8">
            <a:alphaModFix/>
          </a:blip>
          <a:srcRect b="14419" l="11906" r="13290" t="11579"/>
          <a:stretch/>
        </p:blipFill>
        <p:spPr>
          <a:xfrm>
            <a:off x="5600700" y="3633594"/>
            <a:ext cx="2084722" cy="2062426"/>
          </a:xfrm>
          <a:prstGeom prst="rect">
            <a:avLst/>
          </a:prstGeom>
          <a:noFill/>
          <a:ln>
            <a:noFill/>
          </a:ln>
        </p:spPr>
      </p:pic>
      <p:grpSp>
        <p:nvGrpSpPr>
          <p:cNvPr id="233" name="Google Shape;233;p6"/>
          <p:cNvGrpSpPr/>
          <p:nvPr/>
        </p:nvGrpSpPr>
        <p:grpSpPr>
          <a:xfrm>
            <a:off x="1663941" y="1048670"/>
            <a:ext cx="3006089" cy="4983956"/>
            <a:chOff x="2074123" y="1627859"/>
            <a:chExt cx="4517135" cy="4983956"/>
          </a:xfrm>
        </p:grpSpPr>
        <p:sp>
          <p:nvSpPr>
            <p:cNvPr id="234" name="Google Shape;234;p6"/>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35" name="Google Shape;235;p6"/>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36" name="Google Shape;236;p6"/>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pic>
        <p:nvPicPr>
          <p:cNvPr id="237" name="Google Shape;237;p6"/>
          <p:cNvPicPr preferRelativeResize="0"/>
          <p:nvPr/>
        </p:nvPicPr>
        <p:blipFill rotWithShape="1">
          <a:blip r:embed="rId9">
            <a:alphaModFix/>
          </a:blip>
          <a:srcRect b="0" l="0" r="0" t="0"/>
          <a:stretch/>
        </p:blipFill>
        <p:spPr>
          <a:xfrm>
            <a:off x="1963213" y="1474775"/>
            <a:ext cx="2401138" cy="4131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7"/>
          <p:cNvGrpSpPr/>
          <p:nvPr/>
        </p:nvGrpSpPr>
        <p:grpSpPr>
          <a:xfrm>
            <a:off x="8563347" y="1048695"/>
            <a:ext cx="3380146" cy="4983900"/>
            <a:chOff x="2099734" y="1627859"/>
            <a:chExt cx="4517100" cy="4983900"/>
          </a:xfrm>
        </p:grpSpPr>
        <p:sp>
          <p:nvSpPr>
            <p:cNvPr id="244" name="Google Shape;244;p7"/>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45" name="Google Shape;245;p7"/>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46" name="Google Shape;246;p7"/>
          <p:cNvSpPr txBox="1"/>
          <p:nvPr>
            <p:ph type="title"/>
          </p:nvPr>
        </p:nvSpPr>
        <p:spPr>
          <a:xfrm>
            <a:off x="2093323" y="192557"/>
            <a:ext cx="3907800" cy="694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
              <a:t>Soft cheese</a:t>
            </a:r>
            <a:endParaRPr>
              <a:latin typeface="Arial Narrow"/>
              <a:ea typeface="Arial Narrow"/>
              <a:cs typeface="Arial Narrow"/>
              <a:sym typeface="Arial Narrow"/>
            </a:endParaRPr>
          </a:p>
        </p:txBody>
      </p:sp>
      <p:pic>
        <p:nvPicPr>
          <p:cNvPr id="247" name="Google Shape;247;p7"/>
          <p:cNvPicPr preferRelativeResize="0"/>
          <p:nvPr/>
        </p:nvPicPr>
        <p:blipFill rotWithShape="1">
          <a:blip r:embed="rId3">
            <a:alphaModFix/>
          </a:blip>
          <a:srcRect b="0" l="0" r="0" t="0"/>
          <a:stretch/>
        </p:blipFill>
        <p:spPr>
          <a:xfrm>
            <a:off x="-97367" y="-151824"/>
            <a:ext cx="2074911" cy="1928200"/>
          </a:xfrm>
          <a:prstGeom prst="rect">
            <a:avLst/>
          </a:prstGeom>
          <a:noFill/>
          <a:ln>
            <a:noFill/>
          </a:ln>
        </p:spPr>
      </p:pic>
      <p:grpSp>
        <p:nvGrpSpPr>
          <p:cNvPr id="248" name="Google Shape;248;p7"/>
          <p:cNvGrpSpPr/>
          <p:nvPr/>
        </p:nvGrpSpPr>
        <p:grpSpPr>
          <a:xfrm>
            <a:off x="4868748" y="1048670"/>
            <a:ext cx="3380175" cy="4983956"/>
            <a:chOff x="2099734" y="1627859"/>
            <a:chExt cx="4517135" cy="4983956"/>
          </a:xfrm>
        </p:grpSpPr>
        <p:sp>
          <p:nvSpPr>
            <p:cNvPr id="249" name="Google Shape;249;p7"/>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50" name="Google Shape;250;p7"/>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51" name="Google Shape;251;p7"/>
          <p:cNvSpPr txBox="1"/>
          <p:nvPr/>
        </p:nvSpPr>
        <p:spPr>
          <a:xfrm flipH="1">
            <a:off x="4535377" y="1314711"/>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252" name="Google Shape;252;p7"/>
          <p:cNvGrpSpPr/>
          <p:nvPr/>
        </p:nvGrpSpPr>
        <p:grpSpPr>
          <a:xfrm>
            <a:off x="4676667" y="2203497"/>
            <a:ext cx="3674961" cy="1718669"/>
            <a:chOff x="530594" y="1527746"/>
            <a:chExt cx="1967245" cy="1497552"/>
          </a:xfrm>
        </p:grpSpPr>
        <p:sp>
          <p:nvSpPr>
            <p:cNvPr id="253" name="Google Shape;253;p7"/>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Upper Canada Cheese</a:t>
              </a:r>
              <a:br>
                <a:rPr b="0" i="0" lang="en" sz="2400" u="none" cap="none" strike="noStrike">
                  <a:solidFill>
                    <a:srgbClr val="000000"/>
                  </a:solidFill>
                  <a:latin typeface="Calibri"/>
                  <a:ea typeface="Calibri"/>
                  <a:cs typeface="Calibri"/>
                  <a:sym typeface="Calibri"/>
                </a:rPr>
              </a:br>
              <a:endParaRPr b="0" i="0" sz="2400" u="none" cap="none" strike="noStrike">
                <a:solidFill>
                  <a:srgbClr val="7030A0"/>
                </a:solidFill>
                <a:latin typeface="Arial Narrow"/>
                <a:ea typeface="Arial Narrow"/>
                <a:cs typeface="Arial Narrow"/>
                <a:sym typeface="Arial Narrow"/>
              </a:endParaRPr>
            </a:p>
          </p:txBody>
        </p:sp>
        <p:sp>
          <p:nvSpPr>
            <p:cNvPr id="254" name="Google Shape;254;p7"/>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Comfort cream</a:t>
              </a:r>
              <a:endParaRPr b="1" i="0" sz="2400" u="none" cap="none" strike="noStrike">
                <a:solidFill>
                  <a:srgbClr val="7030A0"/>
                </a:solidFill>
                <a:latin typeface="Arial Narrow"/>
                <a:ea typeface="Arial Narrow"/>
                <a:cs typeface="Arial Narrow"/>
                <a:sym typeface="Arial Narrow"/>
              </a:endParaRPr>
            </a:p>
          </p:txBody>
        </p:sp>
      </p:grpSp>
      <p:sp>
        <p:nvSpPr>
          <p:cNvPr id="255" name="Google Shape;255;p7"/>
          <p:cNvSpPr txBox="1"/>
          <p:nvPr/>
        </p:nvSpPr>
        <p:spPr>
          <a:xfrm>
            <a:off x="8724925" y="1488800"/>
            <a:ext cx="3057000" cy="4103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Milk</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pasteurized, cow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Colour</a:t>
            </a:r>
            <a:r>
              <a:rPr b="0" i="0" lang="en" sz="2400" u="none" cap="none" strike="noStrike">
                <a:solidFill>
                  <a:schemeClr val="dk1"/>
                </a:solidFill>
                <a:latin typeface="Arial Narrow"/>
                <a:ea typeface="Arial Narrow"/>
                <a:cs typeface="Arial Narrow"/>
                <a:sym typeface="Arial Narrow"/>
              </a:rPr>
              <a:t>: golden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Type</a:t>
            </a:r>
            <a:r>
              <a:rPr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soft cheese, bloomy, white</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1700" u="none" cap="none" strike="noStrike">
              <a:solidFill>
                <a:schemeClr val="dk1"/>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b="0" i="0" lang="en" sz="2400" u="none" cap="none" strike="noStrike">
                <a:solidFill>
                  <a:schemeClr val="dk1"/>
                </a:solidFill>
                <a:latin typeface="Arial Narrow"/>
                <a:ea typeface="Arial Narrow"/>
                <a:cs typeface="Arial Narrow"/>
                <a:sym typeface="Arial Narrow"/>
              </a:rPr>
              <a:t>: soft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b="0" i="0" lang="en" sz="2400" u="none" cap="none" strike="noStrike">
                <a:solidFill>
                  <a:schemeClr val="dk1"/>
                </a:solidFill>
                <a:latin typeface="Arial Narrow"/>
                <a:ea typeface="Arial Narrow"/>
                <a:cs typeface="Arial Narrow"/>
                <a:sym typeface="Arial Narrow"/>
              </a:rPr>
              <a:t>: creamy, silky</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b="0" i="0" lang="en" sz="2400" u="none" cap="none" strike="noStrike">
                <a:solidFill>
                  <a:schemeClr val="dk1"/>
                </a:solidFill>
                <a:latin typeface="Arial Narrow"/>
                <a:ea typeface="Arial Narrow"/>
                <a:cs typeface="Arial Narrow"/>
                <a:sym typeface="Arial Narrow"/>
              </a:rPr>
              <a:t>: lactic, butter, truffles</a:t>
            </a:r>
            <a:endParaRPr b="0" i="0" sz="2400" u="none" cap="none" strike="noStrike">
              <a:solidFill>
                <a:srgbClr val="000000"/>
              </a:solidFill>
              <a:latin typeface="Arial Narrow"/>
              <a:ea typeface="Arial Narrow"/>
              <a:cs typeface="Arial Narrow"/>
              <a:sym typeface="Arial Narrow"/>
            </a:endParaRPr>
          </a:p>
        </p:txBody>
      </p:sp>
      <p:grpSp>
        <p:nvGrpSpPr>
          <p:cNvPr id="256" name="Google Shape;256;p7"/>
          <p:cNvGrpSpPr/>
          <p:nvPr/>
        </p:nvGrpSpPr>
        <p:grpSpPr>
          <a:xfrm>
            <a:off x="5111339" y="1803185"/>
            <a:ext cx="3010765" cy="312915"/>
            <a:chOff x="1237669" y="2477843"/>
            <a:chExt cx="3734068" cy="312014"/>
          </a:xfrm>
        </p:grpSpPr>
        <p:sp>
          <p:nvSpPr>
            <p:cNvPr id="257" name="Google Shape;257;p7"/>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258" name="Google Shape;258;p7"/>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259" name="Google Shape;259;p7"/>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260" name="Google Shape;260;p7"/>
          <p:cNvSpPr txBox="1"/>
          <p:nvPr/>
        </p:nvSpPr>
        <p:spPr>
          <a:xfrm>
            <a:off x="5249175" y="6274125"/>
            <a:ext cx="67767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500" u="sng" cap="none" strike="noStrike">
                <a:solidFill>
                  <a:schemeClr val="dk1"/>
                </a:solidFill>
                <a:latin typeface="Arial Narrow"/>
                <a:ea typeface="Arial Narrow"/>
                <a:cs typeface="Arial Narrow"/>
                <a:sym typeface="Arial Narrow"/>
                <a:hlinkClick r:id="rId4">
                  <a:extLst>
                    <a:ext uri="{A12FA001-AC4F-418D-AE19-62706E023703}">
                      <ahyp:hlinkClr val="tx"/>
                    </a:ext>
                  </a:extLst>
                </a:hlinkClick>
              </a:rPr>
              <a:t>Source</a:t>
            </a:r>
            <a:r>
              <a:rPr b="0" i="0" lang="en" sz="1500" u="none" cap="none" strike="noStrike">
                <a:solidFill>
                  <a:schemeClr val="dk1"/>
                </a:solidFill>
                <a:latin typeface="Arial Narrow"/>
                <a:ea typeface="Arial Narrow"/>
                <a:cs typeface="Arial Narrow"/>
                <a:sym typeface="Arial Narrow"/>
              </a:rPr>
              <a:t>: </a:t>
            </a:r>
            <a:r>
              <a:rPr lang="en" sz="1500" u="sng">
                <a:solidFill>
                  <a:schemeClr val="dk1"/>
                </a:solidFill>
                <a:latin typeface="Calibri"/>
                <a:ea typeface="Calibri"/>
                <a:cs typeface="Calibri"/>
                <a:sym typeface="Calibri"/>
                <a:hlinkClick r:id="rId5">
                  <a:extLst>
                    <a:ext uri="{A12FA001-AC4F-418D-AE19-62706E023703}">
                      <ahyp:hlinkClr val="tx"/>
                    </a:ext>
                  </a:extLst>
                </a:hlinkClick>
              </a:rPr>
              <a:t>https://www.uppercanadacheese.com/comfortcream</a:t>
            </a:r>
            <a:r>
              <a:rPr lang="en" sz="1500" u="non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Narrow"/>
              <a:ea typeface="Arial Narrow"/>
              <a:cs typeface="Arial Narrow"/>
              <a:sym typeface="Arial Narrow"/>
            </a:endParaRPr>
          </a:p>
        </p:txBody>
      </p:sp>
      <p:pic>
        <p:nvPicPr>
          <p:cNvPr id="261" name="Google Shape;261;p7"/>
          <p:cNvPicPr preferRelativeResize="0"/>
          <p:nvPr/>
        </p:nvPicPr>
        <p:blipFill rotWithShape="1">
          <a:blip r:embed="rId6">
            <a:alphaModFix/>
          </a:blip>
          <a:srcRect b="0" l="0" r="0" t="0"/>
          <a:stretch/>
        </p:blipFill>
        <p:spPr>
          <a:xfrm>
            <a:off x="5532352" y="3584975"/>
            <a:ext cx="2087062" cy="2109716"/>
          </a:xfrm>
          <a:prstGeom prst="rect">
            <a:avLst/>
          </a:prstGeom>
          <a:noFill/>
          <a:ln>
            <a:noFill/>
          </a:ln>
        </p:spPr>
      </p:pic>
      <p:grpSp>
        <p:nvGrpSpPr>
          <p:cNvPr id="262" name="Google Shape;262;p7"/>
          <p:cNvGrpSpPr/>
          <p:nvPr/>
        </p:nvGrpSpPr>
        <p:grpSpPr>
          <a:xfrm>
            <a:off x="1663941" y="1048670"/>
            <a:ext cx="3006089" cy="4983956"/>
            <a:chOff x="1663941" y="1048670"/>
            <a:chExt cx="3006089" cy="4983956"/>
          </a:xfrm>
        </p:grpSpPr>
        <p:grpSp>
          <p:nvGrpSpPr>
            <p:cNvPr id="263" name="Google Shape;263;p7"/>
            <p:cNvGrpSpPr/>
            <p:nvPr/>
          </p:nvGrpSpPr>
          <p:grpSpPr>
            <a:xfrm>
              <a:off x="1663941" y="1048670"/>
              <a:ext cx="3006089" cy="4983956"/>
              <a:chOff x="2074123" y="1627859"/>
              <a:chExt cx="4517135" cy="4983956"/>
            </a:xfrm>
          </p:grpSpPr>
          <p:sp>
            <p:nvSpPr>
              <p:cNvPr id="264" name="Google Shape;264;p7"/>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65" name="Google Shape;265;p7"/>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266" name="Google Shape;266;p7"/>
            <p:cNvPicPr preferRelativeResize="0"/>
            <p:nvPr/>
          </p:nvPicPr>
          <p:blipFill rotWithShape="1">
            <a:blip r:embed="rId7">
              <a:alphaModFix/>
            </a:blip>
            <a:srcRect b="0" l="0" r="0" t="0"/>
            <a:stretch/>
          </p:blipFill>
          <p:spPr>
            <a:xfrm>
              <a:off x="1886443" y="1276657"/>
              <a:ext cx="2687520" cy="4648200"/>
            </a:xfrm>
            <a:prstGeom prst="rect">
              <a:avLst/>
            </a:prstGeom>
            <a:noFill/>
            <a:ln>
              <a:noFill/>
            </a:ln>
          </p:spPr>
        </p:pic>
      </p:grpSp>
      <p:sp>
        <p:nvSpPr>
          <p:cNvPr id="267" name="Google Shape;267;p7"/>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2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8"/>
          <p:cNvGrpSpPr/>
          <p:nvPr/>
        </p:nvGrpSpPr>
        <p:grpSpPr>
          <a:xfrm>
            <a:off x="8569172" y="1048695"/>
            <a:ext cx="3380146" cy="4983900"/>
            <a:chOff x="2099734" y="1627859"/>
            <a:chExt cx="4517100" cy="4983900"/>
          </a:xfrm>
        </p:grpSpPr>
        <p:sp>
          <p:nvSpPr>
            <p:cNvPr id="274" name="Google Shape;274;p8"/>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75" name="Google Shape;275;p8"/>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76" name="Google Shape;276;p8"/>
          <p:cNvSpPr txBox="1"/>
          <p:nvPr>
            <p:ph type="title"/>
          </p:nvPr>
        </p:nvSpPr>
        <p:spPr>
          <a:xfrm>
            <a:off x="1977548" y="192557"/>
            <a:ext cx="3907800" cy="694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
              <a:t>Soft cheese</a:t>
            </a:r>
            <a:endParaRPr>
              <a:latin typeface="Arial Narrow"/>
              <a:ea typeface="Arial Narrow"/>
              <a:cs typeface="Arial Narrow"/>
              <a:sym typeface="Arial Narrow"/>
            </a:endParaRPr>
          </a:p>
        </p:txBody>
      </p:sp>
      <p:pic>
        <p:nvPicPr>
          <p:cNvPr id="277" name="Google Shape;277;p8"/>
          <p:cNvPicPr preferRelativeResize="0"/>
          <p:nvPr/>
        </p:nvPicPr>
        <p:blipFill rotWithShape="1">
          <a:blip r:embed="rId3">
            <a:alphaModFix/>
          </a:blip>
          <a:srcRect b="0" l="0" r="0" t="0"/>
          <a:stretch/>
        </p:blipFill>
        <p:spPr>
          <a:xfrm>
            <a:off x="-97367" y="-151824"/>
            <a:ext cx="2074911" cy="1928200"/>
          </a:xfrm>
          <a:prstGeom prst="rect">
            <a:avLst/>
          </a:prstGeom>
          <a:noFill/>
          <a:ln>
            <a:noFill/>
          </a:ln>
        </p:spPr>
      </p:pic>
      <p:grpSp>
        <p:nvGrpSpPr>
          <p:cNvPr id="278" name="Google Shape;278;p8"/>
          <p:cNvGrpSpPr/>
          <p:nvPr/>
        </p:nvGrpSpPr>
        <p:grpSpPr>
          <a:xfrm>
            <a:off x="4868748" y="1048670"/>
            <a:ext cx="3380175" cy="4983956"/>
            <a:chOff x="2099734" y="1627859"/>
            <a:chExt cx="4517135" cy="4983956"/>
          </a:xfrm>
        </p:grpSpPr>
        <p:sp>
          <p:nvSpPr>
            <p:cNvPr id="279" name="Google Shape;279;p8"/>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80" name="Google Shape;280;p8"/>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281" name="Google Shape;281;p8"/>
          <p:cNvSpPr txBox="1"/>
          <p:nvPr/>
        </p:nvSpPr>
        <p:spPr>
          <a:xfrm flipH="1">
            <a:off x="4535377" y="1314711"/>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Soft cheese</a:t>
            </a:r>
            <a:endParaRPr b="1" i="0" sz="2400" u="none" cap="none" strike="noStrike">
              <a:solidFill>
                <a:srgbClr val="000000"/>
              </a:solidFill>
              <a:latin typeface="Arial Narrow"/>
              <a:ea typeface="Arial Narrow"/>
              <a:cs typeface="Arial Narrow"/>
              <a:sym typeface="Arial Narrow"/>
            </a:endParaRPr>
          </a:p>
        </p:txBody>
      </p:sp>
      <p:grpSp>
        <p:nvGrpSpPr>
          <p:cNvPr id="282" name="Google Shape;282;p8"/>
          <p:cNvGrpSpPr/>
          <p:nvPr/>
        </p:nvGrpSpPr>
        <p:grpSpPr>
          <a:xfrm>
            <a:off x="4676667" y="2203497"/>
            <a:ext cx="3674961" cy="1718669"/>
            <a:chOff x="530594" y="1527746"/>
            <a:chExt cx="1967245" cy="1497552"/>
          </a:xfrm>
        </p:grpSpPr>
        <p:sp>
          <p:nvSpPr>
            <p:cNvPr id="283" name="Google Shape;283;p8"/>
            <p:cNvSpPr txBox="1"/>
            <p:nvPr/>
          </p:nvSpPr>
          <p:spPr>
            <a:xfrm>
              <a:off x="530594" y="1957050"/>
              <a:ext cx="1967245"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0" i="0" lang="en" sz="2400" u="none" cap="none" strike="noStrike">
                  <a:solidFill>
                    <a:srgbClr val="7030A0"/>
                  </a:solidFill>
                  <a:latin typeface="Arial Narrow"/>
                  <a:ea typeface="Arial Narrow"/>
                  <a:cs typeface="Arial Narrow"/>
                  <a:sym typeface="Arial Narrow"/>
                </a:rPr>
                <a:t> </a:t>
              </a:r>
              <a:r>
                <a:rPr b="1" i="0" lang="en" sz="2400" u="none" cap="none" strike="noStrike">
                  <a:solidFill>
                    <a:srgbClr val="000000"/>
                  </a:solidFill>
                  <a:latin typeface="Calibri"/>
                  <a:ea typeface="Calibri"/>
                  <a:cs typeface="Calibri"/>
                  <a:sym typeface="Calibri"/>
                </a:rPr>
                <a:t>de l’île-aux-Grues</a:t>
              </a:r>
              <a:br>
                <a:rPr b="0" i="0" lang="en" sz="2400" u="none" cap="none" strike="noStrike">
                  <a:solidFill>
                    <a:srgbClr val="000000"/>
                  </a:solidFill>
                  <a:latin typeface="Calibri"/>
                  <a:ea typeface="Calibri"/>
                  <a:cs typeface="Calibri"/>
                  <a:sym typeface="Calibri"/>
                </a:rPr>
              </a:br>
              <a:endParaRPr b="0" i="0" sz="2400" u="none" cap="none" strike="noStrike">
                <a:solidFill>
                  <a:srgbClr val="7030A0"/>
                </a:solidFill>
                <a:latin typeface="Arial Narrow"/>
                <a:ea typeface="Arial Narrow"/>
                <a:cs typeface="Arial Narrow"/>
                <a:sym typeface="Arial Narrow"/>
              </a:endParaRPr>
            </a:p>
          </p:txBody>
        </p:sp>
        <p:sp>
          <p:nvSpPr>
            <p:cNvPr id="284" name="Google Shape;284;p8"/>
            <p:cNvSpPr txBox="1"/>
            <p:nvPr/>
          </p:nvSpPr>
          <p:spPr>
            <a:xfrm>
              <a:off x="611381" y="1527746"/>
              <a:ext cx="1858501" cy="4022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alibri"/>
                <a:buNone/>
              </a:pPr>
              <a:r>
                <a:rPr b="0" i="0" lang="en" sz="2400" u="none" cap="none" strike="noStrike">
                  <a:solidFill>
                    <a:srgbClr val="000000"/>
                  </a:solidFill>
                  <a:latin typeface="Calibri"/>
                  <a:ea typeface="Calibri"/>
                  <a:cs typeface="Calibri"/>
                  <a:sym typeface="Calibri"/>
                </a:rPr>
                <a:t>Riopelle de l’isle</a:t>
              </a:r>
              <a:endParaRPr b="1" i="0" sz="2400" u="none" cap="none" strike="noStrike">
                <a:solidFill>
                  <a:srgbClr val="7030A0"/>
                </a:solidFill>
                <a:latin typeface="Arial Narrow"/>
                <a:ea typeface="Arial Narrow"/>
                <a:cs typeface="Arial Narrow"/>
                <a:sym typeface="Arial Narrow"/>
              </a:endParaRPr>
            </a:p>
          </p:txBody>
        </p:sp>
      </p:grpSp>
      <p:sp>
        <p:nvSpPr>
          <p:cNvPr id="285" name="Google Shape;285;p8"/>
          <p:cNvSpPr txBox="1"/>
          <p:nvPr/>
        </p:nvSpPr>
        <p:spPr>
          <a:xfrm>
            <a:off x="8668805" y="1516561"/>
            <a:ext cx="3180900" cy="404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a:t>
            </a:r>
            <a:r>
              <a:rPr b="1" i="0" lang="en" sz="2400" u="none" cap="none" strike="noStrike">
                <a:solidFill>
                  <a:srgbClr val="000000"/>
                </a:solidFill>
                <a:latin typeface="Arial Narrow"/>
                <a:ea typeface="Arial Narrow"/>
                <a:cs typeface="Arial Narrow"/>
                <a:sym typeface="Arial Narrow"/>
              </a:rPr>
              <a:t> thermised</a:t>
            </a:r>
            <a:br>
              <a:rPr b="0" i="0" lang="en" sz="2400" u="none" cap="none" strike="noStrike">
                <a:solidFill>
                  <a:srgbClr val="000000"/>
                </a:solidFill>
                <a:latin typeface="Arial Narrow"/>
                <a:ea typeface="Arial Narrow"/>
                <a:cs typeface="Arial Narrow"/>
                <a:sym typeface="Arial Narrow"/>
              </a:rPr>
            </a:br>
            <a:endParaRPr b="0" i="0" sz="6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b="0" i="0" lang="en" sz="2400" u="none" cap="none" strike="noStrike">
                <a:solidFill>
                  <a:srgbClr val="000000"/>
                </a:solidFill>
                <a:latin typeface="Arial Narrow"/>
                <a:ea typeface="Arial Narrow"/>
                <a:cs typeface="Arial Narrow"/>
                <a:sym typeface="Arial Narrow"/>
              </a:rPr>
              <a:t> ivory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Soft cheese with bloomy rind</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400"/>
              <a:buFont typeface="Arial Narrow"/>
              <a:buNone/>
            </a:pPr>
            <a:r>
              <a:t/>
            </a:r>
            <a:endParaRPr b="0" i="0" sz="10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soft, soft butter, mushroom</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7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creamy, thin</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t/>
            </a:r>
            <a:endParaRPr b="0" i="0" sz="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lactic mushroom, vegetal</a:t>
            </a:r>
            <a:endParaRPr b="0" i="0" sz="2400" u="none" cap="none" strike="noStrike">
              <a:solidFill>
                <a:srgbClr val="000000"/>
              </a:solidFill>
              <a:latin typeface="Arial Narrow"/>
              <a:ea typeface="Arial Narrow"/>
              <a:cs typeface="Arial Narrow"/>
              <a:sym typeface="Arial Narrow"/>
            </a:endParaRPr>
          </a:p>
        </p:txBody>
      </p:sp>
      <p:grpSp>
        <p:nvGrpSpPr>
          <p:cNvPr id="286" name="Google Shape;286;p8"/>
          <p:cNvGrpSpPr/>
          <p:nvPr/>
        </p:nvGrpSpPr>
        <p:grpSpPr>
          <a:xfrm>
            <a:off x="5111339" y="1803185"/>
            <a:ext cx="3010765" cy="312915"/>
            <a:chOff x="1237669" y="2477843"/>
            <a:chExt cx="3734068" cy="312014"/>
          </a:xfrm>
        </p:grpSpPr>
        <p:sp>
          <p:nvSpPr>
            <p:cNvPr id="287" name="Google Shape;287;p8"/>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288" name="Google Shape;288;p8"/>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289" name="Google Shape;289;p8"/>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290" name="Google Shape;290;p8"/>
          <p:cNvSpPr txBox="1"/>
          <p:nvPr/>
        </p:nvSpPr>
        <p:spPr>
          <a:xfrm>
            <a:off x="4341674" y="6136375"/>
            <a:ext cx="76842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300" u="none" cap="none" strike="noStrike">
                <a:solidFill>
                  <a:schemeClr val="dk1"/>
                </a:solidFill>
                <a:latin typeface="Arial Narrow"/>
                <a:ea typeface="Arial Narrow"/>
                <a:cs typeface="Arial Narrow"/>
                <a:sym typeface="Arial Narrow"/>
              </a:rPr>
              <a:t>: </a:t>
            </a:r>
            <a:r>
              <a:rPr lang="en" sz="1300" u="sng">
                <a:solidFill>
                  <a:schemeClr val="dk1"/>
                </a:solidFill>
                <a:latin typeface="Calibri"/>
                <a:ea typeface="Calibri"/>
                <a:cs typeface="Calibri"/>
                <a:sym typeface="Calibri"/>
                <a:hlinkClick r:id="rId5">
                  <a:extLst>
                    <a:ext uri="{A12FA001-AC4F-418D-AE19-62706E023703}">
                      <ahyp:hlinkClr val="tx"/>
                    </a:ext>
                  </a:extLst>
                </a:hlinkClick>
              </a:rPr>
              <a:t>https://fromagesduquebec.qc.ca/en/cheeses/cow-milk/fromagerie-de-lile-aux-grues/riopelle-de-lisle</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Arial Narrow"/>
                <a:ea typeface="Arial Narrow"/>
                <a:cs typeface="Arial Narrow"/>
                <a:sym typeface="Arial Narrow"/>
              </a:rPr>
              <a:t>              </a:t>
            </a:r>
            <a:r>
              <a:rPr b="0" i="0" lang="en" sz="13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https://www.fromagesileauxgrues.com/produits/le-riopelle-de-lisle/</a:t>
            </a:r>
            <a:endParaRPr b="0" i="0" sz="1300" u="none" cap="none" strike="noStrike">
              <a:solidFill>
                <a:schemeClr val="dk1"/>
              </a:solidFill>
              <a:latin typeface="Arial Narrow"/>
              <a:ea typeface="Arial Narrow"/>
              <a:cs typeface="Arial Narrow"/>
              <a:sym typeface="Arial Narrow"/>
            </a:endParaRPr>
          </a:p>
        </p:txBody>
      </p:sp>
      <p:grpSp>
        <p:nvGrpSpPr>
          <p:cNvPr id="291" name="Google Shape;291;p8"/>
          <p:cNvGrpSpPr/>
          <p:nvPr/>
        </p:nvGrpSpPr>
        <p:grpSpPr>
          <a:xfrm>
            <a:off x="1658119" y="1048670"/>
            <a:ext cx="3006089" cy="4983956"/>
            <a:chOff x="1658119" y="1048670"/>
            <a:chExt cx="3006089" cy="4983956"/>
          </a:xfrm>
        </p:grpSpPr>
        <p:grpSp>
          <p:nvGrpSpPr>
            <p:cNvPr id="292" name="Google Shape;292;p8"/>
            <p:cNvGrpSpPr/>
            <p:nvPr/>
          </p:nvGrpSpPr>
          <p:grpSpPr>
            <a:xfrm>
              <a:off x="1658119" y="1048670"/>
              <a:ext cx="3006089" cy="4983956"/>
              <a:chOff x="2074123" y="1627859"/>
              <a:chExt cx="4517135" cy="4983956"/>
            </a:xfrm>
          </p:grpSpPr>
          <p:sp>
            <p:nvSpPr>
              <p:cNvPr id="293" name="Google Shape;293;p8"/>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294" name="Google Shape;294;p8"/>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295" name="Google Shape;295;p8"/>
            <p:cNvPicPr preferRelativeResize="0"/>
            <p:nvPr/>
          </p:nvPicPr>
          <p:blipFill rotWithShape="1">
            <a:blip r:embed="rId7">
              <a:alphaModFix/>
            </a:blip>
            <a:srcRect b="0" l="0" r="0" t="0"/>
            <a:stretch/>
          </p:blipFill>
          <p:spPr>
            <a:xfrm>
              <a:off x="1890440" y="1333807"/>
              <a:ext cx="2717610" cy="4381193"/>
            </a:xfrm>
            <a:prstGeom prst="rect">
              <a:avLst/>
            </a:prstGeom>
            <a:noFill/>
            <a:ln>
              <a:noFill/>
            </a:ln>
          </p:spPr>
        </p:pic>
      </p:grpSp>
      <p:pic>
        <p:nvPicPr>
          <p:cNvPr id="296" name="Google Shape;296;p8"/>
          <p:cNvPicPr preferRelativeResize="0"/>
          <p:nvPr/>
        </p:nvPicPr>
        <p:blipFill rotWithShape="1">
          <a:blip r:embed="rId8">
            <a:alphaModFix/>
          </a:blip>
          <a:srcRect b="4148" l="15081" r="14794" t="2208"/>
          <a:stretch/>
        </p:blipFill>
        <p:spPr>
          <a:xfrm>
            <a:off x="5421329" y="3382214"/>
            <a:ext cx="2275011" cy="2509735"/>
          </a:xfrm>
          <a:prstGeom prst="ellipse">
            <a:avLst/>
          </a:prstGeom>
          <a:noFill/>
          <a:ln>
            <a:noFill/>
          </a:ln>
        </p:spPr>
      </p:pic>
      <p:sp>
        <p:nvSpPr>
          <p:cNvPr id="297" name="Google Shape;297;p8"/>
          <p:cNvSpPr txBox="1"/>
          <p:nvPr/>
        </p:nvSpPr>
        <p:spPr>
          <a:xfrm rot="-503499">
            <a:off x="563798" y="1220614"/>
            <a:ext cx="873654"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Soft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2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9"/>
          <p:cNvGrpSpPr/>
          <p:nvPr/>
        </p:nvGrpSpPr>
        <p:grpSpPr>
          <a:xfrm>
            <a:off x="8749153" y="1167541"/>
            <a:ext cx="3187266" cy="4983900"/>
            <a:chOff x="2099734" y="1627859"/>
            <a:chExt cx="4517100" cy="4983900"/>
          </a:xfrm>
        </p:grpSpPr>
        <p:sp>
          <p:nvSpPr>
            <p:cNvPr id="304" name="Google Shape;304;p9"/>
            <p:cNvSpPr/>
            <p:nvPr/>
          </p:nvSpPr>
          <p:spPr>
            <a:xfrm>
              <a:off x="2099734" y="1627859"/>
              <a:ext cx="4517100" cy="4983900"/>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05" name="Google Shape;305;p9"/>
            <p:cNvSpPr/>
            <p:nvPr/>
          </p:nvSpPr>
          <p:spPr>
            <a:xfrm>
              <a:off x="2226735" y="1787197"/>
              <a:ext cx="4220700" cy="4683900"/>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06" name="Google Shape;306;p9"/>
          <p:cNvSpPr txBox="1"/>
          <p:nvPr>
            <p:ph type="title"/>
          </p:nvPr>
        </p:nvSpPr>
        <p:spPr>
          <a:xfrm>
            <a:off x="2034209" y="68666"/>
            <a:ext cx="8441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Narrow"/>
              <a:buNone/>
            </a:pPr>
            <a:r>
              <a:rPr lang="en">
                <a:latin typeface="Arial Narrow"/>
                <a:ea typeface="Arial Narrow"/>
                <a:cs typeface="Arial Narrow"/>
                <a:sym typeface="Arial Narrow"/>
              </a:rPr>
              <a:t>Semi-firm cheese</a:t>
            </a:r>
            <a:endParaRPr>
              <a:latin typeface="Arial Narrow"/>
              <a:ea typeface="Arial Narrow"/>
              <a:cs typeface="Arial Narrow"/>
              <a:sym typeface="Arial Narrow"/>
            </a:endParaRPr>
          </a:p>
        </p:txBody>
      </p:sp>
      <p:pic>
        <p:nvPicPr>
          <p:cNvPr id="307" name="Google Shape;307;p9"/>
          <p:cNvPicPr preferRelativeResize="0"/>
          <p:nvPr/>
        </p:nvPicPr>
        <p:blipFill rotWithShape="1">
          <a:blip r:embed="rId3">
            <a:alphaModFix/>
          </a:blip>
          <a:srcRect b="0" l="0" r="0" t="0"/>
          <a:stretch/>
        </p:blipFill>
        <p:spPr>
          <a:xfrm>
            <a:off x="0" y="-167615"/>
            <a:ext cx="2034209" cy="2141650"/>
          </a:xfrm>
          <a:prstGeom prst="rect">
            <a:avLst/>
          </a:prstGeom>
          <a:noFill/>
          <a:ln>
            <a:noFill/>
          </a:ln>
        </p:spPr>
      </p:pic>
      <p:grpSp>
        <p:nvGrpSpPr>
          <p:cNvPr id="308" name="Google Shape;308;p9"/>
          <p:cNvGrpSpPr/>
          <p:nvPr/>
        </p:nvGrpSpPr>
        <p:grpSpPr>
          <a:xfrm>
            <a:off x="5240310" y="1182391"/>
            <a:ext cx="3187467" cy="4983956"/>
            <a:chOff x="2099734" y="1627859"/>
            <a:chExt cx="4517135" cy="4983956"/>
          </a:xfrm>
        </p:grpSpPr>
        <p:sp>
          <p:nvSpPr>
            <p:cNvPr id="309" name="Google Shape;309;p9"/>
            <p:cNvSpPr/>
            <p:nvPr/>
          </p:nvSpPr>
          <p:spPr>
            <a:xfrm>
              <a:off x="2099734" y="1627859"/>
              <a:ext cx="4517135" cy="4983956"/>
            </a:xfrm>
            <a:prstGeom prst="roundRect">
              <a:avLst>
                <a:gd fmla="val 6958" name="adj"/>
              </a:avLst>
            </a:prstGeom>
            <a:solidFill>
              <a:schemeClr val="lt1"/>
            </a:solid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10" name="Google Shape;310;p9"/>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sp>
        <p:nvSpPr>
          <p:cNvPr id="311" name="Google Shape;311;p9"/>
          <p:cNvSpPr txBox="1"/>
          <p:nvPr/>
        </p:nvSpPr>
        <p:spPr>
          <a:xfrm flipH="1">
            <a:off x="4819777" y="1334639"/>
            <a:ext cx="402865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Semi-firm cheese</a:t>
            </a:r>
            <a:endParaRPr b="1" i="0" sz="2400" u="none" cap="none" strike="noStrike">
              <a:solidFill>
                <a:srgbClr val="000000"/>
              </a:solidFill>
              <a:latin typeface="Arial Narrow"/>
              <a:ea typeface="Arial Narrow"/>
              <a:cs typeface="Arial Narrow"/>
              <a:sym typeface="Arial Narrow"/>
            </a:endParaRPr>
          </a:p>
        </p:txBody>
      </p:sp>
      <p:grpSp>
        <p:nvGrpSpPr>
          <p:cNvPr id="312" name="Google Shape;312;p9"/>
          <p:cNvGrpSpPr/>
          <p:nvPr/>
        </p:nvGrpSpPr>
        <p:grpSpPr>
          <a:xfrm>
            <a:off x="5625982" y="2050184"/>
            <a:ext cx="2421207" cy="1616784"/>
            <a:chOff x="944231" y="1376793"/>
            <a:chExt cx="1706686" cy="1408776"/>
          </a:xfrm>
        </p:grpSpPr>
        <p:sp>
          <p:nvSpPr>
            <p:cNvPr id="313" name="Google Shape;313;p9"/>
            <p:cNvSpPr txBox="1"/>
            <p:nvPr/>
          </p:nvSpPr>
          <p:spPr>
            <a:xfrm>
              <a:off x="944231" y="1717321"/>
              <a:ext cx="1681976" cy="106824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Narrow"/>
                <a:buNone/>
              </a:pPr>
              <a:r>
                <a:rPr b="0" i="0" lang="en" sz="2400" u="none" cap="none" strike="noStrike">
                  <a:solidFill>
                    <a:srgbClr val="000000"/>
                  </a:solidFill>
                  <a:latin typeface="Arial Narrow"/>
                  <a:ea typeface="Arial Narrow"/>
                  <a:cs typeface="Arial Narrow"/>
                  <a:sym typeface="Arial Narrow"/>
                </a:rPr>
                <a:t>Cheese dairy: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030A0"/>
                </a:buClr>
                <a:buSzPts val="2400"/>
                <a:buFont typeface="Arial Narrow"/>
                <a:buNone/>
              </a:pPr>
              <a:r>
                <a:rPr b="1" i="0" lang="en" sz="2400" u="none" cap="none" strike="noStrike">
                  <a:solidFill>
                    <a:srgbClr val="7030A0"/>
                  </a:solidFill>
                  <a:latin typeface="Arial Narrow"/>
                  <a:ea typeface="Arial Narrow"/>
                  <a:cs typeface="Arial Narrow"/>
                  <a:sym typeface="Arial Narrow"/>
                </a:rPr>
                <a:t>Mountainoak Cheese</a:t>
              </a:r>
              <a:endParaRPr b="1" i="0" sz="2400" u="none" cap="none" strike="noStrike">
                <a:solidFill>
                  <a:srgbClr val="7030A0"/>
                </a:solidFill>
                <a:latin typeface="Arial Narrow"/>
                <a:ea typeface="Arial Narrow"/>
                <a:cs typeface="Arial Narrow"/>
                <a:sym typeface="Arial Narrow"/>
              </a:endParaRPr>
            </a:p>
          </p:txBody>
        </p:sp>
        <p:sp>
          <p:nvSpPr>
            <p:cNvPr id="314" name="Google Shape;314;p9"/>
            <p:cNvSpPr txBox="1"/>
            <p:nvPr/>
          </p:nvSpPr>
          <p:spPr>
            <a:xfrm>
              <a:off x="968817" y="1376793"/>
              <a:ext cx="1682100" cy="32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 sz="1800" u="none" cap="none" strike="noStrike">
                  <a:solidFill>
                    <a:srgbClr val="000000"/>
                  </a:solidFill>
                  <a:latin typeface="Calibri"/>
                  <a:ea typeface="Calibri"/>
                  <a:cs typeface="Calibri"/>
                  <a:sym typeface="Calibri"/>
                </a:rPr>
                <a:t>Farmstead Gold</a:t>
              </a:r>
              <a:endParaRPr b="0" i="0" sz="1400" u="none" cap="none" strike="noStrike">
                <a:solidFill>
                  <a:srgbClr val="000000"/>
                </a:solidFill>
                <a:latin typeface="Arial"/>
                <a:ea typeface="Arial"/>
                <a:cs typeface="Arial"/>
                <a:sym typeface="Arial"/>
              </a:endParaRPr>
            </a:p>
          </p:txBody>
        </p:sp>
      </p:grpSp>
      <p:sp>
        <p:nvSpPr>
          <p:cNvPr id="315" name="Google Shape;315;p9"/>
          <p:cNvSpPr txBox="1"/>
          <p:nvPr/>
        </p:nvSpPr>
        <p:spPr>
          <a:xfrm>
            <a:off x="8781288" y="1812750"/>
            <a:ext cx="3123000" cy="3232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Milk</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cow, pasteurized</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Color</a:t>
            </a:r>
            <a:r>
              <a:rPr i="0" lang="en" sz="2400" u="none" cap="none" strike="noStrike">
                <a:solidFill>
                  <a:srgbClr val="000000"/>
                </a:solidFill>
                <a:latin typeface="Arial Narrow"/>
                <a:ea typeface="Arial Narrow"/>
                <a:cs typeface="Arial Narrow"/>
                <a:sym typeface="Arial Narrow"/>
              </a:rPr>
              <a:t>:</a:t>
            </a:r>
            <a:r>
              <a:rPr b="0" i="0" lang="en" sz="2400" u="none" cap="none" strike="noStrike">
                <a:solidFill>
                  <a:srgbClr val="000000"/>
                </a:solidFill>
                <a:latin typeface="Arial Narrow"/>
                <a:ea typeface="Arial Narrow"/>
                <a:cs typeface="Arial Narrow"/>
                <a:sym typeface="Arial Narrow"/>
              </a:rPr>
              <a:t> golden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Narrow"/>
              <a:buNone/>
            </a:pPr>
            <a:r>
              <a:rPr b="1" i="0" lang="en" sz="2400" u="none" cap="none" strike="noStrike">
                <a:solidFill>
                  <a:srgbClr val="000000"/>
                </a:solidFill>
                <a:latin typeface="Arial Narrow"/>
                <a:ea typeface="Arial Narrow"/>
                <a:cs typeface="Arial Narrow"/>
                <a:sym typeface="Arial Narrow"/>
              </a:rPr>
              <a:t>Type</a:t>
            </a:r>
            <a:r>
              <a:rPr i="0" lang="en" sz="2400" u="none" cap="none" strike="noStrike">
                <a:solidFill>
                  <a:srgbClr val="000000"/>
                </a:solidFill>
                <a:latin typeface="Arial Narrow"/>
                <a:ea typeface="Arial Narrow"/>
                <a:cs typeface="Arial Narrow"/>
                <a:sym typeface="Arial Narrow"/>
              </a:rPr>
              <a:t>:</a:t>
            </a:r>
            <a:r>
              <a:rPr b="1" i="0" lang="en" sz="2400" u="none" cap="none" strike="noStrike">
                <a:solidFill>
                  <a:srgbClr val="000000"/>
                </a:solidFill>
                <a:latin typeface="Arial Narrow"/>
                <a:ea typeface="Arial Narrow"/>
                <a:cs typeface="Arial Narrow"/>
                <a:sym typeface="Arial Narrow"/>
              </a:rPr>
              <a:t> </a:t>
            </a:r>
            <a:r>
              <a:rPr b="0" i="0" lang="en" sz="2400" u="none" cap="none" strike="noStrike">
                <a:solidFill>
                  <a:srgbClr val="000000"/>
                </a:solidFill>
                <a:latin typeface="Arial Narrow"/>
                <a:ea typeface="Arial Narrow"/>
                <a:cs typeface="Arial Narrow"/>
                <a:sym typeface="Arial Narrow"/>
              </a:rPr>
              <a:t>gouda</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Aroma</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soft caramel</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Texture</a:t>
            </a:r>
            <a:r>
              <a:rPr i="0" lang="en" sz="2400" u="none" cap="none" strike="noStrike">
                <a:solidFill>
                  <a:schemeClr val="dk1"/>
                </a:solidFill>
                <a:latin typeface="Arial Narrow"/>
                <a:ea typeface="Arial Narrow"/>
                <a:cs typeface="Arial Narrow"/>
                <a:sym typeface="Arial Narrow"/>
              </a:rPr>
              <a:t>:</a:t>
            </a:r>
            <a:r>
              <a:rPr b="1" i="0" lang="en" sz="2400" u="none" cap="none" strike="noStrike">
                <a:solidFill>
                  <a:schemeClr val="dk1"/>
                </a:solidFill>
                <a:latin typeface="Arial Narrow"/>
                <a:ea typeface="Arial Narrow"/>
                <a:cs typeface="Arial Narrow"/>
                <a:sym typeface="Arial Narrow"/>
              </a:rPr>
              <a:t> </a:t>
            </a:r>
            <a:r>
              <a:rPr b="0" i="0" lang="en" sz="2400" u="none" cap="none" strike="noStrike">
                <a:solidFill>
                  <a:schemeClr val="dk1"/>
                </a:solidFill>
                <a:latin typeface="Arial Narrow"/>
                <a:ea typeface="Arial Narrow"/>
                <a:cs typeface="Arial Narrow"/>
                <a:sym typeface="Arial Narrow"/>
              </a:rPr>
              <a:t>creamy, smooth</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Narrow"/>
              <a:buNone/>
            </a:pPr>
            <a:r>
              <a:rPr b="1" i="0" lang="en" sz="2400" u="none" cap="none" strike="noStrike">
                <a:solidFill>
                  <a:schemeClr val="dk1"/>
                </a:solidFill>
                <a:latin typeface="Arial Narrow"/>
                <a:ea typeface="Arial Narrow"/>
                <a:cs typeface="Arial Narrow"/>
                <a:sym typeface="Arial Narrow"/>
              </a:rPr>
              <a:t>Taste/flavour</a:t>
            </a:r>
            <a:r>
              <a:rPr i="0" lang="en" sz="2400" u="none" cap="none" strike="noStrike">
                <a:solidFill>
                  <a:schemeClr val="dk1"/>
                </a:solidFill>
                <a:latin typeface="Arial Narrow"/>
                <a:ea typeface="Arial Narrow"/>
                <a:cs typeface="Arial Narrow"/>
                <a:sym typeface="Arial Narrow"/>
              </a:rPr>
              <a:t>:</a:t>
            </a:r>
            <a:r>
              <a:rPr b="0" i="0" lang="en" sz="2400" u="none" cap="none" strike="noStrike">
                <a:solidFill>
                  <a:schemeClr val="dk1"/>
                </a:solidFill>
                <a:latin typeface="Arial Narrow"/>
                <a:ea typeface="Arial Narrow"/>
                <a:cs typeface="Arial Narrow"/>
                <a:sym typeface="Arial Narrow"/>
              </a:rPr>
              <a:t> caramel</a:t>
            </a:r>
            <a:endParaRPr b="0" i="0" sz="2400" u="none" cap="none" strike="noStrike">
              <a:solidFill>
                <a:srgbClr val="000000"/>
              </a:solidFill>
              <a:latin typeface="Arial Narrow"/>
              <a:ea typeface="Arial Narrow"/>
              <a:cs typeface="Arial Narrow"/>
              <a:sym typeface="Arial Narrow"/>
            </a:endParaRPr>
          </a:p>
        </p:txBody>
      </p:sp>
      <p:grpSp>
        <p:nvGrpSpPr>
          <p:cNvPr id="316" name="Google Shape;316;p9"/>
          <p:cNvGrpSpPr/>
          <p:nvPr/>
        </p:nvGrpSpPr>
        <p:grpSpPr>
          <a:xfrm>
            <a:off x="5441910" y="1810936"/>
            <a:ext cx="2713274" cy="190655"/>
            <a:chOff x="1237669" y="2477843"/>
            <a:chExt cx="3734068" cy="312014"/>
          </a:xfrm>
        </p:grpSpPr>
        <p:sp>
          <p:nvSpPr>
            <p:cNvPr id="317" name="Google Shape;317;p9"/>
            <p:cNvSpPr/>
            <p:nvPr/>
          </p:nvSpPr>
          <p:spPr>
            <a:xfrm>
              <a:off x="2601377" y="2485642"/>
              <a:ext cx="968224" cy="304215"/>
            </a:xfrm>
            <a:custGeom>
              <a:rect b="b" l="l" r="r" t="t"/>
              <a:pathLst>
                <a:path extrusionOk="0" h="210665" w="421330">
                  <a:moveTo>
                    <a:pt x="421330" y="0"/>
                  </a:moveTo>
                  <a:cubicBezTo>
                    <a:pt x="421330" y="116347"/>
                    <a:pt x="326130" y="210665"/>
                    <a:pt x="210665" y="210665"/>
                  </a:cubicBezTo>
                  <a:cubicBezTo>
                    <a:pt x="95200" y="210665"/>
                    <a:pt x="0" y="116347"/>
                    <a:pt x="0" y="0"/>
                  </a:cubicBezTo>
                </a:path>
              </a:pathLst>
            </a:custGeom>
            <a:solidFill>
              <a:schemeClr val="lt1"/>
            </a:solidFill>
            <a:ln cap="flat" cmpd="sng" w="3175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Narrow"/>
                <a:buNone/>
              </a:pPr>
              <a:r>
                <a:rPr b="0" i="0" lang="en" sz="2400" u="none" cap="none" strike="noStrike">
                  <a:solidFill>
                    <a:srgbClr val="FFFFFF"/>
                  </a:solidFill>
                  <a:latin typeface="Arial Narrow"/>
                  <a:ea typeface="Arial Narrow"/>
                  <a:cs typeface="Arial Narrow"/>
                  <a:sym typeface="Arial Narrow"/>
                </a:rPr>
                <a:t>1</a:t>
              </a:r>
              <a:endParaRPr b="0" i="0" sz="2400" u="none" cap="none" strike="noStrike">
                <a:solidFill>
                  <a:srgbClr val="FFFFFF"/>
                </a:solidFill>
                <a:latin typeface="Arial Narrow"/>
                <a:ea typeface="Arial Narrow"/>
                <a:cs typeface="Arial Narrow"/>
                <a:sym typeface="Arial Narrow"/>
              </a:endParaRPr>
            </a:p>
          </p:txBody>
        </p:sp>
        <p:cxnSp>
          <p:nvCxnSpPr>
            <p:cNvPr id="318" name="Google Shape;318;p9"/>
            <p:cNvCxnSpPr/>
            <p:nvPr/>
          </p:nvCxnSpPr>
          <p:spPr>
            <a:xfrm>
              <a:off x="3569601" y="2516737"/>
              <a:ext cx="1402136" cy="0"/>
            </a:xfrm>
            <a:prstGeom prst="straightConnector1">
              <a:avLst/>
            </a:prstGeom>
            <a:noFill/>
            <a:ln cap="sq" cmpd="sng" w="31750">
              <a:solidFill>
                <a:srgbClr val="C55A11"/>
              </a:solidFill>
              <a:prstDash val="solid"/>
              <a:bevel/>
              <a:headEnd len="sm" w="sm" type="none"/>
              <a:tailEnd len="sm" w="sm" type="none"/>
            </a:ln>
          </p:spPr>
        </p:cxnSp>
        <p:cxnSp>
          <p:nvCxnSpPr>
            <p:cNvPr id="319" name="Google Shape;319;p9"/>
            <p:cNvCxnSpPr/>
            <p:nvPr/>
          </p:nvCxnSpPr>
          <p:spPr>
            <a:xfrm>
              <a:off x="1237669" y="2477843"/>
              <a:ext cx="1402136" cy="0"/>
            </a:xfrm>
            <a:prstGeom prst="straightConnector1">
              <a:avLst/>
            </a:prstGeom>
            <a:noFill/>
            <a:ln cap="sq" cmpd="sng" w="31750">
              <a:solidFill>
                <a:srgbClr val="C55A11"/>
              </a:solidFill>
              <a:prstDash val="solid"/>
              <a:bevel/>
              <a:headEnd len="sm" w="sm" type="none"/>
              <a:tailEnd len="sm" w="sm" type="none"/>
            </a:ln>
          </p:spPr>
        </p:cxnSp>
      </p:grpSp>
      <p:sp>
        <p:nvSpPr>
          <p:cNvPr id="320" name="Google Shape;320;p9"/>
          <p:cNvSpPr txBox="1"/>
          <p:nvPr/>
        </p:nvSpPr>
        <p:spPr>
          <a:xfrm>
            <a:off x="5622675" y="6242550"/>
            <a:ext cx="63255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uFill>
                  <a:noFill/>
                </a:uFill>
                <a:latin typeface="Arial Narrow"/>
                <a:ea typeface="Arial Narrow"/>
                <a:cs typeface="Arial Narrow"/>
                <a:sym typeface="Arial Narrow"/>
                <a:hlinkClick r:id="rId4">
                  <a:extLst>
                    <a:ext uri="{A12FA001-AC4F-418D-AE19-62706E023703}">
                      <ahyp:hlinkClr val="tx"/>
                    </a:ext>
                  </a:extLst>
                </a:hlinkClick>
              </a:rPr>
              <a:t>Source</a:t>
            </a:r>
            <a:r>
              <a:rPr b="0" i="0" lang="en" sz="1400" u="none" cap="none" strike="noStrike">
                <a:solidFill>
                  <a:srgbClr val="000000"/>
                </a:solidFill>
                <a:latin typeface="Arial Narrow"/>
                <a:ea typeface="Arial Narrow"/>
                <a:cs typeface="Arial Narrow"/>
                <a:sym typeface="Arial Narrow"/>
              </a:rPr>
              <a:t>: </a:t>
            </a:r>
            <a:r>
              <a:rPr b="0" i="0" lang="en" sz="14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https://mountainoakcheese.ca/our-products</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Narrow"/>
              <a:buNone/>
            </a:pPr>
            <a:r>
              <a:rPr b="0" i="0" lang="en" sz="1400" u="none" cap="none" strike="noStrike">
                <a:solidFill>
                  <a:srgbClr val="000000"/>
                </a:solidFill>
                <a:uFill>
                  <a:noFill/>
                </a:uFill>
                <a:latin typeface="Arial Narrow"/>
                <a:ea typeface="Arial Narrow"/>
                <a:cs typeface="Arial Narrow"/>
                <a:sym typeface="Arial Narrow"/>
                <a:hlinkClick r:id="rId6">
                  <a:extLst>
                    <a:ext uri="{A12FA001-AC4F-418D-AE19-62706E023703}">
                      <ahyp:hlinkClr val="tx"/>
                    </a:ext>
                  </a:extLst>
                </a:hlinkClick>
              </a:rPr>
              <a:t>             </a:t>
            </a:r>
            <a:r>
              <a:rPr b="0" i="0" lang="en" sz="14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https://www.nutritionvalue.org/Cheese%2C_gouda_nutritional_value.html</a:t>
            </a:r>
            <a:endParaRPr b="0" i="0" sz="1400" u="none" cap="none" strike="noStrike">
              <a:solidFill>
                <a:srgbClr val="000000"/>
              </a:solidFill>
              <a:latin typeface="Arial Narrow"/>
              <a:ea typeface="Arial Narrow"/>
              <a:cs typeface="Arial Narrow"/>
              <a:sym typeface="Arial Narrow"/>
            </a:endParaRPr>
          </a:p>
        </p:txBody>
      </p:sp>
      <p:pic>
        <p:nvPicPr>
          <p:cNvPr id="321" name="Google Shape;321;p9"/>
          <p:cNvPicPr preferRelativeResize="0"/>
          <p:nvPr/>
        </p:nvPicPr>
        <p:blipFill rotWithShape="1">
          <a:blip r:embed="rId8">
            <a:alphaModFix/>
          </a:blip>
          <a:srcRect b="12247" l="13065" r="15768" t="7945"/>
          <a:stretch/>
        </p:blipFill>
        <p:spPr>
          <a:xfrm>
            <a:off x="5823357" y="3611503"/>
            <a:ext cx="2066966" cy="2317954"/>
          </a:xfrm>
          <a:prstGeom prst="rect">
            <a:avLst/>
          </a:prstGeom>
          <a:noFill/>
          <a:ln>
            <a:noFill/>
          </a:ln>
        </p:spPr>
      </p:pic>
      <p:grpSp>
        <p:nvGrpSpPr>
          <p:cNvPr id="322" name="Google Shape;322;p9"/>
          <p:cNvGrpSpPr/>
          <p:nvPr/>
        </p:nvGrpSpPr>
        <p:grpSpPr>
          <a:xfrm>
            <a:off x="1709062" y="1167519"/>
            <a:ext cx="3255572" cy="4983956"/>
            <a:chOff x="1709062" y="1167519"/>
            <a:chExt cx="3255572" cy="4983956"/>
          </a:xfrm>
        </p:grpSpPr>
        <p:grpSp>
          <p:nvGrpSpPr>
            <p:cNvPr id="323" name="Google Shape;323;p9"/>
            <p:cNvGrpSpPr/>
            <p:nvPr/>
          </p:nvGrpSpPr>
          <p:grpSpPr>
            <a:xfrm>
              <a:off x="1709062" y="1167519"/>
              <a:ext cx="3255572" cy="4983956"/>
              <a:chOff x="2074123" y="1627859"/>
              <a:chExt cx="4517135" cy="4983956"/>
            </a:xfrm>
          </p:grpSpPr>
          <p:sp>
            <p:nvSpPr>
              <p:cNvPr id="324" name="Google Shape;324;p9"/>
              <p:cNvSpPr/>
              <p:nvPr/>
            </p:nvSpPr>
            <p:spPr>
              <a:xfrm>
                <a:off x="2074123" y="1627859"/>
                <a:ext cx="4517135" cy="4983956"/>
              </a:xfrm>
              <a:prstGeom prst="roundRect">
                <a:avLst>
                  <a:gd fmla="val 6958" name="adj"/>
                </a:avLst>
              </a:prstGeom>
              <a:noFill/>
              <a:ln cap="flat" cmpd="sng" w="635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sp>
            <p:nvSpPr>
              <p:cNvPr id="325" name="Google Shape;325;p9"/>
              <p:cNvSpPr/>
              <p:nvPr/>
            </p:nvSpPr>
            <p:spPr>
              <a:xfrm>
                <a:off x="2226735" y="1787197"/>
                <a:ext cx="4220658" cy="4683941"/>
              </a:xfrm>
              <a:prstGeom prst="roundRect">
                <a:avLst>
                  <a:gd fmla="val 4876" name="adj"/>
                </a:avLst>
              </a:prstGeom>
              <a:noFill/>
              <a:ln cap="flat" cmpd="dbl" w="57150">
                <a:solidFill>
                  <a:srgbClr val="FFD9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Arial Narrow"/>
                  <a:ea typeface="Arial Narrow"/>
                  <a:cs typeface="Arial Narrow"/>
                  <a:sym typeface="Arial Narrow"/>
                </a:endParaRPr>
              </a:p>
            </p:txBody>
          </p:sp>
        </p:grpSp>
        <p:pic>
          <p:nvPicPr>
            <p:cNvPr id="326" name="Google Shape;326;p9"/>
            <p:cNvPicPr preferRelativeResize="0"/>
            <p:nvPr/>
          </p:nvPicPr>
          <p:blipFill rotWithShape="1">
            <a:blip r:embed="rId9">
              <a:alphaModFix/>
            </a:blip>
            <a:srcRect b="0" l="0" r="0" t="0"/>
            <a:stretch/>
          </p:blipFill>
          <p:spPr>
            <a:xfrm>
              <a:off x="1914539" y="1536014"/>
              <a:ext cx="2946409" cy="4261908"/>
            </a:xfrm>
            <a:prstGeom prst="rect">
              <a:avLst/>
            </a:prstGeom>
            <a:noFill/>
            <a:ln>
              <a:noFill/>
            </a:ln>
          </p:spPr>
        </p:pic>
      </p:grpSp>
      <p:sp>
        <p:nvSpPr>
          <p:cNvPr id="327" name="Google Shape;327;p9"/>
          <p:cNvSpPr txBox="1"/>
          <p:nvPr/>
        </p:nvSpPr>
        <p:spPr>
          <a:xfrm rot="-503684">
            <a:off x="579193" y="1381406"/>
            <a:ext cx="1074715" cy="338736"/>
          </a:xfrm>
          <a:prstGeom prst="rect">
            <a:avLst/>
          </a:prstGeom>
          <a:solidFill>
            <a:srgbClr val="000000"/>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Calibri"/>
                <a:ea typeface="Calibri"/>
                <a:cs typeface="Calibri"/>
                <a:sym typeface="Calibri"/>
              </a:rPr>
              <a:t>Semi-firm cheese</a:t>
            </a:r>
            <a:endParaRPr b="0" i="0" sz="10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0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2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2020-07-25T16:31:06Z</dcterms:created>
  <dc:creator>%username%</dc:creator>
</cp:coreProperties>
</file>