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Arial Narrow"/>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lC614pB1+SyUh3CK95yFK4BUY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rialNarrow-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alNarrow-italic.fntdata"/><Relationship Id="rId14" Type="http://schemas.openxmlformats.org/officeDocument/2006/relationships/font" Target="fonts/ArialNarrow-bold.fntdata"/><Relationship Id="rId17" Type="http://customschemas.google.com/relationships/presentationmetadata" Target="metadata"/><Relationship Id="rId16"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100kmfoods.com/blog/ontario-cheese-producers/" TargetMode="External"/><Relationship Id="rId3" Type="http://schemas.openxmlformats.org/officeDocument/2006/relationships/hyperlink" Target="https://www.cheeseawards.ca/finalistsfinalistes2018/" TargetMode="External"/><Relationship Id="rId4" Type="http://schemas.openxmlformats.org/officeDocument/2006/relationships/hyperlink" Target="https://www.cheeseawards.ca/accuei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df918f4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cdf918f4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The</a:t>
            </a:r>
            <a:r>
              <a:rPr b="0" i="0" lang="fr-CA" sz="1200" u="none" strike="noStrike">
                <a:solidFill>
                  <a:schemeClr val="dk1"/>
                </a:solidFill>
                <a:latin typeface="Calibri"/>
                <a:ea typeface="Calibri"/>
                <a:cs typeface="Calibri"/>
                <a:sym typeface="Calibri"/>
              </a:rPr>
              <a:t> images are taken from the animation</a:t>
            </a:r>
            <a:endParaRPr/>
          </a:p>
          <a:p>
            <a:pPr indent="0" lvl="0" marL="0" rtl="0" algn="l">
              <a:lnSpc>
                <a:spcPct val="100000"/>
              </a:lnSpc>
              <a:spcBef>
                <a:spcPts val="0"/>
              </a:spcBef>
              <a:spcAft>
                <a:spcPts val="0"/>
              </a:spcAft>
              <a:buSzPts val="1400"/>
              <a:buNone/>
            </a:pPr>
            <a:r>
              <a:rPr lang="fr-CA" u="sng">
                <a:solidFill>
                  <a:schemeClr val="hlink"/>
                </a:solidFill>
                <a:hlinkClick r:id="rId2"/>
              </a:rPr>
              <a:t>https://www.100kmfoods.com/blog/ontario-cheese-producers/</a:t>
            </a:r>
            <a:r>
              <a:rPr lang="fr-CA"/>
              <a:t> </a:t>
            </a:r>
            <a:endParaRPr/>
          </a:p>
          <a:p>
            <a:pPr indent="0" lvl="0" marL="0" rtl="0" algn="l">
              <a:lnSpc>
                <a:spcPct val="100000"/>
              </a:lnSpc>
              <a:spcBef>
                <a:spcPts val="0"/>
              </a:spcBef>
              <a:spcAft>
                <a:spcPts val="0"/>
              </a:spcAft>
              <a:buSzPts val="1400"/>
              <a:buNone/>
            </a:pPr>
            <a:r>
              <a:rPr lang="fr-CA"/>
              <a:t>Canadian cheese awards - </a:t>
            </a:r>
            <a:r>
              <a:rPr lang="fr-CA" u="sng">
                <a:solidFill>
                  <a:schemeClr val="hlink"/>
                </a:solidFill>
                <a:hlinkClick r:id="rId3"/>
              </a:rPr>
              <a:t>https://www.cheeseawards.ca/finalistsfinalistes2018/</a:t>
            </a:r>
            <a:r>
              <a:rPr lang="fr-CA"/>
              <a:t> </a:t>
            </a:r>
            <a:endParaRPr/>
          </a:p>
          <a:p>
            <a:pPr indent="0" lvl="0" marL="0" rtl="0" algn="l">
              <a:lnSpc>
                <a:spcPct val="100000"/>
              </a:lnSpc>
              <a:spcBef>
                <a:spcPts val="0"/>
              </a:spcBef>
              <a:spcAft>
                <a:spcPts val="0"/>
              </a:spcAft>
              <a:buSzPts val="1400"/>
              <a:buNone/>
            </a:pPr>
            <a:r>
              <a:rPr lang="fr-CA" u="sng">
                <a:solidFill>
                  <a:schemeClr val="hlink"/>
                </a:solidFill>
                <a:hlinkClick r:id="rId4"/>
              </a:rPr>
              <a:t>https://www.cheeseawards.ca/accueil/</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87" name="Google Shape;87;gcdf918f4c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fr-CA"/>
              <a:t>Images taken from animation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rPr lang="fr-CA"/>
              <a:t>There are several methods of classifying cheeses based on various criteria: the type of milk (cow, goat, sheep, buffalo), the amount of fat (whole, skimmed, partially skimmed, enriched), the method of coagulation (lactic, rennet, mixed), the method of ripening and the visual appearance (no rind, dry rind, bloomy rind, washed rind, morghed rind).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rPr lang="fr-CA"/>
              <a:t>In Canada, the classification is mainly based on the firmness of the cheese (fresh, soft, semi-soft, firm, hard).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Add images of each cheese </a:t>
            </a:r>
            <a:endParaRPr/>
          </a:p>
          <a:p>
            <a:pPr indent="0" lvl="0" marL="0" rtl="0" algn="l">
              <a:lnSpc>
                <a:spcPct val="100000"/>
              </a:lnSpc>
              <a:spcBef>
                <a:spcPts val="0"/>
              </a:spcBef>
              <a:spcAft>
                <a:spcPts val="0"/>
              </a:spcAft>
              <a:buSzPts val="1400"/>
              <a:buNone/>
            </a:pPr>
            <a:r>
              <a:t/>
            </a:r>
            <a:endParaRPr/>
          </a:p>
        </p:txBody>
      </p:sp>
      <p:sp>
        <p:nvSpPr>
          <p:cNvPr id="146" name="Google Shape;14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Maturation: 2-4 months</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6000"/>
          </a:blip>
          <a:stretch>
            <a:fillRect/>
          </a:stretch>
        </a:blip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1000"/>
          </a:blip>
          <a:stretch>
            <a:fillRect/>
          </a:stretch>
        </a:blipFill>
      </p:bgPr>
    </p:bg>
    <p:spTree>
      <p:nvGrpSpPr>
        <p:cNvPr id="88" name="Shape 88"/>
        <p:cNvGrpSpPr/>
        <p:nvPr/>
      </p:nvGrpSpPr>
      <p:grpSpPr>
        <a:xfrm>
          <a:off x="0" y="0"/>
          <a:ext cx="0" cy="0"/>
          <a:chOff x="0" y="0"/>
          <a:chExt cx="0" cy="0"/>
        </a:xfrm>
      </p:grpSpPr>
      <p:sp>
        <p:nvSpPr>
          <p:cNvPr id="89" name="Google Shape;89;gcdf918f4c8_0_0"/>
          <p:cNvSpPr txBox="1"/>
          <p:nvPr>
            <p:ph type="ctrTitle"/>
          </p:nvPr>
        </p:nvSpPr>
        <p:spPr>
          <a:xfrm>
            <a:off x="4046750" y="3380150"/>
            <a:ext cx="4369500" cy="835800"/>
          </a:xfrm>
          <a:prstGeom prst="rect">
            <a:avLst/>
          </a:prstGeom>
          <a:gradFill>
            <a:gsLst>
              <a:gs pos="0">
                <a:srgbClr val="FFF6DB"/>
              </a:gs>
              <a:gs pos="100000">
                <a:srgbClr val="FAD25C"/>
              </a:gs>
            </a:gsLst>
            <a:lin ang="5400012" scaled="0"/>
          </a:gradFill>
          <a:ln>
            <a:noFill/>
          </a:ln>
          <a:effectLst>
            <a:outerShdw blurRad="800100" rotWithShape="0" algn="bl" dir="5400000" dist="19050">
              <a:srgbClr val="000000">
                <a:alpha val="49411"/>
              </a:srgbClr>
            </a:outerShdw>
          </a:effectLst>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Narrow"/>
              <a:buNone/>
            </a:pPr>
            <a:r>
              <a:rPr lang="fr-CA">
                <a:latin typeface="Arial Narrow"/>
                <a:ea typeface="Arial Narrow"/>
                <a:cs typeface="Arial Narrow"/>
                <a:sym typeface="Arial Narrow"/>
              </a:rPr>
              <a:t>Tasting</a:t>
            </a:r>
            <a:endParaRPr>
              <a:latin typeface="Arial Narrow"/>
              <a:ea typeface="Arial Narrow"/>
              <a:cs typeface="Arial Narrow"/>
              <a:sym typeface="Arial Narrow"/>
            </a:endParaRPr>
          </a:p>
        </p:txBody>
      </p:sp>
      <p:pic>
        <p:nvPicPr>
          <p:cNvPr id="90" name="Google Shape;90;gcdf918f4c8_0_0"/>
          <p:cNvPicPr preferRelativeResize="0"/>
          <p:nvPr/>
        </p:nvPicPr>
        <p:blipFill rotWithShape="1">
          <a:blip r:embed="rId4">
            <a:alphaModFix/>
          </a:blip>
          <a:srcRect b="0" l="0" r="0" t="0"/>
          <a:stretch/>
        </p:blipFill>
        <p:spPr>
          <a:xfrm>
            <a:off x="4622270" y="-74972"/>
            <a:ext cx="2743200" cy="2771775"/>
          </a:xfrm>
          <a:prstGeom prst="rect">
            <a:avLst/>
          </a:prstGeom>
          <a:noFill/>
          <a:ln>
            <a:noFill/>
          </a:ln>
        </p:spPr>
      </p:pic>
      <p:pic>
        <p:nvPicPr>
          <p:cNvPr id="91" name="Google Shape;91;gcdf918f4c8_0_0"/>
          <p:cNvPicPr preferRelativeResize="0"/>
          <p:nvPr/>
        </p:nvPicPr>
        <p:blipFill rotWithShape="1">
          <a:blip r:embed="rId5">
            <a:alphaModFix/>
          </a:blip>
          <a:srcRect b="0" l="0" r="0" t="0"/>
          <a:stretch/>
        </p:blipFill>
        <p:spPr>
          <a:xfrm>
            <a:off x="313611" y="3529880"/>
            <a:ext cx="2781300" cy="2781300"/>
          </a:xfrm>
          <a:prstGeom prst="rect">
            <a:avLst/>
          </a:prstGeom>
          <a:noFill/>
          <a:ln>
            <a:noFill/>
          </a:ln>
        </p:spPr>
      </p:pic>
      <p:pic>
        <p:nvPicPr>
          <p:cNvPr id="92" name="Google Shape;92;gcdf918f4c8_0_0"/>
          <p:cNvPicPr preferRelativeResize="0"/>
          <p:nvPr/>
        </p:nvPicPr>
        <p:blipFill rotWithShape="1">
          <a:blip r:embed="rId6">
            <a:alphaModFix/>
          </a:blip>
          <a:srcRect b="0" l="0" r="0" t="0"/>
          <a:stretch/>
        </p:blipFill>
        <p:spPr>
          <a:xfrm>
            <a:off x="1339994" y="881063"/>
            <a:ext cx="2828925" cy="2628900"/>
          </a:xfrm>
          <a:prstGeom prst="rect">
            <a:avLst/>
          </a:prstGeom>
          <a:noFill/>
          <a:ln>
            <a:noFill/>
          </a:ln>
        </p:spPr>
      </p:pic>
      <p:pic>
        <p:nvPicPr>
          <p:cNvPr id="93" name="Google Shape;93;gcdf918f4c8_0_0"/>
          <p:cNvPicPr preferRelativeResize="0"/>
          <p:nvPr/>
        </p:nvPicPr>
        <p:blipFill rotWithShape="1">
          <a:blip r:embed="rId7">
            <a:alphaModFix/>
          </a:blip>
          <a:srcRect b="0" l="0" r="0" t="0"/>
          <a:stretch/>
        </p:blipFill>
        <p:spPr>
          <a:xfrm>
            <a:off x="8416251" y="661988"/>
            <a:ext cx="2705100" cy="2847975"/>
          </a:xfrm>
          <a:prstGeom prst="rect">
            <a:avLst/>
          </a:prstGeom>
          <a:noFill/>
          <a:ln>
            <a:noFill/>
          </a:ln>
        </p:spPr>
      </p:pic>
      <p:pic>
        <p:nvPicPr>
          <p:cNvPr id="94" name="Google Shape;94;gcdf918f4c8_0_0"/>
          <p:cNvPicPr preferRelativeResize="0"/>
          <p:nvPr/>
        </p:nvPicPr>
        <p:blipFill rotWithShape="1">
          <a:blip r:embed="rId8">
            <a:alphaModFix/>
          </a:blip>
          <a:srcRect b="0" l="0" r="0" t="0"/>
          <a:stretch/>
        </p:blipFill>
        <p:spPr>
          <a:xfrm>
            <a:off x="9296400" y="3509963"/>
            <a:ext cx="2743200" cy="3038475"/>
          </a:xfrm>
          <a:prstGeom prst="rect">
            <a:avLst/>
          </a:prstGeom>
          <a:noFill/>
          <a:ln>
            <a:noFill/>
          </a:ln>
        </p:spPr>
      </p:pic>
      <p:sp>
        <p:nvSpPr>
          <p:cNvPr id="95" name="Google Shape;95;gcdf918f4c8_0_0"/>
          <p:cNvSpPr txBox="1"/>
          <p:nvPr/>
        </p:nvSpPr>
        <p:spPr>
          <a:xfrm>
            <a:off x="3034996" y="5191486"/>
            <a:ext cx="6321300" cy="1311300"/>
          </a:xfrm>
          <a:prstGeom prst="rect">
            <a:avLst/>
          </a:prstGeom>
          <a:noFill/>
          <a:ln cap="flat" cmpd="sng" w="6032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fr-CA" sz="2400" u="none" cap="none" strike="noStrike">
                <a:solidFill>
                  <a:schemeClr val="dk1"/>
                </a:solidFill>
                <a:latin typeface="Arial Narrow"/>
                <a:ea typeface="Arial Narrow"/>
                <a:cs typeface="Arial Narrow"/>
                <a:sym typeface="Arial Narrow"/>
              </a:rPr>
              <a:t>The organoleptic properties of food are the properties perceived by the senses that allow us to recognize and appreciate them.</a:t>
            </a:r>
            <a:endParaRPr b="1" i="0" sz="2400" u="none" cap="none" strike="noStrike">
              <a:solidFill>
                <a:schemeClr val="dk1"/>
              </a:solidFill>
              <a:latin typeface="Arial Narrow"/>
              <a:ea typeface="Arial Narrow"/>
              <a:cs typeface="Arial Narrow"/>
              <a:sym typeface="Arial Narrow"/>
            </a:endParaRPr>
          </a:p>
        </p:txBody>
      </p:sp>
      <p:sp>
        <p:nvSpPr>
          <p:cNvPr id="96" name="Google Shape;96;gcdf918f4c8_0_0"/>
          <p:cNvSpPr txBox="1"/>
          <p:nvPr/>
        </p:nvSpPr>
        <p:spPr>
          <a:xfrm rot="-503499">
            <a:off x="1360073" y="55229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Fresh cheese</a:t>
            </a:r>
            <a:endParaRPr b="0" i="0" sz="1000" u="none" cap="none" strike="noStrike">
              <a:solidFill>
                <a:srgbClr val="FFFFFF"/>
              </a:solidFill>
              <a:latin typeface="Calibri"/>
              <a:ea typeface="Calibri"/>
              <a:cs typeface="Calibri"/>
              <a:sym typeface="Calibri"/>
            </a:endParaRPr>
          </a:p>
        </p:txBody>
      </p:sp>
      <p:sp>
        <p:nvSpPr>
          <p:cNvPr id="97" name="Google Shape;97;gcdf918f4c8_0_0"/>
          <p:cNvSpPr txBox="1"/>
          <p:nvPr/>
        </p:nvSpPr>
        <p:spPr>
          <a:xfrm rot="-503499">
            <a:off x="2369573" y="290796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
        <p:nvSpPr>
          <p:cNvPr id="98" name="Google Shape;98;gcdf918f4c8_0_0"/>
          <p:cNvSpPr txBox="1"/>
          <p:nvPr/>
        </p:nvSpPr>
        <p:spPr>
          <a:xfrm rot="-503464">
            <a:off x="5420671" y="1969163"/>
            <a:ext cx="1350659"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Semi-firm cheese</a:t>
            </a:r>
            <a:endParaRPr b="0" i="0" sz="1000" u="none" cap="none" strike="noStrike">
              <a:solidFill>
                <a:srgbClr val="FFFFFF"/>
              </a:solidFill>
              <a:latin typeface="Calibri"/>
              <a:ea typeface="Calibri"/>
              <a:cs typeface="Calibri"/>
              <a:sym typeface="Calibri"/>
            </a:endParaRPr>
          </a:p>
        </p:txBody>
      </p:sp>
      <p:sp>
        <p:nvSpPr>
          <p:cNvPr id="99" name="Google Shape;99;gcdf918f4c8_0_0"/>
          <p:cNvSpPr txBox="1"/>
          <p:nvPr/>
        </p:nvSpPr>
        <p:spPr>
          <a:xfrm rot="-504036">
            <a:off x="9350916" y="2849341"/>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
        <p:nvSpPr>
          <p:cNvPr id="100" name="Google Shape;100;gcdf918f4c8_0_0"/>
          <p:cNvSpPr txBox="1"/>
          <p:nvPr/>
        </p:nvSpPr>
        <p:spPr>
          <a:xfrm rot="-504036">
            <a:off x="10265316" y="567776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Hard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196400" y="156475"/>
            <a:ext cx="10515600" cy="900000"/>
          </a:xfrm>
          <a:prstGeom prst="rect">
            <a:avLst/>
          </a:prstGeom>
          <a:gradFill>
            <a:gsLst>
              <a:gs pos="0">
                <a:srgbClr val="FFF6DB"/>
              </a:gs>
              <a:gs pos="100000">
                <a:srgbClr val="FAD25C"/>
              </a:gs>
            </a:gsLst>
            <a:path path="circle">
              <a:fillToRect b="50%" l="50%" r="50%" t="50%"/>
            </a:path>
            <a:tileRect/>
          </a:gradFill>
          <a:ln>
            <a:noFill/>
          </a:ln>
          <a:effectLst>
            <a:outerShdw blurRad="871538" rotWithShape="0" algn="bl" dir="5400000" dist="19050">
              <a:srgbClr val="000000">
                <a:alpha val="49411"/>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r-CA"/>
              <a:t>What is cheese?</a:t>
            </a:r>
            <a:endParaRPr/>
          </a:p>
        </p:txBody>
      </p:sp>
      <p:sp>
        <p:nvSpPr>
          <p:cNvPr id="107" name="Google Shape;107;p2"/>
          <p:cNvSpPr txBox="1"/>
          <p:nvPr>
            <p:ph idx="1" type="body"/>
          </p:nvPr>
        </p:nvSpPr>
        <p:spPr>
          <a:xfrm>
            <a:off x="869194" y="5337663"/>
            <a:ext cx="10515600" cy="1160586"/>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100"/>
              <a:buFont typeface="Arial"/>
              <a:buNone/>
            </a:pPr>
            <a:r>
              <a:rPr lang="fr-CA"/>
              <a:t>What distinguishes one cheese from another is the </a:t>
            </a:r>
            <a:r>
              <a:rPr b="1" lang="fr-CA"/>
              <a:t>ripening</a:t>
            </a:r>
            <a:r>
              <a:rPr lang="fr-CA"/>
              <a:t>, that is the maturation</a:t>
            </a:r>
            <a:r>
              <a:rPr b="1" lang="fr-CA"/>
              <a:t> </a:t>
            </a:r>
            <a:r>
              <a:rPr lang="fr-CA"/>
              <a:t>period, and the </a:t>
            </a:r>
            <a:r>
              <a:rPr b="1" lang="fr-CA"/>
              <a:t>type of cheese.</a:t>
            </a:r>
            <a:endParaRPr b="1"/>
          </a:p>
          <a:p>
            <a:pPr indent="0" lvl="0" marL="0" rtl="0" algn="l">
              <a:lnSpc>
                <a:spcPct val="90000"/>
              </a:lnSpc>
              <a:spcBef>
                <a:spcPts val="0"/>
              </a:spcBef>
              <a:spcAft>
                <a:spcPts val="0"/>
              </a:spcAft>
              <a:buClr>
                <a:schemeClr val="dk1"/>
              </a:buClr>
              <a:buSzPts val="2800"/>
              <a:buNone/>
            </a:pPr>
            <a:r>
              <a:t/>
            </a:r>
            <a:endParaRPr/>
          </a:p>
        </p:txBody>
      </p:sp>
      <p:sp>
        <p:nvSpPr>
          <p:cNvPr id="108" name="Google Shape;108;p2"/>
          <p:cNvSpPr/>
          <p:nvPr/>
        </p:nvSpPr>
        <p:spPr>
          <a:xfrm>
            <a:off x="2123159" y="2286124"/>
            <a:ext cx="1250689"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600"/>
              <a:buFont typeface="Arial"/>
              <a:buNone/>
            </a:pPr>
            <a:r>
              <a:rPr b="0" i="0" lang="fr-CA" sz="9600" u="none" cap="none" strike="noStrike">
                <a:solidFill>
                  <a:schemeClr val="dk1"/>
                </a:solidFill>
                <a:latin typeface="Calibri"/>
                <a:ea typeface="Calibri"/>
                <a:cs typeface="Calibri"/>
                <a:sym typeface="Calibri"/>
              </a:rPr>
              <a:t>+</a:t>
            </a:r>
            <a:endParaRPr b="0" i="0" sz="9600" u="none" cap="none" strike="noStrike">
              <a:solidFill>
                <a:schemeClr val="dk1"/>
              </a:solidFill>
              <a:latin typeface="Calibri"/>
              <a:ea typeface="Calibri"/>
              <a:cs typeface="Calibri"/>
              <a:sym typeface="Calibri"/>
            </a:endParaRPr>
          </a:p>
        </p:txBody>
      </p:sp>
      <p:sp>
        <p:nvSpPr>
          <p:cNvPr id="109" name="Google Shape;109;p2"/>
          <p:cNvSpPr/>
          <p:nvPr/>
        </p:nvSpPr>
        <p:spPr>
          <a:xfrm>
            <a:off x="7446474" y="2178324"/>
            <a:ext cx="1250689"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600"/>
              <a:buFont typeface="Arial"/>
              <a:buNone/>
            </a:pPr>
            <a:r>
              <a:rPr b="0" i="0" lang="fr-CA" sz="9600" u="none" cap="none" strike="noStrike">
                <a:solidFill>
                  <a:schemeClr val="dk1"/>
                </a:solidFill>
                <a:latin typeface="Calibri"/>
                <a:ea typeface="Calibri"/>
                <a:cs typeface="Calibri"/>
                <a:sym typeface="Calibri"/>
              </a:rPr>
              <a:t>=</a:t>
            </a:r>
            <a:endParaRPr b="0" i="0" sz="9600" u="none" cap="none" strike="noStrike">
              <a:solidFill>
                <a:schemeClr val="dk1"/>
              </a:solidFill>
              <a:latin typeface="Calibri"/>
              <a:ea typeface="Calibri"/>
              <a:cs typeface="Calibri"/>
              <a:sym typeface="Calibri"/>
            </a:endParaRPr>
          </a:p>
        </p:txBody>
      </p:sp>
      <p:pic>
        <p:nvPicPr>
          <p:cNvPr id="110" name="Google Shape;110;p2"/>
          <p:cNvPicPr preferRelativeResize="0"/>
          <p:nvPr/>
        </p:nvPicPr>
        <p:blipFill rotWithShape="1">
          <a:blip r:embed="rId3">
            <a:alphaModFix/>
          </a:blip>
          <a:srcRect b="0" l="13820" r="15464" t="0"/>
          <a:stretch/>
        </p:blipFill>
        <p:spPr>
          <a:xfrm>
            <a:off x="254807" y="1041140"/>
            <a:ext cx="2127738" cy="3008953"/>
          </a:xfrm>
          <a:prstGeom prst="rect">
            <a:avLst/>
          </a:prstGeom>
          <a:noFill/>
          <a:ln>
            <a:noFill/>
          </a:ln>
        </p:spPr>
      </p:pic>
      <p:pic>
        <p:nvPicPr>
          <p:cNvPr id="111" name="Google Shape;111;p2"/>
          <p:cNvPicPr preferRelativeResize="0"/>
          <p:nvPr/>
        </p:nvPicPr>
        <p:blipFill rotWithShape="1">
          <a:blip r:embed="rId4">
            <a:alphaModFix/>
          </a:blip>
          <a:srcRect b="0" l="16678" r="18424" t="0"/>
          <a:stretch/>
        </p:blipFill>
        <p:spPr>
          <a:xfrm>
            <a:off x="3340322" y="1157070"/>
            <a:ext cx="1751400" cy="2698714"/>
          </a:xfrm>
          <a:prstGeom prst="rect">
            <a:avLst/>
          </a:prstGeom>
          <a:noFill/>
          <a:ln>
            <a:noFill/>
          </a:ln>
        </p:spPr>
      </p:pic>
      <p:pic>
        <p:nvPicPr>
          <p:cNvPr id="112" name="Google Shape;112;p2"/>
          <p:cNvPicPr preferRelativeResize="0"/>
          <p:nvPr/>
        </p:nvPicPr>
        <p:blipFill rotWithShape="1">
          <a:blip r:embed="rId5">
            <a:alphaModFix/>
          </a:blip>
          <a:srcRect b="12017" l="12057" r="14844" t="12339"/>
          <a:stretch/>
        </p:blipFill>
        <p:spPr>
          <a:xfrm>
            <a:off x="5788946" y="2393216"/>
            <a:ext cx="2095972" cy="1445117"/>
          </a:xfrm>
          <a:prstGeom prst="rect">
            <a:avLst/>
          </a:prstGeom>
          <a:noFill/>
          <a:ln>
            <a:noFill/>
          </a:ln>
        </p:spPr>
      </p:pic>
      <p:sp>
        <p:nvSpPr>
          <p:cNvPr id="113" name="Google Shape;113;p2"/>
          <p:cNvSpPr/>
          <p:nvPr/>
        </p:nvSpPr>
        <p:spPr>
          <a:xfrm>
            <a:off x="4982814" y="2054054"/>
            <a:ext cx="1250689"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600"/>
              <a:buFont typeface="Arial"/>
              <a:buNone/>
            </a:pPr>
            <a:r>
              <a:rPr b="0" i="0" lang="fr-CA" sz="9600" u="none" cap="none" strike="noStrike">
                <a:solidFill>
                  <a:schemeClr val="dk1"/>
                </a:solidFill>
                <a:latin typeface="Calibri"/>
                <a:ea typeface="Calibri"/>
                <a:cs typeface="Calibri"/>
                <a:sym typeface="Calibri"/>
              </a:rPr>
              <a:t>+</a:t>
            </a:r>
            <a:endParaRPr b="0" i="0" sz="9600" u="none" cap="none" strike="noStrike">
              <a:solidFill>
                <a:schemeClr val="dk1"/>
              </a:solidFill>
              <a:latin typeface="Calibri"/>
              <a:ea typeface="Calibri"/>
              <a:cs typeface="Calibri"/>
              <a:sym typeface="Calibri"/>
            </a:endParaRPr>
          </a:p>
        </p:txBody>
      </p:sp>
      <p:sp>
        <p:nvSpPr>
          <p:cNvPr id="114" name="Google Shape;114;p2"/>
          <p:cNvSpPr txBox="1"/>
          <p:nvPr/>
        </p:nvSpPr>
        <p:spPr>
          <a:xfrm>
            <a:off x="869194" y="4062846"/>
            <a:ext cx="1133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fr-CA" sz="3200" u="none" cap="none" strike="noStrike">
                <a:solidFill>
                  <a:schemeClr val="dk1"/>
                </a:solidFill>
                <a:latin typeface="Arial Rounded"/>
                <a:ea typeface="Arial Rounded"/>
                <a:cs typeface="Arial Rounded"/>
                <a:sym typeface="Arial Rounded"/>
              </a:rPr>
              <a:t>Milk</a:t>
            </a:r>
            <a:endParaRPr b="1" i="0" sz="3200" u="none" cap="none" strike="noStrike">
              <a:solidFill>
                <a:schemeClr val="dk1"/>
              </a:solidFill>
              <a:latin typeface="Arial Rounded"/>
              <a:ea typeface="Arial Rounded"/>
              <a:cs typeface="Arial Rounded"/>
              <a:sym typeface="Arial Rounded"/>
            </a:endParaRPr>
          </a:p>
        </p:txBody>
      </p:sp>
      <p:sp>
        <p:nvSpPr>
          <p:cNvPr id="115" name="Google Shape;115;p2"/>
          <p:cNvSpPr txBox="1"/>
          <p:nvPr/>
        </p:nvSpPr>
        <p:spPr>
          <a:xfrm>
            <a:off x="3218300" y="3747984"/>
            <a:ext cx="25863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fr-CA" sz="3200" u="none" cap="none" strike="noStrike">
                <a:solidFill>
                  <a:schemeClr val="dk1"/>
                </a:solidFill>
                <a:latin typeface="Arial Rounded"/>
                <a:ea typeface="Arial Rounded"/>
                <a:cs typeface="Arial Rounded"/>
                <a:sym typeface="Arial Rounded"/>
              </a:rPr>
              <a:t>Rennet/ enzyme</a:t>
            </a:r>
            <a:endParaRPr b="1" i="0" sz="3200" u="none" cap="none" strike="noStrike">
              <a:solidFill>
                <a:schemeClr val="dk1"/>
              </a:solidFill>
              <a:latin typeface="Arial Rounded"/>
              <a:ea typeface="Arial Rounded"/>
              <a:cs typeface="Arial Rounded"/>
              <a:sym typeface="Arial Rounded"/>
            </a:endParaRPr>
          </a:p>
        </p:txBody>
      </p:sp>
      <p:sp>
        <p:nvSpPr>
          <p:cNvPr id="116" name="Google Shape;116;p2"/>
          <p:cNvSpPr txBox="1"/>
          <p:nvPr/>
        </p:nvSpPr>
        <p:spPr>
          <a:xfrm>
            <a:off x="6049510" y="4000359"/>
            <a:ext cx="1133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fr-CA" sz="3200" u="none" cap="none" strike="noStrike">
                <a:solidFill>
                  <a:schemeClr val="dk1"/>
                </a:solidFill>
                <a:latin typeface="Arial Rounded"/>
                <a:ea typeface="Arial Rounded"/>
                <a:cs typeface="Arial Rounded"/>
                <a:sym typeface="Arial Rounded"/>
              </a:rPr>
              <a:t>Salt</a:t>
            </a:r>
            <a:endParaRPr b="1" i="0" sz="3200" u="none" cap="none" strike="noStrike">
              <a:solidFill>
                <a:schemeClr val="dk1"/>
              </a:solidFill>
              <a:latin typeface="Arial Rounded"/>
              <a:ea typeface="Arial Rounded"/>
              <a:cs typeface="Arial Rounded"/>
              <a:sym typeface="Arial Rounded"/>
            </a:endParaRPr>
          </a:p>
        </p:txBody>
      </p:sp>
      <p:pic>
        <p:nvPicPr>
          <p:cNvPr id="117" name="Google Shape;117;p2"/>
          <p:cNvPicPr preferRelativeResize="0"/>
          <p:nvPr/>
        </p:nvPicPr>
        <p:blipFill rotWithShape="1">
          <a:blip r:embed="rId6">
            <a:alphaModFix/>
          </a:blip>
          <a:srcRect b="11290" l="15060" r="20055" t="2887"/>
          <a:stretch/>
        </p:blipFill>
        <p:spPr>
          <a:xfrm>
            <a:off x="8796222" y="1713474"/>
            <a:ext cx="2849881" cy="24993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ctrTitle"/>
          </p:nvPr>
        </p:nvSpPr>
        <p:spPr>
          <a:xfrm>
            <a:off x="2691800" y="3383822"/>
            <a:ext cx="7077000" cy="1721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fr-CA" sz="5400"/>
              <a:t>Cheese families according to</a:t>
            </a:r>
            <a:r>
              <a:rPr b="1" lang="fr-CA" sz="5400">
                <a:solidFill>
                  <a:srgbClr val="FF9900"/>
                </a:solidFill>
              </a:rPr>
              <a:t> firmness</a:t>
            </a:r>
            <a:endParaRPr b="1" sz="5400">
              <a:solidFill>
                <a:srgbClr val="FF9900"/>
              </a:solidFill>
            </a:endParaRPr>
          </a:p>
        </p:txBody>
      </p:sp>
      <p:pic>
        <p:nvPicPr>
          <p:cNvPr id="124" name="Google Shape;124;p3"/>
          <p:cNvPicPr preferRelativeResize="0"/>
          <p:nvPr/>
        </p:nvPicPr>
        <p:blipFill rotWithShape="1">
          <a:blip r:embed="rId3">
            <a:alphaModFix/>
          </a:blip>
          <a:srcRect b="0" l="0" r="0" t="0"/>
          <a:stretch/>
        </p:blipFill>
        <p:spPr>
          <a:xfrm>
            <a:off x="4622270" y="-74972"/>
            <a:ext cx="2743200" cy="2771775"/>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a:off x="313611" y="3529880"/>
            <a:ext cx="2781300" cy="2781300"/>
          </a:xfrm>
          <a:prstGeom prst="rect">
            <a:avLst/>
          </a:prstGeom>
          <a:noFill/>
          <a:ln>
            <a:noFill/>
          </a:ln>
        </p:spPr>
      </p:pic>
      <p:pic>
        <p:nvPicPr>
          <p:cNvPr id="126" name="Google Shape;126;p3"/>
          <p:cNvPicPr preferRelativeResize="0"/>
          <p:nvPr/>
        </p:nvPicPr>
        <p:blipFill rotWithShape="1">
          <a:blip r:embed="rId5">
            <a:alphaModFix/>
          </a:blip>
          <a:srcRect b="0" l="0" r="0" t="0"/>
          <a:stretch/>
        </p:blipFill>
        <p:spPr>
          <a:xfrm>
            <a:off x="1339994" y="881063"/>
            <a:ext cx="2828925" cy="2628900"/>
          </a:xfrm>
          <a:prstGeom prst="rect">
            <a:avLst/>
          </a:prstGeom>
          <a:noFill/>
          <a:ln>
            <a:noFill/>
          </a:ln>
        </p:spPr>
      </p:pic>
      <p:pic>
        <p:nvPicPr>
          <p:cNvPr id="127" name="Google Shape;127;p3"/>
          <p:cNvPicPr preferRelativeResize="0"/>
          <p:nvPr/>
        </p:nvPicPr>
        <p:blipFill rotWithShape="1">
          <a:blip r:embed="rId6">
            <a:alphaModFix/>
          </a:blip>
          <a:srcRect b="0" l="0" r="0" t="0"/>
          <a:stretch/>
        </p:blipFill>
        <p:spPr>
          <a:xfrm>
            <a:off x="8416251" y="661988"/>
            <a:ext cx="2705100" cy="2847975"/>
          </a:xfrm>
          <a:prstGeom prst="rect">
            <a:avLst/>
          </a:prstGeom>
          <a:noFill/>
          <a:ln>
            <a:noFill/>
          </a:ln>
        </p:spPr>
      </p:pic>
      <p:pic>
        <p:nvPicPr>
          <p:cNvPr id="128" name="Google Shape;128;p3"/>
          <p:cNvPicPr preferRelativeResize="0"/>
          <p:nvPr/>
        </p:nvPicPr>
        <p:blipFill rotWithShape="1">
          <a:blip r:embed="rId7">
            <a:alphaModFix/>
          </a:blip>
          <a:srcRect b="0" l="0" r="0" t="0"/>
          <a:stretch/>
        </p:blipFill>
        <p:spPr>
          <a:xfrm>
            <a:off x="9296400" y="3509963"/>
            <a:ext cx="2743200" cy="3038475"/>
          </a:xfrm>
          <a:prstGeom prst="rect">
            <a:avLst/>
          </a:prstGeom>
          <a:noFill/>
          <a:ln>
            <a:noFill/>
          </a:ln>
        </p:spPr>
      </p:pic>
      <p:sp>
        <p:nvSpPr>
          <p:cNvPr id="129" name="Google Shape;129;p3"/>
          <p:cNvSpPr txBox="1"/>
          <p:nvPr/>
        </p:nvSpPr>
        <p:spPr>
          <a:xfrm rot="-503499">
            <a:off x="1360073" y="55229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Fresh cheese</a:t>
            </a:r>
            <a:endParaRPr b="0" i="0" sz="1000" u="none" cap="none" strike="noStrike">
              <a:solidFill>
                <a:srgbClr val="FFFFFF"/>
              </a:solidFill>
              <a:latin typeface="Calibri"/>
              <a:ea typeface="Calibri"/>
              <a:cs typeface="Calibri"/>
              <a:sym typeface="Calibri"/>
            </a:endParaRPr>
          </a:p>
        </p:txBody>
      </p:sp>
      <p:sp>
        <p:nvSpPr>
          <p:cNvPr id="130" name="Google Shape;130;p3"/>
          <p:cNvSpPr txBox="1"/>
          <p:nvPr/>
        </p:nvSpPr>
        <p:spPr>
          <a:xfrm rot="-503499">
            <a:off x="2369573" y="290796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
        <p:nvSpPr>
          <p:cNvPr id="131" name="Google Shape;131;p3"/>
          <p:cNvSpPr txBox="1"/>
          <p:nvPr/>
        </p:nvSpPr>
        <p:spPr>
          <a:xfrm rot="-503464">
            <a:off x="5420671" y="1969163"/>
            <a:ext cx="1350659"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Semi-firm cheese</a:t>
            </a:r>
            <a:endParaRPr b="0" i="0" sz="1000" u="none" cap="none" strike="noStrike">
              <a:solidFill>
                <a:srgbClr val="FFFFFF"/>
              </a:solidFill>
              <a:latin typeface="Calibri"/>
              <a:ea typeface="Calibri"/>
              <a:cs typeface="Calibri"/>
              <a:sym typeface="Calibri"/>
            </a:endParaRPr>
          </a:p>
        </p:txBody>
      </p:sp>
      <p:sp>
        <p:nvSpPr>
          <p:cNvPr id="132" name="Google Shape;132;p3"/>
          <p:cNvSpPr txBox="1"/>
          <p:nvPr/>
        </p:nvSpPr>
        <p:spPr>
          <a:xfrm rot="-504036">
            <a:off x="9350916" y="2849341"/>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
        <p:nvSpPr>
          <p:cNvPr id="133" name="Google Shape;133;p3"/>
          <p:cNvSpPr txBox="1"/>
          <p:nvPr/>
        </p:nvSpPr>
        <p:spPr>
          <a:xfrm rot="-504036">
            <a:off x="10265316" y="567776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Hard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2226734" y="365124"/>
            <a:ext cx="8441267" cy="1325563"/>
          </a:xfrm>
          <a:prstGeom prst="rect">
            <a:avLst/>
          </a:prstGeom>
          <a:gradFill>
            <a:gsLst>
              <a:gs pos="0">
                <a:srgbClr val="FFF6DB"/>
              </a:gs>
              <a:gs pos="100000">
                <a:srgbClr val="FAD25C"/>
              </a:gs>
            </a:gsLst>
            <a:lin ang="5400012"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fr-CA">
                <a:latin typeface="Arial Narrow"/>
                <a:ea typeface="Arial Narrow"/>
                <a:cs typeface="Arial Narrow"/>
                <a:sym typeface="Arial Narrow"/>
              </a:rPr>
              <a:t>Fresh cheeses</a:t>
            </a:r>
            <a:endParaRPr>
              <a:latin typeface="Arial Narrow"/>
              <a:ea typeface="Arial Narrow"/>
              <a:cs typeface="Arial Narrow"/>
              <a:sym typeface="Arial Narrow"/>
            </a:endParaRPr>
          </a:p>
        </p:txBody>
      </p:sp>
      <p:sp>
        <p:nvSpPr>
          <p:cNvPr id="139" name="Google Shape;139;p4"/>
          <p:cNvSpPr txBox="1"/>
          <p:nvPr>
            <p:ph idx="1" type="body"/>
          </p:nvPr>
        </p:nvSpPr>
        <p:spPr>
          <a:xfrm>
            <a:off x="1333500" y="2605823"/>
            <a:ext cx="10515600" cy="21876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Fresh cheeses contain more than 80% moisture.</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have not undergone any ripening and their conservation is limited.</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Their texture varies from liquid to creamy. Their taste is light and subtle.</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are always pure white. </a:t>
            </a:r>
            <a:endParaRPr/>
          </a:p>
        </p:txBody>
      </p:sp>
      <p:pic>
        <p:nvPicPr>
          <p:cNvPr id="140" name="Google Shape;140;p4"/>
          <p:cNvPicPr preferRelativeResize="0"/>
          <p:nvPr/>
        </p:nvPicPr>
        <p:blipFill rotWithShape="1">
          <a:blip r:embed="rId3">
            <a:alphaModFix/>
          </a:blip>
          <a:srcRect b="0" l="0" r="0" t="0"/>
          <a:stretch/>
        </p:blipFill>
        <p:spPr>
          <a:xfrm>
            <a:off x="-87752" y="-65837"/>
            <a:ext cx="2187486" cy="2187486"/>
          </a:xfrm>
          <a:prstGeom prst="rect">
            <a:avLst/>
          </a:prstGeom>
          <a:noFill/>
          <a:ln>
            <a:noFill/>
          </a:ln>
        </p:spPr>
      </p:pic>
      <p:sp>
        <p:nvSpPr>
          <p:cNvPr id="141" name="Google Shape;141;p4"/>
          <p:cNvSpPr/>
          <p:nvPr/>
        </p:nvSpPr>
        <p:spPr>
          <a:xfrm>
            <a:off x="268600" y="5814150"/>
            <a:ext cx="11923500" cy="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fr-CA" sz="2400" u="none" cap="none" strike="noStrike">
                <a:solidFill>
                  <a:schemeClr val="dk1"/>
                </a:solidFill>
                <a:latin typeface="Arial Narrow"/>
                <a:ea typeface="Arial Narrow"/>
                <a:cs typeface="Arial Narrow"/>
                <a:sym typeface="Arial Narrow"/>
              </a:rPr>
              <a:t>Ricotta, Boursin, cottage cheese, cream cheese, white cheese, mascarpone, quark, etc.</a:t>
            </a:r>
            <a:endParaRPr b="1"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Narrow"/>
              <a:ea typeface="Arial Narrow"/>
              <a:cs typeface="Arial Narrow"/>
              <a:sym typeface="Arial Narrow"/>
            </a:endParaRPr>
          </a:p>
        </p:txBody>
      </p:sp>
      <p:sp>
        <p:nvSpPr>
          <p:cNvPr id="142" name="Google Shape;142;p4"/>
          <p:cNvSpPr txBox="1"/>
          <p:nvPr/>
        </p:nvSpPr>
        <p:spPr>
          <a:xfrm rot="-503499">
            <a:off x="679223" y="138836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Fresh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idx="1" type="body"/>
          </p:nvPr>
        </p:nvSpPr>
        <p:spPr>
          <a:xfrm>
            <a:off x="1466850" y="1687007"/>
            <a:ext cx="10489624" cy="2936875"/>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Soft cheeses have a moisture content between 50 and 60%.</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are soft, creamy, smooth and even runny.</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 outer surface (crust) is seeded.</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 ripening period is only a few weeks.</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There are 2 types:</a:t>
            </a:r>
            <a:endParaRPr>
              <a:latin typeface="Arial Narrow"/>
              <a:ea typeface="Arial Narrow"/>
              <a:cs typeface="Arial Narrow"/>
              <a:sym typeface="Arial Narrow"/>
            </a:endParaRPr>
          </a:p>
          <a:p>
            <a:pPr indent="0" lvl="0" marL="457200" rtl="0" algn="l">
              <a:lnSpc>
                <a:spcPct val="90000"/>
              </a:lnSpc>
              <a:spcBef>
                <a:spcPts val="1000"/>
              </a:spcBef>
              <a:spcAft>
                <a:spcPts val="0"/>
              </a:spcAft>
              <a:buSzPts val="1800"/>
              <a:buNone/>
            </a:pPr>
            <a:r>
              <a:t/>
            </a:r>
            <a:endParaRPr>
              <a:latin typeface="Arial Narrow"/>
              <a:ea typeface="Arial Narrow"/>
              <a:cs typeface="Arial Narrow"/>
              <a:sym typeface="Arial Narrow"/>
            </a:endParaRPr>
          </a:p>
        </p:txBody>
      </p:sp>
      <p:sp>
        <p:nvSpPr>
          <p:cNvPr id="149" name="Google Shape;149;p5"/>
          <p:cNvSpPr txBox="1"/>
          <p:nvPr/>
        </p:nvSpPr>
        <p:spPr>
          <a:xfrm>
            <a:off x="2190300" y="316800"/>
            <a:ext cx="8397600" cy="1205100"/>
          </a:xfrm>
          <a:prstGeom prst="rect">
            <a:avLst/>
          </a:prstGeom>
          <a:gradFill>
            <a:gsLst>
              <a:gs pos="0">
                <a:srgbClr val="FFF6DB"/>
              </a:gs>
              <a:gs pos="100000">
                <a:srgbClr val="FAD25C"/>
              </a:gs>
            </a:gsLst>
            <a:lin ang="5400012"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Narrow"/>
              <a:buNone/>
            </a:pPr>
            <a:r>
              <a:rPr b="0" i="0" lang="fr-CA" sz="4400" u="none" cap="none" strike="noStrike">
                <a:solidFill>
                  <a:schemeClr val="dk1"/>
                </a:solidFill>
                <a:latin typeface="Arial Narrow"/>
                <a:ea typeface="Arial Narrow"/>
                <a:cs typeface="Arial Narrow"/>
                <a:sym typeface="Arial Narrow"/>
              </a:rPr>
              <a:t>Soft cheeses</a:t>
            </a:r>
            <a:endParaRPr b="0" i="0" sz="4400" u="none" cap="none" strike="noStrike">
              <a:solidFill>
                <a:schemeClr val="dk1"/>
              </a:solidFill>
              <a:latin typeface="Arial Narrow"/>
              <a:ea typeface="Arial Narrow"/>
              <a:cs typeface="Arial Narrow"/>
              <a:sym typeface="Arial Narrow"/>
            </a:endParaRPr>
          </a:p>
        </p:txBody>
      </p:sp>
      <p:pic>
        <p:nvPicPr>
          <p:cNvPr id="150" name="Google Shape;150;p5"/>
          <p:cNvPicPr preferRelativeResize="0"/>
          <p:nvPr/>
        </p:nvPicPr>
        <p:blipFill rotWithShape="1">
          <a:blip r:embed="rId3">
            <a:alphaModFix/>
          </a:blip>
          <a:srcRect b="0" l="0" r="0" t="0"/>
          <a:stretch/>
        </p:blipFill>
        <p:spPr>
          <a:xfrm>
            <a:off x="-97367" y="-151824"/>
            <a:ext cx="2400300" cy="2230582"/>
          </a:xfrm>
          <a:prstGeom prst="rect">
            <a:avLst/>
          </a:prstGeom>
          <a:noFill/>
          <a:ln>
            <a:noFill/>
          </a:ln>
        </p:spPr>
      </p:pic>
      <p:sp>
        <p:nvSpPr>
          <p:cNvPr id="151" name="Google Shape;151;p5"/>
          <p:cNvSpPr txBox="1"/>
          <p:nvPr/>
        </p:nvSpPr>
        <p:spPr>
          <a:xfrm>
            <a:off x="177625" y="4608363"/>
            <a:ext cx="4366800" cy="1353000"/>
          </a:xfrm>
          <a:prstGeom prst="rect">
            <a:avLst/>
          </a:prstGeom>
          <a:gradFill>
            <a:gsLst>
              <a:gs pos="0">
                <a:srgbClr val="FDECDB"/>
              </a:gs>
              <a:gs pos="100000">
                <a:srgbClr val="F0A963"/>
              </a:gs>
            </a:gsLst>
            <a:lin ang="5400012"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fr-CA" sz="2600" u="none" cap="none" strike="noStrike">
                <a:solidFill>
                  <a:schemeClr val="dk1"/>
                </a:solidFill>
                <a:latin typeface="Calibri"/>
                <a:ea typeface="Calibri"/>
                <a:cs typeface="Calibri"/>
                <a:sym typeface="Calibri"/>
              </a:rPr>
              <a:t>1) Bloomy crust</a:t>
            </a:r>
            <a:endParaRPr b="1" i="0" sz="2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r-CA" sz="2600" u="none" cap="none" strike="noStrike">
                <a:solidFill>
                  <a:schemeClr val="dk1"/>
                </a:solidFill>
                <a:latin typeface="Calibri"/>
                <a:ea typeface="Calibri"/>
                <a:cs typeface="Calibri"/>
                <a:sym typeface="Calibri"/>
              </a:rPr>
              <a:t>The surface is seeded with fungi.</a:t>
            </a:r>
            <a:endParaRPr b="1" i="0" sz="2600" u="none" cap="none" strike="noStrike">
              <a:solidFill>
                <a:schemeClr val="dk1"/>
              </a:solidFill>
              <a:latin typeface="Calibri"/>
              <a:ea typeface="Calibri"/>
              <a:cs typeface="Calibri"/>
              <a:sym typeface="Calibri"/>
            </a:endParaRPr>
          </a:p>
        </p:txBody>
      </p:sp>
      <p:sp>
        <p:nvSpPr>
          <p:cNvPr id="152" name="Google Shape;152;p5"/>
          <p:cNvSpPr txBox="1"/>
          <p:nvPr/>
        </p:nvSpPr>
        <p:spPr>
          <a:xfrm>
            <a:off x="5299248" y="3897119"/>
            <a:ext cx="5699700" cy="2167200"/>
          </a:xfrm>
          <a:prstGeom prst="rect">
            <a:avLst/>
          </a:prstGeom>
          <a:gradFill>
            <a:gsLst>
              <a:gs pos="0">
                <a:srgbClr val="FDECDB"/>
              </a:gs>
              <a:gs pos="100000">
                <a:srgbClr val="F0A963"/>
              </a:gs>
            </a:gsLst>
            <a:lin ang="5400012"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fr-CA" sz="2600" u="none" cap="none" strike="noStrike">
                <a:solidFill>
                  <a:schemeClr val="dk1"/>
                </a:solidFill>
                <a:latin typeface="Calibri"/>
                <a:ea typeface="Calibri"/>
                <a:cs typeface="Calibri"/>
                <a:sym typeface="Calibri"/>
              </a:rPr>
              <a:t>2) Washed rind</a:t>
            </a:r>
            <a:endParaRPr b="1" i="0" sz="2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r-CA" sz="2400" u="none" cap="none" strike="noStrike">
                <a:solidFill>
                  <a:schemeClr val="dk1"/>
                </a:solidFill>
                <a:latin typeface="Calibri"/>
                <a:ea typeface="Calibri"/>
                <a:cs typeface="Calibri"/>
                <a:sym typeface="Calibri"/>
              </a:rPr>
              <a:t>More compact</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r-CA" sz="2400" u="none" cap="none" strike="noStrike">
                <a:solidFill>
                  <a:schemeClr val="dk1"/>
                </a:solidFill>
                <a:latin typeface="Calibri"/>
                <a:ea typeface="Calibri"/>
                <a:cs typeface="Calibri"/>
                <a:sym typeface="Calibri"/>
              </a:rPr>
              <a:t>The surface is seeded with fungi and then washed and brushed with a salt solution.</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chemeClr val="dk1"/>
              </a:solidFill>
              <a:latin typeface="Calibri"/>
              <a:ea typeface="Calibri"/>
              <a:cs typeface="Calibri"/>
              <a:sym typeface="Calibri"/>
            </a:endParaRPr>
          </a:p>
        </p:txBody>
      </p:sp>
      <p:sp>
        <p:nvSpPr>
          <p:cNvPr id="153" name="Google Shape;153;p5"/>
          <p:cNvSpPr/>
          <p:nvPr/>
        </p:nvSpPr>
        <p:spPr>
          <a:xfrm>
            <a:off x="1084858" y="5866930"/>
            <a:ext cx="4366800" cy="523200"/>
          </a:xfrm>
          <a:prstGeom prst="rect">
            <a:avLst/>
          </a:prstGeom>
          <a:gradFill>
            <a:gsLst>
              <a:gs pos="0">
                <a:srgbClr val="DCECD5"/>
              </a:gs>
              <a:gs pos="100000">
                <a:srgbClr val="93BC81"/>
              </a:gs>
            </a:gsLst>
            <a:lin ang="5400012"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CA" sz="2800" u="none" cap="none" strike="noStrike">
                <a:solidFill>
                  <a:schemeClr val="dk1"/>
                </a:solidFill>
                <a:latin typeface="Arial Narrow"/>
                <a:ea typeface="Arial Narrow"/>
                <a:cs typeface="Arial Narrow"/>
                <a:sym typeface="Arial Narrow"/>
              </a:rPr>
              <a:t>Camembert, Brie, triple cream</a:t>
            </a:r>
            <a:endParaRPr b="0" i="0" sz="2800" u="none" cap="none" strike="noStrike">
              <a:solidFill>
                <a:schemeClr val="dk1"/>
              </a:solidFill>
              <a:latin typeface="Arial Narrow"/>
              <a:ea typeface="Arial Narrow"/>
              <a:cs typeface="Arial Narrow"/>
              <a:sym typeface="Arial Narrow"/>
            </a:endParaRPr>
          </a:p>
        </p:txBody>
      </p:sp>
      <p:sp>
        <p:nvSpPr>
          <p:cNvPr id="154" name="Google Shape;154;p5"/>
          <p:cNvSpPr/>
          <p:nvPr/>
        </p:nvSpPr>
        <p:spPr>
          <a:xfrm>
            <a:off x="7812386" y="5619854"/>
            <a:ext cx="4532100" cy="523200"/>
          </a:xfrm>
          <a:prstGeom prst="rect">
            <a:avLst/>
          </a:prstGeom>
          <a:gradFill>
            <a:gsLst>
              <a:gs pos="0">
                <a:srgbClr val="DCECD5"/>
              </a:gs>
              <a:gs pos="100000">
                <a:srgbClr val="93BC81"/>
              </a:gs>
            </a:gsLst>
            <a:lin ang="5400012"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CA" sz="2800" u="none" cap="none" strike="noStrike">
                <a:solidFill>
                  <a:schemeClr val="dk1"/>
                </a:solidFill>
                <a:latin typeface="Arial Narrow"/>
                <a:ea typeface="Arial Narrow"/>
                <a:cs typeface="Arial Narrow"/>
                <a:sym typeface="Arial Narrow"/>
              </a:rPr>
              <a:t>   Bocconcini, Mozzarina, Feta</a:t>
            </a:r>
            <a:endParaRPr b="0" i="0" sz="2800" u="none" cap="none" strike="noStrike">
              <a:solidFill>
                <a:schemeClr val="dk1"/>
              </a:solidFill>
              <a:latin typeface="Arial Narrow"/>
              <a:ea typeface="Arial Narrow"/>
              <a:cs typeface="Arial Narrow"/>
              <a:sym typeface="Arial Narrow"/>
            </a:endParaRPr>
          </a:p>
        </p:txBody>
      </p:sp>
      <p:sp>
        <p:nvSpPr>
          <p:cNvPr id="155" name="Google Shape;155;p5"/>
          <p:cNvSpPr txBox="1"/>
          <p:nvPr/>
        </p:nvSpPr>
        <p:spPr>
          <a:xfrm rot="-503499">
            <a:off x="718698" y="14969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2148900" y="277400"/>
            <a:ext cx="9904800" cy="1325700"/>
          </a:xfrm>
          <a:prstGeom prst="rect">
            <a:avLst/>
          </a:prstGeom>
          <a:gradFill>
            <a:gsLst>
              <a:gs pos="0">
                <a:srgbClr val="FFF6DB"/>
              </a:gs>
              <a:gs pos="100000">
                <a:srgbClr val="FAD25C"/>
              </a:gs>
            </a:gsLst>
            <a:lin ang="5400012"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fr-CA">
                <a:latin typeface="Arial Narrow"/>
                <a:ea typeface="Arial Narrow"/>
                <a:cs typeface="Arial Narrow"/>
                <a:sym typeface="Arial Narrow"/>
              </a:rPr>
              <a:t>Semi-firm cheeses</a:t>
            </a:r>
            <a:endParaRPr>
              <a:latin typeface="Arial Narrow"/>
              <a:ea typeface="Arial Narrow"/>
              <a:cs typeface="Arial Narrow"/>
              <a:sym typeface="Arial Narrow"/>
            </a:endParaRPr>
          </a:p>
        </p:txBody>
      </p:sp>
      <p:sp>
        <p:nvSpPr>
          <p:cNvPr id="162" name="Google Shape;162;p6"/>
          <p:cNvSpPr txBox="1"/>
          <p:nvPr>
            <p:ph idx="1" type="body"/>
          </p:nvPr>
        </p:nvSpPr>
        <p:spPr>
          <a:xfrm>
            <a:off x="1236065" y="1798706"/>
            <a:ext cx="10314600" cy="1987200"/>
          </a:xfrm>
          <a:prstGeom prst="rect">
            <a:avLst/>
          </a:prstGeom>
          <a:noFill/>
          <a:ln>
            <a:noFill/>
          </a:ln>
        </p:spPr>
        <p:txBody>
          <a:bodyPr anchorCtr="0" anchor="t" bIns="45700" lIns="91425" spcFirstLastPara="1" rIns="91425" wrap="square" tIns="45700">
            <a:normAutofit lnSpcReduction="10000"/>
          </a:bodyPr>
          <a:lstStyle/>
          <a:p>
            <a:pPr indent="-393700" lvl="0" marL="457200" rtl="0" algn="l">
              <a:lnSpc>
                <a:spcPct val="90000"/>
              </a:lnSpc>
              <a:spcBef>
                <a:spcPts val="0"/>
              </a:spcBef>
              <a:spcAft>
                <a:spcPts val="0"/>
              </a:spcAft>
              <a:buSzPts val="2600"/>
              <a:buChar char="•"/>
            </a:pPr>
            <a:r>
              <a:rPr lang="fr-CA" sz="2600">
                <a:latin typeface="Arial Narrow"/>
                <a:ea typeface="Arial Narrow"/>
                <a:cs typeface="Arial Narrow"/>
                <a:sym typeface="Arial Narrow"/>
              </a:rPr>
              <a:t>Semi-firm cheeses have a moisture content between 45 and 50%.</a:t>
            </a:r>
            <a:endParaRPr sz="2600">
              <a:latin typeface="Arial Narrow"/>
              <a:ea typeface="Arial Narrow"/>
              <a:cs typeface="Arial Narrow"/>
              <a:sym typeface="Arial Narrow"/>
            </a:endParaRPr>
          </a:p>
          <a:p>
            <a:pPr indent="-393700" lvl="0" marL="457200" rtl="0" algn="l">
              <a:lnSpc>
                <a:spcPct val="90000"/>
              </a:lnSpc>
              <a:spcBef>
                <a:spcPts val="0"/>
              </a:spcBef>
              <a:spcAft>
                <a:spcPts val="0"/>
              </a:spcAft>
              <a:buSzPts val="2600"/>
              <a:buChar char="•"/>
            </a:pPr>
            <a:r>
              <a:rPr lang="fr-CA" sz="2600">
                <a:latin typeface="Arial Narrow"/>
                <a:ea typeface="Arial Narrow"/>
                <a:cs typeface="Arial Narrow"/>
                <a:sym typeface="Arial Narrow"/>
              </a:rPr>
              <a:t>They are compact and flexible.</a:t>
            </a:r>
            <a:endParaRPr sz="2600">
              <a:latin typeface="Arial Narrow"/>
              <a:ea typeface="Arial Narrow"/>
              <a:cs typeface="Arial Narrow"/>
              <a:sym typeface="Arial Narrow"/>
            </a:endParaRPr>
          </a:p>
          <a:p>
            <a:pPr indent="-393700" lvl="0" marL="457200" rtl="0" algn="l">
              <a:lnSpc>
                <a:spcPct val="90000"/>
              </a:lnSpc>
              <a:spcBef>
                <a:spcPts val="0"/>
              </a:spcBef>
              <a:spcAft>
                <a:spcPts val="0"/>
              </a:spcAft>
              <a:buSzPts val="2600"/>
              <a:buChar char="•"/>
            </a:pPr>
            <a:r>
              <a:rPr lang="fr-CA" sz="2600">
                <a:latin typeface="Arial Narrow"/>
                <a:ea typeface="Arial Narrow"/>
                <a:cs typeface="Arial Narrow"/>
                <a:sym typeface="Arial Narrow"/>
              </a:rPr>
              <a:t>There are 2 types.</a:t>
            </a:r>
            <a:endParaRPr sz="2600">
              <a:latin typeface="Arial Narrow"/>
              <a:ea typeface="Arial Narrow"/>
              <a:cs typeface="Arial Narrow"/>
              <a:sym typeface="Arial Narrow"/>
            </a:endParaRPr>
          </a:p>
          <a:p>
            <a:pPr indent="-393700" lvl="0" marL="457200" rtl="0" algn="l">
              <a:lnSpc>
                <a:spcPct val="90000"/>
              </a:lnSpc>
              <a:spcBef>
                <a:spcPts val="0"/>
              </a:spcBef>
              <a:spcAft>
                <a:spcPts val="0"/>
              </a:spcAft>
              <a:buSzPts val="2600"/>
              <a:buChar char="•"/>
            </a:pPr>
            <a:r>
              <a:rPr lang="fr-CA" sz="2600">
                <a:latin typeface="Arial Narrow"/>
                <a:ea typeface="Arial Narrow"/>
                <a:cs typeface="Arial Narrow"/>
                <a:sym typeface="Arial Narrow"/>
              </a:rPr>
              <a:t>They usually don’t have a rind. There are 3 main groups.</a:t>
            </a:r>
            <a:endParaRPr sz="2590">
              <a:latin typeface="Arial Narrow"/>
              <a:ea typeface="Arial Narrow"/>
              <a:cs typeface="Arial Narrow"/>
              <a:sym typeface="Arial Narrow"/>
            </a:endParaRPr>
          </a:p>
          <a:p>
            <a:pPr indent="-64135" lvl="0" marL="228600" rtl="0" algn="l">
              <a:lnSpc>
                <a:spcPct val="90000"/>
              </a:lnSpc>
              <a:spcBef>
                <a:spcPts val="1000"/>
              </a:spcBef>
              <a:spcAft>
                <a:spcPts val="0"/>
              </a:spcAft>
              <a:buClr>
                <a:schemeClr val="dk1"/>
              </a:buClr>
              <a:buSzPts val="2590"/>
              <a:buNone/>
            </a:pPr>
            <a:r>
              <a:t/>
            </a:r>
            <a:endParaRPr sz="2590">
              <a:latin typeface="Arial Narrow"/>
              <a:ea typeface="Arial Narrow"/>
              <a:cs typeface="Arial Narrow"/>
              <a:sym typeface="Arial Narrow"/>
            </a:endParaRPr>
          </a:p>
        </p:txBody>
      </p:sp>
      <p:pic>
        <p:nvPicPr>
          <p:cNvPr id="163" name="Google Shape;163;p6"/>
          <p:cNvPicPr preferRelativeResize="0"/>
          <p:nvPr/>
        </p:nvPicPr>
        <p:blipFill rotWithShape="1">
          <a:blip r:embed="rId3">
            <a:alphaModFix/>
          </a:blip>
          <a:srcRect b="0" l="0" r="0" t="0"/>
          <a:stretch/>
        </p:blipFill>
        <p:spPr>
          <a:xfrm>
            <a:off x="-197821" y="-118356"/>
            <a:ext cx="2072041" cy="2093625"/>
          </a:xfrm>
          <a:prstGeom prst="rect">
            <a:avLst/>
          </a:prstGeom>
          <a:noFill/>
          <a:ln>
            <a:noFill/>
          </a:ln>
        </p:spPr>
      </p:pic>
      <p:sp>
        <p:nvSpPr>
          <p:cNvPr id="164" name="Google Shape;164;p6"/>
          <p:cNvSpPr txBox="1"/>
          <p:nvPr/>
        </p:nvSpPr>
        <p:spPr>
          <a:xfrm>
            <a:off x="3519625" y="3981450"/>
            <a:ext cx="4406100" cy="1870500"/>
          </a:xfrm>
          <a:prstGeom prst="rect">
            <a:avLst/>
          </a:prstGeom>
          <a:gradFill>
            <a:gsLst>
              <a:gs pos="0">
                <a:srgbClr val="FDECDB"/>
              </a:gs>
              <a:gs pos="100000">
                <a:srgbClr val="F0A963"/>
              </a:gs>
            </a:gsLst>
            <a:lin ang="5400012" scaled="0"/>
          </a:gradFill>
          <a:ln>
            <a:noFill/>
          </a:ln>
        </p:spPr>
        <p:txBody>
          <a:bodyPr anchorCtr="0" anchor="t" bIns="45700" lIns="91425" spcFirstLastPara="1" rIns="91425" wrap="square" tIns="45700">
            <a:normAutofit fontScale="85000" lnSpcReduction="20000"/>
          </a:bodyPr>
          <a:lstStyle/>
          <a:p>
            <a:pPr indent="0" lvl="0" marL="0" marR="0" rtl="0" algn="l">
              <a:lnSpc>
                <a:spcPct val="70000"/>
              </a:lnSpc>
              <a:spcBef>
                <a:spcPts val="0"/>
              </a:spcBef>
              <a:spcAft>
                <a:spcPts val="0"/>
              </a:spcAft>
              <a:buClr>
                <a:schemeClr val="dk1"/>
              </a:buClr>
              <a:buSzPct val="100000"/>
              <a:buFont typeface="Arial"/>
              <a:buNone/>
            </a:pPr>
            <a:r>
              <a:rPr b="1" i="0" lang="fr-CA" sz="2405" u="none" cap="none" strike="noStrike">
                <a:solidFill>
                  <a:schemeClr val="dk1"/>
                </a:solidFill>
                <a:latin typeface="Arial Narrow"/>
                <a:ea typeface="Arial Narrow"/>
                <a:cs typeface="Arial Narrow"/>
                <a:sym typeface="Arial Narrow"/>
              </a:rPr>
              <a:t>2) </a:t>
            </a:r>
            <a:r>
              <a:rPr b="1" i="0" lang="fr-CA" sz="2590" u="none" cap="none" strike="noStrike">
                <a:solidFill>
                  <a:schemeClr val="dk1"/>
                </a:solidFill>
                <a:latin typeface="Arial Narrow"/>
                <a:ea typeface="Arial Narrow"/>
                <a:cs typeface="Arial Narrow"/>
                <a:sym typeface="Arial Narrow"/>
              </a:rPr>
              <a:t>Mass ripened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ct val="39285"/>
              <a:buFont typeface="Arial"/>
              <a:buNone/>
            </a:pPr>
            <a:r>
              <a:rPr b="0" i="0" lang="fr-CA" sz="2800" u="none" cap="none" strike="noStrike">
                <a:solidFill>
                  <a:schemeClr val="dk1"/>
                </a:solidFill>
                <a:latin typeface="Arial Narrow"/>
                <a:ea typeface="Arial Narrow"/>
                <a:cs typeface="Arial Narrow"/>
                <a:sym typeface="Arial Narrow"/>
              </a:rPr>
              <a:t>They usually don’t have a rind and are ripened from the center of the cheese for a few months.  </a:t>
            </a:r>
            <a:endParaRPr b="0" i="0" sz="2800" u="none" cap="none" strike="noStrike">
              <a:solidFill>
                <a:schemeClr val="dk1"/>
              </a:solidFill>
              <a:latin typeface="Arial Narrow"/>
              <a:ea typeface="Arial Narrow"/>
              <a:cs typeface="Arial Narrow"/>
              <a:sym typeface="Arial Narrow"/>
            </a:endParaRPr>
          </a:p>
          <a:p>
            <a:pPr indent="0" lvl="0" marL="0" marR="0" rtl="0" algn="l">
              <a:lnSpc>
                <a:spcPct val="70000"/>
              </a:lnSpc>
              <a:spcBef>
                <a:spcPts val="1000"/>
              </a:spcBef>
              <a:spcAft>
                <a:spcPts val="0"/>
              </a:spcAft>
              <a:buClr>
                <a:schemeClr val="dk1"/>
              </a:buClr>
              <a:buSzPct val="100000"/>
              <a:buFont typeface="Arial"/>
              <a:buNone/>
            </a:pPr>
            <a:r>
              <a:rPr b="0" i="0" lang="fr-CA" sz="2405" u="none" cap="none" strike="noStrike">
                <a:solidFill>
                  <a:schemeClr val="dk1"/>
                </a:solidFill>
                <a:latin typeface="Arial Narrow"/>
                <a:ea typeface="Arial Narrow"/>
                <a:cs typeface="Arial Narrow"/>
                <a:sym typeface="Arial Narrow"/>
              </a:rPr>
              <a:t> </a:t>
            </a:r>
            <a:r>
              <a:rPr b="0" i="0" lang="fr-CA" sz="259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64135" lvl="0" marL="228600" marR="0" rtl="0" algn="l">
              <a:lnSpc>
                <a:spcPct val="70000"/>
              </a:lnSpc>
              <a:spcBef>
                <a:spcPts val="1000"/>
              </a:spcBef>
              <a:spcAft>
                <a:spcPts val="0"/>
              </a:spcAft>
              <a:buClr>
                <a:schemeClr val="dk1"/>
              </a:buClr>
              <a:buSzPct val="100000"/>
              <a:buFont typeface="Arial"/>
              <a:buNone/>
            </a:pPr>
            <a:r>
              <a:t/>
            </a:r>
            <a:endParaRPr b="0" i="0" sz="2590" u="none" cap="none" strike="noStrike">
              <a:solidFill>
                <a:schemeClr val="dk1"/>
              </a:solidFill>
              <a:latin typeface="Arial Narrow"/>
              <a:ea typeface="Arial Narrow"/>
              <a:cs typeface="Arial Narrow"/>
              <a:sym typeface="Arial Narrow"/>
            </a:endParaRPr>
          </a:p>
        </p:txBody>
      </p:sp>
      <p:sp>
        <p:nvSpPr>
          <p:cNvPr id="165" name="Google Shape;165;p6"/>
          <p:cNvSpPr txBox="1"/>
          <p:nvPr/>
        </p:nvSpPr>
        <p:spPr>
          <a:xfrm>
            <a:off x="8291700" y="3864697"/>
            <a:ext cx="3900300" cy="1987200"/>
          </a:xfrm>
          <a:prstGeom prst="rect">
            <a:avLst/>
          </a:prstGeom>
          <a:gradFill>
            <a:gsLst>
              <a:gs pos="0">
                <a:srgbClr val="FDECDB"/>
              </a:gs>
              <a:gs pos="100000">
                <a:srgbClr val="F0A963"/>
              </a:gs>
            </a:gsLst>
            <a:lin ang="5400012" scaled="0"/>
          </a:grad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Arial"/>
              <a:buNone/>
            </a:pPr>
            <a:r>
              <a:rPr b="1" i="0" lang="fr-CA" sz="2400" u="none" cap="none" strike="noStrike">
                <a:solidFill>
                  <a:schemeClr val="dk1"/>
                </a:solidFill>
                <a:latin typeface="Arial Narrow"/>
                <a:ea typeface="Arial Narrow"/>
                <a:cs typeface="Arial Narrow"/>
                <a:sym typeface="Arial Narrow"/>
              </a:rPr>
              <a:t>3)</a:t>
            </a:r>
            <a:r>
              <a:rPr b="0" i="0" lang="fr-CA" sz="2400" u="none" cap="none" strike="noStrike">
                <a:solidFill>
                  <a:schemeClr val="dk1"/>
                </a:solidFill>
                <a:latin typeface="Arial Narrow"/>
                <a:ea typeface="Arial Narrow"/>
                <a:cs typeface="Arial Narrow"/>
                <a:sym typeface="Arial Narrow"/>
              </a:rPr>
              <a:t> </a:t>
            </a:r>
            <a:r>
              <a:rPr b="1" i="0" lang="fr-CA" sz="2600" u="none" cap="none" strike="noStrike">
                <a:solidFill>
                  <a:schemeClr val="dk1"/>
                </a:solidFill>
                <a:latin typeface="Arial Narrow"/>
                <a:ea typeface="Arial Narrow"/>
                <a:cs typeface="Arial Narrow"/>
                <a:sym typeface="Arial Narrow"/>
              </a:rPr>
              <a:t>Surface ripened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45833"/>
              <a:buFont typeface="Arial"/>
              <a:buNone/>
            </a:pPr>
            <a:r>
              <a:rPr b="0" i="0" lang="fr-CA" sz="2400" u="none" cap="none" strike="noStrike">
                <a:solidFill>
                  <a:schemeClr val="dk1"/>
                </a:solidFill>
                <a:latin typeface="Arial Narrow"/>
                <a:ea typeface="Arial Narrow"/>
                <a:cs typeface="Arial Narrow"/>
                <a:sym typeface="Arial Narrow"/>
              </a:rPr>
              <a:t>They are washed with salty solutions and turned several times. Their ripening lasts a few months.</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ct val="100000"/>
              <a:buFont typeface="Arial"/>
              <a:buNone/>
            </a:pPr>
            <a:r>
              <a:t/>
            </a:r>
            <a:endParaRPr b="0" i="0" sz="2400" u="none" cap="none" strike="noStrike">
              <a:solidFill>
                <a:schemeClr val="dk1"/>
              </a:solidFill>
              <a:latin typeface="Arial Narrow"/>
              <a:ea typeface="Arial Narrow"/>
              <a:cs typeface="Arial Narrow"/>
              <a:sym typeface="Arial Narrow"/>
            </a:endParaRPr>
          </a:p>
        </p:txBody>
      </p:sp>
      <p:sp>
        <p:nvSpPr>
          <p:cNvPr id="166" name="Google Shape;166;p6"/>
          <p:cNvSpPr/>
          <p:nvPr/>
        </p:nvSpPr>
        <p:spPr>
          <a:xfrm>
            <a:off x="10789769" y="5487641"/>
            <a:ext cx="914100" cy="584700"/>
          </a:xfrm>
          <a:prstGeom prst="rect">
            <a:avLst/>
          </a:prstGeom>
          <a:gradFill>
            <a:gsLst>
              <a:gs pos="0">
                <a:srgbClr val="DCECD5"/>
              </a:gs>
              <a:gs pos="100000">
                <a:srgbClr val="93BC81"/>
              </a:gs>
            </a:gsLst>
            <a:lin ang="5400012"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fr-CA" sz="3200" u="none" cap="none" strike="noStrike">
                <a:solidFill>
                  <a:schemeClr val="dk1"/>
                </a:solidFill>
                <a:latin typeface="Arial Narrow"/>
                <a:ea typeface="Arial Narrow"/>
                <a:cs typeface="Arial Narrow"/>
                <a:sym typeface="Arial Narrow"/>
              </a:rPr>
              <a:t> </a:t>
            </a:r>
            <a:r>
              <a:rPr b="1" i="0" lang="fr-CA" sz="2500" u="none" cap="none" strike="noStrike">
                <a:solidFill>
                  <a:schemeClr val="dk1"/>
                </a:solidFill>
                <a:latin typeface="Arial Narrow"/>
                <a:ea typeface="Arial Narrow"/>
                <a:cs typeface="Arial Narrow"/>
                <a:sym typeface="Arial Narrow"/>
              </a:rPr>
              <a:t>Oka</a:t>
            </a:r>
            <a:endParaRPr b="0" i="0" sz="2500" u="none" cap="none" strike="noStrike">
              <a:solidFill>
                <a:schemeClr val="dk1"/>
              </a:solidFill>
              <a:latin typeface="Arial Narrow"/>
              <a:ea typeface="Arial Narrow"/>
              <a:cs typeface="Arial Narrow"/>
              <a:sym typeface="Arial Narrow"/>
            </a:endParaRPr>
          </a:p>
        </p:txBody>
      </p:sp>
      <p:sp>
        <p:nvSpPr>
          <p:cNvPr id="167" name="Google Shape;167;p6"/>
          <p:cNvSpPr txBox="1"/>
          <p:nvPr/>
        </p:nvSpPr>
        <p:spPr>
          <a:xfrm>
            <a:off x="124155" y="3981500"/>
            <a:ext cx="2819700" cy="1162800"/>
          </a:xfrm>
          <a:prstGeom prst="rect">
            <a:avLst/>
          </a:prstGeom>
          <a:gradFill>
            <a:gsLst>
              <a:gs pos="0">
                <a:srgbClr val="FDECDB"/>
              </a:gs>
              <a:gs pos="100000">
                <a:srgbClr val="F0A963"/>
              </a:gs>
            </a:gsLst>
            <a:lin ang="5400012" scaled="0"/>
          </a:gradFill>
          <a:ln>
            <a:noFill/>
          </a:ln>
        </p:spPr>
        <p:txBody>
          <a:bodyPr anchorCtr="0" anchor="t" bIns="45700" lIns="91425" spcFirstLastPara="1" rIns="91425" wrap="square" tIns="45700">
            <a:normAutofit fontScale="85000" lnSpcReduction="20000"/>
          </a:bodyPr>
          <a:lstStyle/>
          <a:p>
            <a:pPr indent="0" lvl="0" marL="0" marR="0" rtl="0" algn="l">
              <a:lnSpc>
                <a:spcPct val="100000"/>
              </a:lnSpc>
              <a:spcBef>
                <a:spcPts val="0"/>
              </a:spcBef>
              <a:spcAft>
                <a:spcPts val="0"/>
              </a:spcAft>
              <a:buClr>
                <a:schemeClr val="dk1"/>
              </a:buClr>
              <a:buSzPct val="100000"/>
              <a:buFont typeface="Arial"/>
              <a:buNone/>
            </a:pPr>
            <a:r>
              <a:rPr b="1" i="0" lang="fr-CA" sz="2600" u="none" cap="none" strike="noStrike">
                <a:solidFill>
                  <a:schemeClr val="dk1"/>
                </a:solidFill>
                <a:latin typeface="Arial Narrow"/>
                <a:ea typeface="Arial Narrow"/>
                <a:cs typeface="Arial Narrow"/>
                <a:sym typeface="Arial Narrow"/>
              </a:rPr>
              <a:t>1) Unripened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fr-CA" sz="2600" u="none" cap="none" strike="noStrike">
                <a:solidFill>
                  <a:schemeClr val="dk1"/>
                </a:solidFill>
                <a:latin typeface="Arial Narrow"/>
                <a:ea typeface="Arial Narrow"/>
                <a:cs typeface="Arial Narrow"/>
                <a:sym typeface="Arial Narrow"/>
              </a:rPr>
              <a:t>No maturation</a:t>
            </a:r>
            <a:endParaRPr b="0" i="0" sz="2800" u="none" cap="none" strike="noStrike">
              <a:solidFill>
                <a:schemeClr val="dk1"/>
              </a:solidFill>
              <a:latin typeface="Arial Narrow"/>
              <a:ea typeface="Arial Narrow"/>
              <a:cs typeface="Arial Narrow"/>
              <a:sym typeface="Arial Narrow"/>
            </a:endParaRPr>
          </a:p>
          <a:p>
            <a:pPr indent="-508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Arial Narrow"/>
              <a:ea typeface="Arial Narrow"/>
              <a:cs typeface="Arial Narrow"/>
              <a:sym typeface="Arial Narrow"/>
            </a:endParaRPr>
          </a:p>
        </p:txBody>
      </p:sp>
      <p:sp>
        <p:nvSpPr>
          <p:cNvPr id="168" name="Google Shape;168;p6"/>
          <p:cNvSpPr/>
          <p:nvPr/>
        </p:nvSpPr>
        <p:spPr>
          <a:xfrm>
            <a:off x="464375" y="5050575"/>
            <a:ext cx="2819700" cy="1001700"/>
          </a:xfrm>
          <a:prstGeom prst="rect">
            <a:avLst/>
          </a:prstGeom>
          <a:gradFill>
            <a:gsLst>
              <a:gs pos="0">
                <a:srgbClr val="DCECD5"/>
              </a:gs>
              <a:gs pos="100000">
                <a:srgbClr val="93BC8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fr-CA" sz="2600" u="none" cap="none" strike="noStrike">
                <a:solidFill>
                  <a:schemeClr val="dk1"/>
                </a:solidFill>
                <a:latin typeface="Arial Narrow"/>
                <a:ea typeface="Arial Narrow"/>
                <a:cs typeface="Arial Narrow"/>
                <a:sym typeface="Arial Narrow"/>
              </a:rPr>
              <a:t>Haloumi, mozzarella</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0" lang="fr-CA" sz="2600" u="none" cap="none" strike="noStrike">
                <a:solidFill>
                  <a:schemeClr val="dk1"/>
                </a:solidFill>
                <a:latin typeface="Arial Narrow"/>
                <a:ea typeface="Arial Narrow"/>
                <a:cs typeface="Arial Narrow"/>
                <a:sym typeface="Arial Narrow"/>
              </a:rPr>
              <a:t>cheese curds</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Narrow"/>
              <a:ea typeface="Arial Narrow"/>
              <a:cs typeface="Arial Narrow"/>
              <a:sym typeface="Arial Narrow"/>
            </a:endParaRPr>
          </a:p>
        </p:txBody>
      </p:sp>
      <p:sp>
        <p:nvSpPr>
          <p:cNvPr id="169" name="Google Shape;169;p6"/>
          <p:cNvSpPr/>
          <p:nvPr/>
        </p:nvSpPr>
        <p:spPr>
          <a:xfrm>
            <a:off x="4342199" y="5272975"/>
            <a:ext cx="3507600" cy="1077300"/>
          </a:xfrm>
          <a:prstGeom prst="rect">
            <a:avLst/>
          </a:prstGeom>
          <a:gradFill>
            <a:gsLst>
              <a:gs pos="0">
                <a:srgbClr val="DCECD5"/>
              </a:gs>
              <a:gs pos="100000">
                <a:srgbClr val="93BC8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fr-CA" sz="2600" u="none" cap="none" strike="noStrike">
                <a:solidFill>
                  <a:schemeClr val="dk1"/>
                </a:solidFill>
                <a:latin typeface="Arial Narrow"/>
                <a:ea typeface="Arial Narrow"/>
                <a:cs typeface="Arial Narrow"/>
                <a:sym typeface="Arial Narrow"/>
              </a:rPr>
              <a:t>Monterey Jack, Havarti, Provolone, Gouda</a:t>
            </a:r>
            <a:endParaRPr b="0" i="0" sz="2600" u="none" cap="none" strike="noStrike">
              <a:solidFill>
                <a:schemeClr val="dk1"/>
              </a:solidFill>
              <a:latin typeface="Arial Narrow"/>
              <a:ea typeface="Arial Narrow"/>
              <a:cs typeface="Arial Narrow"/>
              <a:sym typeface="Arial Narrow"/>
            </a:endParaRPr>
          </a:p>
        </p:txBody>
      </p:sp>
      <p:sp>
        <p:nvSpPr>
          <p:cNvPr id="170" name="Google Shape;170;p6"/>
          <p:cNvSpPr txBox="1"/>
          <p:nvPr/>
        </p:nvSpPr>
        <p:spPr>
          <a:xfrm rot="-503339">
            <a:off x="483449" y="1315508"/>
            <a:ext cx="1061053"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Smi-firm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2395267" y="322769"/>
            <a:ext cx="7301089" cy="1325563"/>
          </a:xfrm>
          <a:prstGeom prst="rect">
            <a:avLst/>
          </a:prstGeom>
          <a:gradFill>
            <a:gsLst>
              <a:gs pos="0">
                <a:srgbClr val="FFF6DB"/>
              </a:gs>
              <a:gs pos="100000">
                <a:srgbClr val="FAD25C"/>
              </a:gs>
            </a:gsLst>
            <a:lin ang="5400012"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fr-CA">
                <a:latin typeface="Arial Narrow"/>
                <a:ea typeface="Arial Narrow"/>
                <a:cs typeface="Arial Narrow"/>
                <a:sym typeface="Arial Narrow"/>
              </a:rPr>
              <a:t>Firm cheeses</a:t>
            </a:r>
            <a:endParaRPr>
              <a:latin typeface="Arial Narrow"/>
              <a:ea typeface="Arial Narrow"/>
              <a:cs typeface="Arial Narrow"/>
              <a:sym typeface="Arial Narrow"/>
            </a:endParaRPr>
          </a:p>
        </p:txBody>
      </p:sp>
      <p:sp>
        <p:nvSpPr>
          <p:cNvPr id="176" name="Google Shape;176;p7"/>
          <p:cNvSpPr txBox="1"/>
          <p:nvPr>
            <p:ph idx="1" type="body"/>
          </p:nvPr>
        </p:nvSpPr>
        <p:spPr>
          <a:xfrm>
            <a:off x="2515876" y="2004675"/>
            <a:ext cx="9294600" cy="3184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Firm cheeses contain between 35 and 45% moisture.</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Their texture is soft and stretchy.</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generally do not have a rind.</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are drained, pressed and cooked or semi-cooked.</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Their ripening lasts from a few months to a few years.</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They keep for a very long time. </a:t>
            </a:r>
            <a:endParaRPr>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2800"/>
              <a:buNone/>
            </a:pPr>
            <a:r>
              <a:t/>
            </a:r>
            <a:endParaRPr>
              <a:latin typeface="Arial Narrow"/>
              <a:ea typeface="Arial Narrow"/>
              <a:cs typeface="Arial Narrow"/>
              <a:sym typeface="Arial Narrow"/>
            </a:endParaRPr>
          </a:p>
        </p:txBody>
      </p:sp>
      <p:pic>
        <p:nvPicPr>
          <p:cNvPr id="177" name="Google Shape;177;p7"/>
          <p:cNvPicPr preferRelativeResize="0"/>
          <p:nvPr/>
        </p:nvPicPr>
        <p:blipFill rotWithShape="1">
          <a:blip r:embed="rId3">
            <a:alphaModFix/>
          </a:blip>
          <a:srcRect b="0" l="0" r="0" t="0"/>
          <a:stretch/>
        </p:blipFill>
        <p:spPr>
          <a:xfrm>
            <a:off x="1" y="-305770"/>
            <a:ext cx="2271088" cy="2391040"/>
          </a:xfrm>
          <a:prstGeom prst="rect">
            <a:avLst/>
          </a:prstGeom>
          <a:noFill/>
          <a:ln>
            <a:noFill/>
          </a:ln>
        </p:spPr>
      </p:pic>
      <p:sp>
        <p:nvSpPr>
          <p:cNvPr id="178" name="Google Shape;178;p7"/>
          <p:cNvSpPr/>
          <p:nvPr/>
        </p:nvSpPr>
        <p:spPr>
          <a:xfrm>
            <a:off x="1544783" y="5358893"/>
            <a:ext cx="929466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CA" sz="3600" u="none" cap="none" strike="noStrike">
                <a:solidFill>
                  <a:schemeClr val="dk1"/>
                </a:solidFill>
                <a:latin typeface="Arial Narrow"/>
                <a:ea typeface="Arial Narrow"/>
                <a:cs typeface="Arial Narrow"/>
                <a:sym typeface="Arial Narrow"/>
              </a:rPr>
              <a:t>Cheddar, Provolone, Swiss, Raclette, Jalsberg</a:t>
            </a:r>
            <a:endParaRPr b="0" i="0" sz="3600" u="none" cap="none" strike="noStrike">
              <a:solidFill>
                <a:schemeClr val="dk1"/>
              </a:solidFill>
              <a:latin typeface="Arial Narrow"/>
              <a:ea typeface="Arial Narrow"/>
              <a:cs typeface="Arial Narrow"/>
              <a:sym typeface="Arial Narrow"/>
            </a:endParaRPr>
          </a:p>
        </p:txBody>
      </p:sp>
      <p:sp>
        <p:nvSpPr>
          <p:cNvPr id="179" name="Google Shape;179;p7"/>
          <p:cNvSpPr txBox="1"/>
          <p:nvPr/>
        </p:nvSpPr>
        <p:spPr>
          <a:xfrm rot="-503499">
            <a:off x="698723" y="150676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type="title"/>
          </p:nvPr>
        </p:nvSpPr>
        <p:spPr>
          <a:xfrm>
            <a:off x="2212622" y="308681"/>
            <a:ext cx="7515578" cy="1325563"/>
          </a:xfrm>
          <a:prstGeom prst="rect">
            <a:avLst/>
          </a:prstGeom>
          <a:gradFill>
            <a:gsLst>
              <a:gs pos="0">
                <a:srgbClr val="FFF6DB"/>
              </a:gs>
              <a:gs pos="100000">
                <a:srgbClr val="FAD25C"/>
              </a:gs>
            </a:gsLst>
            <a:lin ang="5400012"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fr-CA">
                <a:latin typeface="Arial Narrow"/>
                <a:ea typeface="Arial Narrow"/>
                <a:cs typeface="Arial Narrow"/>
                <a:sym typeface="Arial Narrow"/>
              </a:rPr>
              <a:t>Hard cheeses</a:t>
            </a:r>
            <a:endParaRPr>
              <a:latin typeface="Arial Narrow"/>
              <a:ea typeface="Arial Narrow"/>
              <a:cs typeface="Arial Narrow"/>
              <a:sym typeface="Arial Narrow"/>
            </a:endParaRPr>
          </a:p>
        </p:txBody>
      </p:sp>
      <p:sp>
        <p:nvSpPr>
          <p:cNvPr id="186" name="Google Shape;186;p8"/>
          <p:cNvSpPr txBox="1"/>
          <p:nvPr>
            <p:ph idx="1" type="body"/>
          </p:nvPr>
        </p:nvSpPr>
        <p:spPr>
          <a:xfrm>
            <a:off x="1536794" y="2269075"/>
            <a:ext cx="9996000" cy="1984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Hard cheeses contain less than 35% moisture.</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It is a very hard cheese.</a:t>
            </a:r>
            <a:endParaRPr>
              <a:latin typeface="Arial Narrow"/>
              <a:ea typeface="Arial Narrow"/>
              <a:cs typeface="Arial Narrow"/>
              <a:sym typeface="Arial Narrow"/>
            </a:endParaRPr>
          </a:p>
          <a:p>
            <a:pPr indent="-342900" lvl="0" marL="457200" rtl="0" algn="l">
              <a:lnSpc>
                <a:spcPct val="90000"/>
              </a:lnSpc>
              <a:spcBef>
                <a:spcPts val="0"/>
              </a:spcBef>
              <a:spcAft>
                <a:spcPts val="0"/>
              </a:spcAft>
              <a:buSzPts val="1800"/>
              <a:buChar char="•"/>
            </a:pPr>
            <a:r>
              <a:rPr lang="fr-CA">
                <a:latin typeface="Arial Narrow"/>
                <a:ea typeface="Arial Narrow"/>
                <a:cs typeface="Arial Narrow"/>
                <a:sym typeface="Arial Narrow"/>
              </a:rPr>
              <a:t>Its ripening, as well as its conservation, lasts several years.  </a:t>
            </a:r>
            <a:endParaRPr/>
          </a:p>
          <a:p>
            <a:pPr indent="0" lvl="0" marL="0" rtl="0" algn="l">
              <a:lnSpc>
                <a:spcPct val="90000"/>
              </a:lnSpc>
              <a:spcBef>
                <a:spcPts val="1000"/>
              </a:spcBef>
              <a:spcAft>
                <a:spcPts val="0"/>
              </a:spcAft>
              <a:buClr>
                <a:schemeClr val="dk1"/>
              </a:buClr>
              <a:buSzPts val="2800"/>
              <a:buNone/>
            </a:pPr>
            <a:r>
              <a:t/>
            </a:r>
            <a:endParaRPr>
              <a:latin typeface="Arial Narrow"/>
              <a:ea typeface="Arial Narrow"/>
              <a:cs typeface="Arial Narrow"/>
              <a:sym typeface="Arial Narrow"/>
            </a:endParaRPr>
          </a:p>
        </p:txBody>
      </p:sp>
      <p:pic>
        <p:nvPicPr>
          <p:cNvPr id="187" name="Google Shape;187;p8"/>
          <p:cNvPicPr preferRelativeResize="0"/>
          <p:nvPr/>
        </p:nvPicPr>
        <p:blipFill rotWithShape="1">
          <a:blip r:embed="rId3">
            <a:alphaModFix/>
          </a:blip>
          <a:srcRect b="0" l="0" r="0" t="0"/>
          <a:stretch/>
        </p:blipFill>
        <p:spPr>
          <a:xfrm>
            <a:off x="-82020" y="-204080"/>
            <a:ext cx="2232810" cy="2473148"/>
          </a:xfrm>
          <a:prstGeom prst="rect">
            <a:avLst/>
          </a:prstGeom>
          <a:noFill/>
          <a:ln>
            <a:noFill/>
          </a:ln>
        </p:spPr>
      </p:pic>
      <p:sp>
        <p:nvSpPr>
          <p:cNvPr id="188" name="Google Shape;188;p8"/>
          <p:cNvSpPr/>
          <p:nvPr/>
        </p:nvSpPr>
        <p:spPr>
          <a:xfrm>
            <a:off x="2708139" y="4278678"/>
            <a:ext cx="65245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CA" sz="2800" u="none" cap="none" strike="noStrike">
                <a:solidFill>
                  <a:schemeClr val="dk1"/>
                </a:solidFill>
                <a:latin typeface="Arial Narrow"/>
                <a:ea typeface="Arial Narrow"/>
                <a:cs typeface="Arial Narrow"/>
                <a:sym typeface="Arial Narrow"/>
              </a:rPr>
              <a:t>Parmesan, Gruyere, Emmental, Pecorino, etc.</a:t>
            </a:r>
            <a:endParaRPr b="0" i="0" sz="2800" u="none" cap="none" strike="noStrike">
              <a:solidFill>
                <a:schemeClr val="dk1"/>
              </a:solidFill>
              <a:latin typeface="Arial Narrow"/>
              <a:ea typeface="Arial Narrow"/>
              <a:cs typeface="Arial Narrow"/>
              <a:sym typeface="Arial Narrow"/>
            </a:endParaRPr>
          </a:p>
        </p:txBody>
      </p:sp>
      <p:sp>
        <p:nvSpPr>
          <p:cNvPr id="189" name="Google Shape;189;p8"/>
          <p:cNvSpPr txBox="1"/>
          <p:nvPr/>
        </p:nvSpPr>
        <p:spPr>
          <a:xfrm rot="-503499">
            <a:off x="689098" y="14574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FFFFFF"/>
                </a:solidFill>
                <a:latin typeface="Calibri"/>
                <a:ea typeface="Calibri"/>
                <a:cs typeface="Calibri"/>
                <a:sym typeface="Calibri"/>
              </a:rPr>
              <a:t>Hard cheese</a:t>
            </a:r>
            <a:endParaRPr b="0" i="0" sz="10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2020-07-03T20:06:23Z</dcterms:created>
  <dc:creator>%username%</dc:creator>
</cp:coreProperties>
</file>